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9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84" r:id="rId21"/>
    <p:sldId id="286" r:id="rId22"/>
    <p:sldId id="288" r:id="rId23"/>
    <p:sldId id="289" r:id="rId24"/>
    <p:sldId id="290" r:id="rId25"/>
    <p:sldId id="291" r:id="rId26"/>
    <p:sldId id="275" r:id="rId27"/>
    <p:sldId id="276" r:id="rId28"/>
    <p:sldId id="277" r:id="rId29"/>
    <p:sldId id="278" r:id="rId30"/>
    <p:sldId id="279" r:id="rId31"/>
    <p:sldId id="292" r:id="rId32"/>
    <p:sldId id="293" r:id="rId33"/>
    <p:sldId id="280" r:id="rId34"/>
    <p:sldId id="294" r:id="rId35"/>
    <p:sldId id="281" r:id="rId36"/>
    <p:sldId id="295" r:id="rId37"/>
    <p:sldId id="296" r:id="rId38"/>
    <p:sldId id="282" r:id="rId39"/>
    <p:sldId id="298" r:id="rId40"/>
    <p:sldId id="303" r:id="rId41"/>
    <p:sldId id="304" r:id="rId42"/>
    <p:sldId id="305" r:id="rId43"/>
    <p:sldId id="299" r:id="rId44"/>
    <p:sldId id="306" r:id="rId45"/>
    <p:sldId id="300" r:id="rId46"/>
    <p:sldId id="316" r:id="rId47"/>
    <p:sldId id="317" r:id="rId48"/>
    <p:sldId id="318" r:id="rId49"/>
    <p:sldId id="319" r:id="rId50"/>
    <p:sldId id="307" r:id="rId51"/>
    <p:sldId id="308" r:id="rId52"/>
    <p:sldId id="309" r:id="rId53"/>
    <p:sldId id="301" r:id="rId54"/>
    <p:sldId id="320" r:id="rId55"/>
    <p:sldId id="315" r:id="rId56"/>
    <p:sldId id="268" r:id="rId57"/>
    <p:sldId id="312" r:id="rId58"/>
    <p:sldId id="314" r:id="rId59"/>
    <p:sldId id="313" r:id="rId60"/>
    <p:sldId id="321" r:id="rId61"/>
    <p:sldId id="322" r:id="rId62"/>
    <p:sldId id="323" r:id="rId63"/>
    <p:sldId id="324" r:id="rId64"/>
    <p:sldId id="325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17709-D1F3-49DE-9168-446EEFDAD71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915E-A228-430D-8667-2B0D7D603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2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BBAD8-81D2-4C2E-BC05-7528DC9EA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F80649-14C8-4D4C-BEE2-B322FBE26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5F144-FC29-4695-8DEC-BCDFB4B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739FE-E125-4B25-BADB-53714992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74D5-461B-41D5-B90A-DCB1053A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B3E2C-435F-4439-8EC6-2BFC5F90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DF030C-2475-40FE-A92F-A348814EB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89DC4-7129-4A86-A26C-FFDC192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17955-9C6E-4102-8790-1E279618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164DCA-A69E-40BB-B8E0-60E6E258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1CB55A-C9F5-4FE1-898A-29AF193F8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02473F-662C-4E18-B7A6-68C5BCAFE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6299B-2712-4403-850C-6A25138A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1B899-6F87-41D8-B327-0383D66D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94257-07DE-4B7D-8F09-AD492866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7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9F55-1407-4F50-8693-B6C2F18E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A97E0-64C4-445A-A7B2-B6F74934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BA876-AE3A-4F78-A6FE-AAE4D4EC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6F11D-B0AE-4886-8365-3FB11263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5C08-E376-4B43-9A81-FF8FC834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51F33-11A0-4172-AD94-8AB28266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01210-0333-4D72-848A-49AB94AA4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7A5A0-0D47-4D62-B6A9-9AFF7CE7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3F0DD-BBFA-4998-9B6E-65D2A4A3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3F4EA-7692-40F0-AC64-AE1149C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6D9E7-8230-4256-9321-1C02FDB4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4471A-56B1-4C06-BE8B-C51C1A756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B9FD97-2C5B-461A-8FE3-0D3BC8BE2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CD93C-2F28-4ED0-A9D8-C18EDD35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01688D-1548-4E50-A357-95F93A9A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E4349-7102-4D88-B96C-FC9866CF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3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F8AC8-EE20-46AB-B68E-BA680B04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631B9-59CD-4C49-9C8B-D7A8D27A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6BFB6-5BCB-4F51-BB3D-88A8E1D7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487688-7144-4AE4-8866-D346EE169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3DB027-49BB-4AF6-9263-3C4939EB7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5A1FE5-2D95-4797-AF97-B4700A96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862AA2-C589-47C7-B83D-0B5700A3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71CFAA-1ABA-4953-AA73-37B73B3C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AF62E-6ED2-4C56-92F2-47FE073A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D30E3E-1EF7-4E7C-861C-6F1241AC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6F373E-06C4-4D74-982B-DC9A9E6B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E1824-6313-4F75-BD7E-7AB1AD9B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5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4A738B-5D8B-4043-80BB-A2FB2E87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74CAC5-D1F8-4E99-832A-CE84683F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08CF99-D4B3-40AA-BA3D-861B119C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CFE1E-77B6-40DB-AAB7-35A86E9C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F7833-101F-4E11-B4A2-FFD155E0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F1A5D5-D6B8-4F8C-83CA-C6642282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391F5F-3638-4486-B042-AFB8FAB4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05C98-62EF-4BF5-8155-94710AD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513D40-E57D-4F73-94B9-A89F8E6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CC004-BDCD-4324-88E9-E74C4CAA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753A20-9C0F-4CF0-ACD9-92BC14695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ED44A-5E79-4871-A66E-EF5280FF3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BA06E-5AB3-4AE8-B1C9-3768B3E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1D8E7-C37F-4508-9304-E944E37A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874CCA-918F-409C-9F7A-6E68F8DC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CB3A-0B9E-48E8-A4B9-8CF82D64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0AD87-B89B-4CB1-A801-8B52F21E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A2849-E6BF-4453-8061-A131D8EA1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5DE7-71DE-4155-9DEB-0E83A260DBF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4FBA1-A676-4080-88A4-5C58DC71D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1D335-6188-49EA-B12E-F02126A43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795C-7403-4F2D-B8F8-2F78C1FEB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8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ass.ru/obschestvo/887987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B4B47-92C4-494B-B50D-933EF8185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Модуль Б: Наша команда и бизнес-идея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7B1CF4-60A6-4397-A87D-2EA68F987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75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E2139-26FC-43D9-9F52-1CEBE7C8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профессионального роста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CC40D10-5C7F-424E-BC89-C71669954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776153"/>
              </p:ext>
            </p:extLst>
          </p:nvPr>
        </p:nvGraphicFramePr>
        <p:xfrm>
          <a:off x="2481943" y="1597025"/>
          <a:ext cx="6629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045216097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0858478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717024271"/>
                    </a:ext>
                  </a:extLst>
                </a:gridCol>
              </a:tblGrid>
              <a:tr h="3137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Карина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Дарья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56126"/>
                  </a:ext>
                </a:extLst>
              </a:tr>
              <a:tr h="1254958">
                <a:tc>
                  <a:txBody>
                    <a:bodyPr/>
                    <a:lstStyle/>
                    <a:p>
                      <a:r>
                        <a:rPr lang="ru-RU" dirty="0"/>
                        <a:t>Перспективы </a:t>
                      </a:r>
                      <a:r>
                        <a:rPr lang="ru-RU" dirty="0" err="1"/>
                        <a:t>проф.роста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Пройдено: Специализированные швейные курс в 2022г. Оформлена как самозанятая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554248"/>
                  </a:ext>
                </a:extLst>
              </a:tr>
              <a:tr h="1490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процессе: Обучение </a:t>
                      </a:r>
                      <a:r>
                        <a:rPr lang="ru-RU" dirty="0" err="1"/>
                        <a:t>Сливнициной</a:t>
                      </a:r>
                      <a:r>
                        <a:rPr lang="ru-RU" dirty="0"/>
                        <a:t> Дарьи, пошив одежды, ведение </a:t>
                      </a:r>
                      <a:r>
                        <a:rPr lang="ru-RU" dirty="0" err="1"/>
                        <a:t>соц.сетей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процессе: Прохождение обучения у Дедовой Карины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66276"/>
                  </a:ext>
                </a:extLst>
              </a:tr>
              <a:tr h="12549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Планируется: Поиск новых стажеров и их обучение, создание собственного сайта студии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Планируется: Выход на полноценную работу как мастера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004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5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86591-55FB-441D-AFCB-24F7882C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474"/>
            <a:ext cx="10515600" cy="1398407"/>
          </a:xfrm>
        </p:spPr>
        <p:txBody>
          <a:bodyPr/>
          <a:lstStyle/>
          <a:p>
            <a:r>
              <a:rPr lang="ru-RU" dirty="0"/>
              <a:t>Модель </a:t>
            </a:r>
            <a:r>
              <a:rPr lang="ru-RU" dirty="0" err="1"/>
              <a:t>А.Остервальдера</a:t>
            </a:r>
            <a:r>
              <a:rPr lang="ru-RU" dirty="0"/>
              <a:t>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060E1A-A1C5-4C51-A6F1-4975E4292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842744"/>
              </p:ext>
            </p:extLst>
          </p:nvPr>
        </p:nvGraphicFramePr>
        <p:xfrm>
          <a:off x="457201" y="1543050"/>
          <a:ext cx="5938202" cy="326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68">
                  <a:extLst>
                    <a:ext uri="{9D8B030D-6E8A-4147-A177-3AD203B41FA5}">
                      <a16:colId xmlns:a16="http://schemas.microsoft.com/office/drawing/2014/main" val="2059117414"/>
                    </a:ext>
                  </a:extLst>
                </a:gridCol>
                <a:gridCol w="1072024">
                  <a:extLst>
                    <a:ext uri="{9D8B030D-6E8A-4147-A177-3AD203B41FA5}">
                      <a16:colId xmlns:a16="http://schemas.microsoft.com/office/drawing/2014/main" val="42845839"/>
                    </a:ext>
                  </a:extLst>
                </a:gridCol>
                <a:gridCol w="1596123">
                  <a:extLst>
                    <a:ext uri="{9D8B030D-6E8A-4147-A177-3AD203B41FA5}">
                      <a16:colId xmlns:a16="http://schemas.microsoft.com/office/drawing/2014/main" val="2542463872"/>
                    </a:ext>
                  </a:extLst>
                </a:gridCol>
                <a:gridCol w="992614">
                  <a:extLst>
                    <a:ext uri="{9D8B030D-6E8A-4147-A177-3AD203B41FA5}">
                      <a16:colId xmlns:a16="http://schemas.microsoft.com/office/drawing/2014/main" val="2448012419"/>
                    </a:ext>
                  </a:extLst>
                </a:gridCol>
                <a:gridCol w="1508773">
                  <a:extLst>
                    <a:ext uri="{9D8B030D-6E8A-4147-A177-3AD203B41FA5}">
                      <a16:colId xmlns:a16="http://schemas.microsoft.com/office/drawing/2014/main" val="2743155478"/>
                    </a:ext>
                  </a:extLst>
                </a:gridCol>
              </a:tblGrid>
              <a:tr h="1181959">
                <a:tc rowSpan="2">
                  <a:txBody>
                    <a:bodyPr/>
                    <a:lstStyle/>
                    <a:p>
                      <a:r>
                        <a:rPr lang="ru-RU" sz="500" dirty="0">
                          <a:solidFill>
                            <a:schemeClr val="tx1"/>
                          </a:solidFill>
                        </a:rPr>
                        <a:t>Ключевые партнеры</a:t>
                      </a:r>
                    </a:p>
                    <a:p>
                      <a:r>
                        <a:rPr lang="en-US" sz="500" b="0" dirty="0" err="1">
                          <a:solidFill>
                            <a:schemeClr val="tx1"/>
                          </a:solidFill>
                        </a:rPr>
                        <a:t>TkaniLand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500" b="0" dirty="0" err="1">
                          <a:solidFill>
                            <a:schemeClr val="tx1"/>
                          </a:solidFill>
                        </a:rPr>
                        <a:t>TkaniOptompro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500" b="0" dirty="0" err="1">
                          <a:solidFill>
                            <a:schemeClr val="tx1"/>
                          </a:solidFill>
                        </a:rPr>
                        <a:t>Mariaskysnika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500" b="0" dirty="0" err="1">
                          <a:solidFill>
                            <a:schemeClr val="tx1"/>
                          </a:solidFill>
                        </a:rPr>
                        <a:t>Tkani_Kem</a:t>
                      </a:r>
                      <a:endParaRPr lang="ru-RU" sz="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solidFill>
                            <a:schemeClr val="tx1"/>
                          </a:solidFill>
                        </a:rPr>
                        <a:t>Ключевые виды деятельности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пошив текстильных изделий для детей разных возрастов и реализация их через интернет-магазин. Основным ассортиментом студии текстиля являются: детские конверты на выписку, прикроватные бортики, одеяла, простыни, игрушки, детская одежда и др.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solidFill>
                            <a:schemeClr val="tx1"/>
                          </a:solidFill>
                        </a:rPr>
                        <a:t>Ценностные предложения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Индивидуальные размеры  и дизайн 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Выполнение работы из качественной и гипоаллергенной ткани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Быстрое выполнение заказов</a:t>
                      </a:r>
                    </a:p>
                    <a:p>
                      <a:r>
                        <a:rPr lang="ru-RU" sz="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– мы используем натуральные ткани, которые дышат (хлопок).</a:t>
                      </a:r>
                    </a:p>
                    <a:p>
                      <a:r>
                        <a:rPr lang="ru-RU" sz="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Надежность заключаются в том, что, наши изделия сохраняют первоначальный вид и не линяют при стирке.</a:t>
                      </a:r>
                    </a:p>
                    <a:p>
                      <a:r>
                        <a:rPr lang="ru-RU" sz="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Эстетичность- актуальные дизайны в минималистичном стиле и спокойных оттенках, которые привлекают покупателей.</a:t>
                      </a:r>
                    </a:p>
                    <a:p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>
                          <a:solidFill>
                            <a:schemeClr val="tx1"/>
                          </a:solidFill>
                        </a:rPr>
                        <a:t>Взаимоотношения с клиентами 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Принятие заказов происходит в группе </a:t>
                      </a:r>
                      <a:r>
                        <a:rPr lang="ru-RU" sz="500" b="0" dirty="0" err="1">
                          <a:solidFill>
                            <a:schemeClr val="tx1"/>
                          </a:solidFill>
                        </a:rPr>
                        <a:t>Вконтакте</a:t>
                      </a:r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 и мессенджерах. Ведется общение и обсуждение актуальных новостей.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500" dirty="0">
                          <a:solidFill>
                            <a:schemeClr val="tx1"/>
                          </a:solidFill>
                        </a:rPr>
                        <a:t>Потребительские сегменты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Деятельность студии относится к рынку услуг B2С, на котором в качестве клиента выступает население Курганской области. 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Беременные и планирующие беременность (от 25 до 32 лет)</a:t>
                      </a:r>
                    </a:p>
                    <a:p>
                      <a:r>
                        <a:rPr lang="ru-RU" sz="500" b="0" dirty="0">
                          <a:solidFill>
                            <a:schemeClr val="tx1"/>
                          </a:solidFill>
                        </a:rPr>
                        <a:t>Подруги беременных, планирующие подарить текстиль (от 25 до 32 лет)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544775"/>
                  </a:ext>
                </a:extLst>
              </a:tr>
              <a:tr h="1613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500" b="1" dirty="0"/>
                        <a:t>Ключевые ресурсы</a:t>
                      </a:r>
                    </a:p>
                    <a:p>
                      <a:r>
                        <a:rPr lang="ru-RU" sz="500" dirty="0"/>
                        <a:t>Финансовые - маркетинговые бюджеты закупка материала, </a:t>
                      </a:r>
                    </a:p>
                    <a:p>
                      <a:r>
                        <a:rPr lang="ru-RU" sz="500" dirty="0"/>
                        <a:t>Трудовые – руководитель и стажер,</a:t>
                      </a:r>
                    </a:p>
                    <a:p>
                      <a:r>
                        <a:rPr lang="ru-RU" sz="500" dirty="0"/>
                        <a:t>Информационные – страничка </a:t>
                      </a:r>
                      <a:r>
                        <a:rPr lang="ru-RU" sz="500" dirty="0" err="1"/>
                        <a:t>Вконтакте</a:t>
                      </a:r>
                      <a:r>
                        <a:rPr lang="ru-RU" sz="500" dirty="0"/>
                        <a:t> и мессенджеры</a:t>
                      </a:r>
                    </a:p>
                    <a:p>
                      <a:r>
                        <a:rPr lang="ru-RU" sz="500" dirty="0"/>
                        <a:t>Материальные – </a:t>
                      </a:r>
                    </a:p>
                    <a:p>
                      <a:r>
                        <a:rPr lang="ru-RU" sz="500" dirty="0"/>
                        <a:t>швейная машина </a:t>
                      </a:r>
                      <a:r>
                        <a:rPr lang="en-US" sz="500" dirty="0"/>
                        <a:t>Singer 2350</a:t>
                      </a:r>
                      <a:endParaRPr lang="ru-RU" sz="500" dirty="0"/>
                    </a:p>
                    <a:p>
                      <a:r>
                        <a:rPr lang="ru-RU" sz="500" dirty="0"/>
                        <a:t>оверлок </a:t>
                      </a:r>
                      <a:r>
                        <a:rPr lang="en-US" sz="500" dirty="0" err="1"/>
                        <a:t>Sanome</a:t>
                      </a:r>
                      <a:endParaRPr lang="ru-RU" sz="500" dirty="0"/>
                    </a:p>
                    <a:p>
                      <a:r>
                        <a:rPr lang="ru-RU" sz="500" dirty="0"/>
                        <a:t>утюг </a:t>
                      </a:r>
                      <a:r>
                        <a:rPr lang="en-US" sz="500" dirty="0"/>
                        <a:t>Start Wind</a:t>
                      </a:r>
                      <a:endParaRPr lang="ru-RU" sz="500" dirty="0"/>
                    </a:p>
                    <a:p>
                      <a:r>
                        <a:rPr lang="ru-RU" sz="500" dirty="0" err="1"/>
                        <a:t>распошивательная</a:t>
                      </a:r>
                      <a:r>
                        <a:rPr lang="ru-RU" sz="500" dirty="0"/>
                        <a:t> машинка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b="1" dirty="0"/>
                        <a:t>Каналы сбыта </a:t>
                      </a:r>
                    </a:p>
                    <a:p>
                      <a:r>
                        <a:rPr lang="ru-RU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Существующие: продажи осуществляются через сайт, где задействованы инструменты интернет-торговли, в том числе опции предварительного и индивидуального заказа.</a:t>
                      </a:r>
                    </a:p>
                    <a:p>
                      <a:r>
                        <a:rPr lang="ru-RU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Будущие: через магазины розничной торговли, специализирующихся на продаже детских текстильных принадлежностей; использование схемы участия в муниципальных закупках, маркетплейсы (</a:t>
                      </a:r>
                      <a:r>
                        <a:rPr lang="en-US" sz="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Wildberries</a:t>
                      </a:r>
                      <a:r>
                        <a:rPr lang="ru-RU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Ozon</a:t>
                      </a:r>
                      <a:r>
                        <a:rPr lang="ru-RU" sz="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89199"/>
                  </a:ext>
                </a:extLst>
              </a:tr>
              <a:tr h="470569">
                <a:tc gridSpan="3">
                  <a:txBody>
                    <a:bodyPr/>
                    <a:lstStyle/>
                    <a:p>
                      <a:r>
                        <a:rPr lang="ru-RU" sz="500" b="1" dirty="0"/>
                        <a:t>Структура затрат</a:t>
                      </a:r>
                    </a:p>
                    <a:p>
                      <a:r>
                        <a:rPr lang="ru-RU" sz="500" dirty="0"/>
                        <a:t>Постоянные: Расходные материалы, траты на рекламу, налоги</a:t>
                      </a:r>
                    </a:p>
                    <a:p>
                      <a:r>
                        <a:rPr lang="ru-RU" sz="500" dirty="0"/>
                        <a:t>Единовременные: Закупка оборудования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500" b="1" dirty="0"/>
                        <a:t>Потоки поступления доходов</a:t>
                      </a:r>
                    </a:p>
                    <a:p>
                      <a:r>
                        <a:rPr lang="ru-RU" sz="500" dirty="0"/>
                        <a:t>Реализация собственной продукции, Наличный/безналичный расчет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1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53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7AF35-9F0C-4285-8A4C-7D66DD28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Польза для экономики/общества/потребителя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D4F7F84-5C07-4DEC-BDD4-BF6795462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20648"/>
              </p:ext>
            </p:extLst>
          </p:nvPr>
        </p:nvGraphicFramePr>
        <p:xfrm>
          <a:off x="838201" y="1825625"/>
          <a:ext cx="8142514" cy="137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171">
                  <a:extLst>
                    <a:ext uri="{9D8B030D-6E8A-4147-A177-3AD203B41FA5}">
                      <a16:colId xmlns:a16="http://schemas.microsoft.com/office/drawing/2014/main" val="1607499514"/>
                    </a:ext>
                  </a:extLst>
                </a:gridCol>
                <a:gridCol w="5428343">
                  <a:extLst>
                    <a:ext uri="{9D8B030D-6E8A-4147-A177-3AD203B41FA5}">
                      <a16:colId xmlns:a16="http://schemas.microsoft.com/office/drawing/2014/main" val="2447457552"/>
                    </a:ext>
                  </a:extLst>
                </a:gridCol>
              </a:tblGrid>
              <a:tr h="25633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Польза для экономики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Налоговые отчисления и развитие отрасли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98589"/>
                  </a:ext>
                </a:extLst>
              </a:tr>
              <a:tr h="367219">
                <a:tc>
                  <a:txBody>
                    <a:bodyPr/>
                    <a:lstStyle/>
                    <a:p>
                      <a:r>
                        <a:rPr lang="ru-RU" dirty="0"/>
                        <a:t>Польза для общества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Гармоничное развитие детей с помощью игрушек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58417"/>
                  </a:ext>
                </a:extLst>
              </a:tr>
              <a:tr h="604264">
                <a:tc>
                  <a:txBody>
                    <a:bodyPr/>
                    <a:lstStyle/>
                    <a:p>
                      <a:r>
                        <a:rPr lang="ru-RU" dirty="0"/>
                        <a:t>Польза для потребителя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Продукция экологична, качественна, с индивидуальным дизайном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42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06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8B535-638F-4C54-8A9C-248D97B6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146"/>
          </a:xfrm>
        </p:spPr>
        <p:txBody>
          <a:bodyPr>
            <a:normAutofit/>
          </a:bodyPr>
          <a:lstStyle/>
          <a:p>
            <a:r>
              <a:rPr lang="ru-RU" dirty="0"/>
              <a:t>Анализ конкурентов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CE9DD43-3123-4C7F-B5DB-221EADBFF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338" y="1355272"/>
            <a:ext cx="5658351" cy="46672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5E484E-D8A1-4920-B0E8-916DA1DB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05" y="1355271"/>
            <a:ext cx="6343296" cy="4897248"/>
          </a:xfrm>
          <a:prstGeom prst="rect">
            <a:avLst/>
          </a:prstGeom>
        </p:spPr>
      </p:pic>
      <p:pic>
        <p:nvPicPr>
          <p:cNvPr id="2058" name="Рисунок 27">
            <a:extLst>
              <a:ext uri="{FF2B5EF4-FFF2-40B4-BE49-F238E27FC236}">
                <a16:creationId xmlns:a16="http://schemas.microsoft.com/office/drawing/2014/main" id="{DD42C98E-57E3-4FFF-A8AF-F90765A6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16933" r="36624" b="6940"/>
          <a:stretch>
            <a:fillRect/>
          </a:stretch>
        </p:blipFill>
        <p:spPr bwMode="auto">
          <a:xfrm>
            <a:off x="0" y="0"/>
            <a:ext cx="157797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7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F88966-8EB2-4F40-849F-00F4C625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В: Целевая группа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04471-DF6C-4D59-86D8-9B0436A36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26C492-4FB3-49B8-A019-5116A0F5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Важность определения целевой аудитории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6D436C8-B680-4E82-9BF1-6EFC3958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нашей ЦА позволяет нам: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сформировать маркетинговую стратегию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затраты на маркетинг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количество повторных продаж и объем товарооборота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5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CE185-34A6-4B1E-8D98-6F09B40D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конкурентов с помощью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TargetHunter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E4F33-E6BF-4122-9ED9-A034E636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8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974A5-8430-4F95-A1EB-5BFD5A63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Ядро целевой </a:t>
            </a:r>
            <a:r>
              <a:rPr lang="ru-RU" dirty="0" err="1"/>
              <a:t>аудиитории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16F77F-CF64-44C4-AEF1-8E5DF463F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223739"/>
              </p:ext>
            </p:extLst>
          </p:nvPr>
        </p:nvGraphicFramePr>
        <p:xfrm>
          <a:off x="2199957" y="2106385"/>
          <a:ext cx="6077585" cy="1681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1037831552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1946319788"/>
                    </a:ext>
                  </a:extLst>
                </a:gridCol>
              </a:tblGrid>
              <a:tr h="168184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Беременные и планирующие беременность (от 25 до 32 лет)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Подруги беременных, планирующие подарить текстиль (от 25 до 32 лет)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72604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E67D05-BD9B-48E7-8FF0-BA9483DD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89219"/>
              </p:ext>
            </p:extLst>
          </p:nvPr>
        </p:nvGraphicFramePr>
        <p:xfrm>
          <a:off x="8286750" y="2106385"/>
          <a:ext cx="2098221" cy="2011680"/>
        </p:xfrm>
        <a:graphic>
          <a:graphicData uri="http://schemas.openxmlformats.org/drawingml/2006/table">
            <a:tbl>
              <a:tblPr/>
              <a:tblGrid>
                <a:gridCol w="2098221">
                  <a:extLst>
                    <a:ext uri="{9D8B030D-6E8A-4147-A177-3AD203B41FA5}">
                      <a16:colId xmlns:a16="http://schemas.microsoft.com/office/drawing/2014/main" val="3256999918"/>
                    </a:ext>
                  </a:extLst>
                </a:gridCol>
              </a:tblGrid>
              <a:tr h="1681843">
                <a:tc>
                  <a:txBody>
                    <a:bodyPr/>
                    <a:lstStyle/>
                    <a:p>
                      <a:r>
                        <a:rPr lang="ru-RU" dirty="0"/>
                        <a:t>3 </a:t>
                      </a:r>
                    </a:p>
                    <a:p>
                      <a:r>
                        <a:rPr lang="ru-RU" dirty="0"/>
                        <a:t>Бабушки и дедушки, желающие купить своим внукам подарки. (от 45 лет)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23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2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72A3-3FA0-4885-A33C-96161E71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Сегментации целевой аудитории по методике 5 W М. Шеррингтона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595C79-9C4E-434D-A6BD-80E7E002E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07423"/>
              </p:ext>
            </p:extLst>
          </p:nvPr>
        </p:nvGraphicFramePr>
        <p:xfrm>
          <a:off x="2073729" y="2008414"/>
          <a:ext cx="7008041" cy="3627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520">
                  <a:extLst>
                    <a:ext uri="{9D8B030D-6E8A-4147-A177-3AD203B41FA5}">
                      <a16:colId xmlns:a16="http://schemas.microsoft.com/office/drawing/2014/main" val="540574247"/>
                    </a:ext>
                  </a:extLst>
                </a:gridCol>
                <a:gridCol w="2336262">
                  <a:extLst>
                    <a:ext uri="{9D8B030D-6E8A-4147-A177-3AD203B41FA5}">
                      <a16:colId xmlns:a16="http://schemas.microsoft.com/office/drawing/2014/main" val="240112325"/>
                    </a:ext>
                  </a:extLst>
                </a:gridCol>
                <a:gridCol w="2921259">
                  <a:extLst>
                    <a:ext uri="{9D8B030D-6E8A-4147-A177-3AD203B41FA5}">
                      <a16:colId xmlns:a16="http://schemas.microsoft.com/office/drawing/2014/main" val="2519651352"/>
                    </a:ext>
                  </a:extLst>
                </a:gridCol>
              </a:tblGrid>
              <a:tr h="18897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Вопрос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 группа потребителей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 группа потребителей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66441"/>
                  </a:ext>
                </a:extLst>
              </a:tr>
              <a:tr h="18897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Что </a:t>
                      </a:r>
                      <a:r>
                        <a:rPr lang="en-US" sz="1100">
                          <a:effectLst/>
                        </a:rPr>
                        <a:t>(what)</a:t>
                      </a:r>
                      <a:r>
                        <a:rPr lang="ru-RU" sz="1100">
                          <a:effectLst/>
                        </a:rPr>
                        <a:t>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Пошив текстильных изделий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Пошив текстильных изделий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42468"/>
                  </a:ext>
                </a:extLst>
              </a:tr>
              <a:tr h="78398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Кто </a:t>
                      </a:r>
                      <a:r>
                        <a:rPr lang="en-US" sz="1100">
                          <a:effectLst/>
                        </a:rPr>
                        <a:t>(who)</a:t>
                      </a:r>
                      <a:r>
                        <a:rPr lang="ru-RU" sz="1100">
                          <a:effectLst/>
                        </a:rPr>
                        <a:t>?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Женщины с доходом средним и выше среднего, беременные или недавно родившие ребенка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Люди 18-35 лет с доходом средним и выше среднего, активные, неравнодушные, любители новых ощущений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374279"/>
                  </a:ext>
                </a:extLst>
              </a:tr>
              <a:tr h="169073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Почему </a:t>
                      </a:r>
                      <a:r>
                        <a:rPr lang="en-US" sz="1100">
                          <a:effectLst/>
                        </a:rPr>
                        <a:t>(why)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Желание приобрести для своего ребенка текстильные изделия, отличающиеся своей уникальностью.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Покупка из-за индивидуального заказа, доступной цены, клиентоориентированности.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Желание подарить уникальное текстильное изделие на день рождения ребенка.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30001"/>
                  </a:ext>
                </a:extLst>
              </a:tr>
              <a:tr h="58564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Когда </a:t>
                      </a:r>
                      <a:r>
                        <a:rPr lang="en-US" sz="1100">
                          <a:effectLst/>
                        </a:rPr>
                        <a:t>(when)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 несколько месяцев до рождения ребенка и несколько лет после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 несколько недель до торжественного события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7979003"/>
                  </a:ext>
                </a:extLst>
              </a:tr>
              <a:tr h="18897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Где </a:t>
                      </a:r>
                      <a:r>
                        <a:rPr lang="en-US" sz="1100">
                          <a:effectLst/>
                        </a:rPr>
                        <a:t>(where)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Продажа в интернет-магазине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Продажа в интернет-магазине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25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58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8BDB0-DC00-4A66-9DB3-C6827829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Сегментация целевой аудитории по целевым группам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48FA3-77C0-4DE9-B622-E5CED0ABC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Географический критерий сегментации – Россия, Курганская область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Психографический</a:t>
            </a:r>
            <a:r>
              <a:rPr lang="ru-RU" dirty="0"/>
              <a:t> критерий – тип личности: общительный, </a:t>
            </a:r>
            <a:r>
              <a:rPr lang="ru-RU" dirty="0" err="1"/>
              <a:t>чистолюбивый</a:t>
            </a:r>
            <a:r>
              <a:rPr lang="ru-RU" dirty="0"/>
              <a:t>, «как Все» интроверт, </a:t>
            </a:r>
            <a:r>
              <a:rPr lang="ru-RU" dirty="0" err="1"/>
              <a:t>бальзак</a:t>
            </a:r>
            <a:r>
              <a:rPr lang="ru-RU" dirty="0"/>
              <a:t>. Образ жизни: молодежный. Реакция на новые товар: ранее большинство.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Cоциально</a:t>
            </a:r>
            <a:r>
              <a:rPr lang="ru-RU" dirty="0"/>
              <a:t>-демографический признак - женщины, 25-30 лет, замужем, в ожидании ребенка, в декрете, доход средний, с высшим образованием, по образованию – менеджер по продажам.</a:t>
            </a:r>
          </a:p>
          <a:p>
            <a:pPr marL="0" indent="0">
              <a:buNone/>
            </a:pPr>
            <a:r>
              <a:rPr lang="ru-RU" dirty="0"/>
              <a:t>4. В поведенческий критерий входят следующие переменные сегментирования: частота совершения покупки от случая к случаю, уровень потребления небольшой, степень осведомленности - намеривающий купить, искомые выгоды – качество, специфические характеристики товара, цена, сервис.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6A278-F602-4E4C-A141-2E14CC39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735D1-5841-451C-8635-D8988062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9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1E41-8E4F-4902-B284-8029B334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данные о целевой аудитории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72FEDA-23E4-4301-BCAB-4228D649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данным сайта </a:t>
            </a:r>
            <a:r>
              <a:rPr lang="en-US" dirty="0">
                <a:hlinkClick r:id="rId2"/>
              </a:rPr>
              <a:t>https://tass.ru/obschestvo/8879875</a:t>
            </a:r>
            <a:r>
              <a:rPr lang="ru-RU" dirty="0"/>
              <a:t> примерное количество родившихся детей на 2023г в Курганской области составляет 5000.</a:t>
            </a:r>
          </a:p>
          <a:p>
            <a:pPr marL="0" indent="0">
              <a:buNone/>
            </a:pPr>
            <a:r>
              <a:rPr lang="ru-RU" dirty="0"/>
              <a:t>Так как почти каждая беременная женщина имеет хотя бы одну или несколько подруг, и у каждой есть родители, то это значит, что людей, относящихся ко 2-ой и 3-ей группе целевой аудитории в несколько раз больше. </a:t>
            </a:r>
          </a:p>
        </p:txBody>
      </p:sp>
    </p:spTree>
    <p:extLst>
      <p:ext uri="{BB962C8B-B14F-4D97-AF65-F5344CB8AC3E}">
        <p14:creationId xmlns:p14="http://schemas.microsoft.com/office/powerpoint/2010/main" val="424267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94D2C-FB65-46FA-AA4B-CDF4A191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используемые для анализа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3B63-5C20-4665-A74D-2E41C51AA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определения целевой аудитории нами было проведено маркетинговое исследование методом анкетирования в </a:t>
            </a:r>
            <a:r>
              <a:rPr lang="ru-RU" dirty="0" err="1"/>
              <a:t>Yandex</a:t>
            </a:r>
            <a:r>
              <a:rPr lang="ru-RU" dirty="0"/>
              <a:t> форме.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3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2358B-B963-400D-8F67-29BE6629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целевых групп по признакам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20BC7-906B-4851-AC73-41DC1013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Географический критерий сегментации – Россия, Курганская область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Психографический</a:t>
            </a:r>
            <a:r>
              <a:rPr lang="ru-RU" dirty="0"/>
              <a:t> критерий – тип личности: общительный, </a:t>
            </a:r>
            <a:r>
              <a:rPr lang="ru-RU" dirty="0" err="1"/>
              <a:t>чистолюбивый</a:t>
            </a:r>
            <a:r>
              <a:rPr lang="ru-RU" dirty="0"/>
              <a:t>, «как Все» интроверт, </a:t>
            </a:r>
            <a:r>
              <a:rPr lang="ru-RU" dirty="0" err="1"/>
              <a:t>бальзак</a:t>
            </a:r>
            <a:r>
              <a:rPr lang="ru-RU" dirty="0"/>
              <a:t>. Образ жизни: молодежный. Реакция на новые товар: ранее большинство.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Cоциально</a:t>
            </a:r>
            <a:r>
              <a:rPr lang="ru-RU" dirty="0"/>
              <a:t>-демографический признак - женщины, 25-30 лет, замужем, в ожидании ребенка, в декрете, доход средний, с высшим образованием, по образованию – менеджер по продажам.</a:t>
            </a:r>
          </a:p>
          <a:p>
            <a:pPr marL="0" indent="0">
              <a:buNone/>
            </a:pPr>
            <a:r>
              <a:rPr lang="ru-RU" dirty="0"/>
              <a:t>4. В поведенческий критерий входят следующие переменные сегментирования: частота совершения покупки от случая к случаю, уровень потребления небольшой, степень осведомленности - намеривающий купить, искомые выгоды – качество, специфические характеристики товара, цена, сервис.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6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404D0-AD8F-4038-98CF-2D7ADEDD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потенциальной </a:t>
            </a:r>
            <a:r>
              <a:rPr lang="ru-RU" dirty="0" err="1"/>
              <a:t>ца</a:t>
            </a:r>
            <a:r>
              <a:rPr lang="ru-RU" dirty="0"/>
              <a:t> в количественном соотношении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E0E-466E-48DE-8EC9-D38EDBBD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~40</a:t>
            </a:r>
            <a:r>
              <a:rPr lang="ru-RU" dirty="0"/>
              <a:t>.000 человек</a:t>
            </a:r>
          </a:p>
          <a:p>
            <a:pPr marL="0" indent="0" algn="ctr">
              <a:buNone/>
            </a:pPr>
            <a:r>
              <a:rPr lang="en-US" dirty="0"/>
              <a:t>~</a:t>
            </a:r>
            <a:r>
              <a:rPr lang="ru-RU" dirty="0"/>
              <a:t> 5.000 женщин с детьми/беременных/планирующих беременность </a:t>
            </a:r>
          </a:p>
          <a:p>
            <a:pPr marL="0" indent="0" algn="ctr">
              <a:buNone/>
            </a:pPr>
            <a:r>
              <a:rPr lang="en-US" dirty="0"/>
              <a:t>~</a:t>
            </a:r>
            <a:r>
              <a:rPr lang="ru-RU" dirty="0"/>
              <a:t> 20.000 бабушек и дедушек</a:t>
            </a:r>
          </a:p>
          <a:p>
            <a:pPr marL="0" indent="0" algn="ctr">
              <a:buNone/>
            </a:pPr>
            <a:r>
              <a:rPr lang="en-US" dirty="0"/>
              <a:t>~</a:t>
            </a:r>
            <a:r>
              <a:rPr lang="ru-RU" dirty="0"/>
              <a:t> 15.000 друзья родителей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64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2D50B-79DF-4B9B-862D-C40D84E4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</a:t>
            </a:r>
            <a:r>
              <a:rPr lang="ru-RU" dirty="0" err="1"/>
              <a:t>ца</a:t>
            </a:r>
            <a:r>
              <a:rPr lang="ru-RU" dirty="0"/>
              <a:t>, которую планируется занять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EE455-AD80-4E14-9390-53BB594B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75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E0F9E-BE44-4AD2-B144-99257F99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типичного клиента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EE492-67D1-45DB-821C-C6402EC1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78" y="1417410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b="1" dirty="0"/>
              <a:t>В декрете, домохозяйка</a:t>
            </a:r>
          </a:p>
          <a:p>
            <a:pPr marL="0" indent="0">
              <a:buNone/>
            </a:pPr>
            <a:r>
              <a:rPr lang="ru-RU" sz="1100" b="1" dirty="0"/>
              <a:t>Маша, 25 лет</a:t>
            </a:r>
          </a:p>
          <a:p>
            <a:pPr marL="0" indent="0">
              <a:buNone/>
            </a:pPr>
            <a:r>
              <a:rPr lang="ru-RU" sz="1100" b="1" dirty="0"/>
              <a:t>Образ жизни: Маша образованная женщина, замужем и очень любит детей. Маша на восьмом месяце беременности, она уже знает пол своего ребенка и хочет подготовиться к его рождению. </a:t>
            </a:r>
          </a:p>
          <a:p>
            <a:pPr marL="0" indent="0">
              <a:buNone/>
            </a:pPr>
            <a:r>
              <a:rPr lang="ru-RU" sz="1100" b="1" dirty="0"/>
              <a:t>Особенности потребления: она проводит много времени на форумах и сайтах для молодых мам. 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513BC-4189-488D-AD78-3E7DC9CBA836}"/>
              </a:ext>
            </a:extLst>
          </p:cNvPr>
          <p:cNvSpPr txBox="1"/>
          <p:nvPr/>
        </p:nvSpPr>
        <p:spPr>
          <a:xfrm>
            <a:off x="895351" y="2742973"/>
            <a:ext cx="2982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ts val="2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Барьеры: 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переживает за качество 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не хочет покупать текстиль в магазине, так как любит минималистичный стиль. 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боится многолюдных мест, 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боится приобретать товары, на которых нету отзывов;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не хочет быть как у всех;</a:t>
            </a:r>
          </a:p>
          <a:p>
            <a:pPr marL="342900" lvl="0" indent="-342900">
              <a:lnSpc>
                <a:spcPts val="2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может сделать сама.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9685E-08D9-4E96-BA6E-ED3B78ECCBCD}"/>
              </a:ext>
            </a:extLst>
          </p:cNvPr>
          <p:cNvSpPr txBox="1"/>
          <p:nvPr/>
        </p:nvSpPr>
        <p:spPr>
          <a:xfrm>
            <a:off x="6096000" y="2914650"/>
            <a:ext cx="3537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ts val="2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Драйверы: 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выбирает для ребенка изделия ручной работы.</a:t>
            </a:r>
          </a:p>
          <a:p>
            <a:pPr marL="342900" lvl="0" indent="-342900">
              <a:lnSpc>
                <a:spcPts val="2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позитивные эмоции при покупках и выборе детских вещей.</a:t>
            </a:r>
          </a:p>
          <a:p>
            <a:pPr marL="342900" lvl="0" indent="-342900">
              <a:lnSpc>
                <a:spcPts val="2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значимые события.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3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CF848-B31F-4C63-A251-2642D24F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Г</a:t>
            </a:r>
            <a:r>
              <a:rPr lang="en-US" dirty="0"/>
              <a:t>:</a:t>
            </a:r>
            <a:r>
              <a:rPr lang="ru-RU" dirty="0"/>
              <a:t> Маркетинговое планирование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1BF19-E3BB-44D0-A54C-07278135E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6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77A03-2F67-4693-906F-C8158D12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C11DF-7DF9-42F3-BD63-E671A495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 компании по SMART: получение прибыли от продажи текстильных изделий через интернет-магазин в размере 1138300 руб. в срок до 31 декабря 202 г.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45CF52-6489-4470-925F-16D5B43F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03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03FC7-9404-48F7-8DC0-626E59CC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маркетинга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E0DE61B-683D-4302-8CF5-9B67DB363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68345"/>
              </p:ext>
            </p:extLst>
          </p:nvPr>
        </p:nvGraphicFramePr>
        <p:xfrm>
          <a:off x="838200" y="1825625"/>
          <a:ext cx="10515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107353513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193575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Цель бизнеса по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SMART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Задачи бизнеса по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SMART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985914"/>
                  </a:ext>
                </a:extLst>
              </a:tr>
              <a:tr h="449916">
                <a:tc rowSpan="2">
                  <a:txBody>
                    <a:bodyPr/>
                    <a:lstStyle/>
                    <a:p>
                      <a:r>
                        <a:rPr lang="ru-RU" dirty="0"/>
                        <a:t>получение прибыли от продажи текстильных изделий через интернет-магазин в размере 1138300 руб. в срок до 31 декабря 202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Введение страницы ВКонтакте (</a:t>
                      </a:r>
                      <a:r>
                        <a:rPr lang="ru-RU" dirty="0" err="1"/>
                        <a:t>промпосты</a:t>
                      </a:r>
                      <a:r>
                        <a:rPr lang="ru-RU" dirty="0"/>
                        <a:t>, ознакомление с товарами, акциями и новинками. 2. Запуск рекламных компаний к праздникам для информирования и вовлечения</a:t>
                      </a:r>
                    </a:p>
                    <a:p>
                      <a:r>
                        <a:rPr lang="ru-RU" dirty="0"/>
                        <a:t> 3. Расширение ассортимента по просьбам постоянных клиентов и вовлечения новых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23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Реализация маркетингового плана на этапе реализации проекта и устойчивого развития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Партнёрство с магазинами детской одежды и игрушек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Покупка оборудования и найм новых сотрудников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87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0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FC5AC-25D3-40E4-96DA-325EC4E5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PEST-</a:t>
            </a:r>
            <a:r>
              <a:rPr lang="ru-RU" dirty="0"/>
              <a:t>анализ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3C9F129-DDF2-43F5-9CCF-DB0821B28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275753"/>
              </p:ext>
            </p:extLst>
          </p:nvPr>
        </p:nvGraphicFramePr>
        <p:xfrm>
          <a:off x="838199" y="1435971"/>
          <a:ext cx="7522029" cy="4768886"/>
        </p:xfrm>
        <a:graphic>
          <a:graphicData uri="http://schemas.openxmlformats.org/drawingml/2006/table">
            <a:tbl>
              <a:tblPr firstRow="1" firstCol="1" bandRow="1"/>
              <a:tblGrid>
                <a:gridCol w="3922597">
                  <a:extLst>
                    <a:ext uri="{9D8B030D-6E8A-4147-A177-3AD203B41FA5}">
                      <a16:colId xmlns:a16="http://schemas.microsoft.com/office/drawing/2014/main" val="1874546051"/>
                    </a:ext>
                  </a:extLst>
                </a:gridCol>
                <a:gridCol w="3599432">
                  <a:extLst>
                    <a:ext uri="{9D8B030D-6E8A-4147-A177-3AD203B41FA5}">
                      <a16:colId xmlns:a16="http://schemas.microsoft.com/office/drawing/2014/main" val="2909893352"/>
                    </a:ext>
                  </a:extLst>
                </a:gridCol>
              </a:tblGrid>
              <a:tr h="1113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Факторы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Программа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32539"/>
                  </a:ext>
                </a:extLst>
              </a:tr>
              <a:tr h="11478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Политические: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Государственная поддержка социального предпринимательства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Усиление правового и нормативного регулирования деятельности бизнес-субъектов, соблюдением всех норм и прав потребителей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Принимать участие в конкурсах социального предпринимательства, с целью продвижения проекта и получения дополнительного финансирования.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Обеспечить соответствие правовых аспектов установленным требованиям, соблюдать все нормы и потребительские права. Больше участвовать в различных лобби и ассоциациях.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37845"/>
                  </a:ext>
                </a:extLst>
              </a:tr>
              <a:tr h="13088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Экономические: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Рост уровня инфляции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Рост инвестиционных вливаний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Снижение доходов населения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Повышение спроса на товары длительного пользования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Не держать в компании «мёртвый» капитал, всё время пускать деньги в оборот.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Использовать финансовые вливания для экономического развития проекта, его расширения и продвижения, делая его более сильным.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Проводить маркетинговые мероприятия, ссылаясь на доступность пространства, с целью привлечения клиентов и повышения прибыли.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43680"/>
                  </a:ext>
                </a:extLst>
              </a:tr>
              <a:tr h="17438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Социокультурные: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Изменение роста рождаемости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Изменение структуры доходов и расходов населения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Образ жизни населения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Изменение моральных и нравственных устоев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Отслеживать изменения рождаемости в регионе, и, отталкиваясь от него, формировать свои предложения.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Следить за структурой доходов/расходов и в связи с ней формировать свою ценовую политику.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Следовать потребительским предпочтениям, обновлять свои предложения, если этого требует клиент.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Проводить социальные тематические опросы для регулирования изменений нравственных устоев, при необходимости – мероприятия о важности освещения проблемы.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3196"/>
                  </a:ext>
                </a:extLst>
              </a:tr>
              <a:tr h="4568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Технологические: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Появление новых форматов, которые могут составить конкуренцию на рынке, их адаптация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Обновление существующего ассортимента. Покупка нового оборудования для пошива.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3266" marR="43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2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85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34F00-6C1A-4578-B7A5-0AD1280C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 генерирования идеи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41283-80B1-4995-81F4-9A2EF842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выбора данной идеи нами была использована методика «SCAMPER». На фоне других рассматриваемых способов, а именно метода фокальных объектов и «мозгового штурма», «SCAMPER» оказался самым подробным и эффективным инструментом поиска новых способов решения проблемы и генерации идей. Так же применялись методики Уолта Диснея.</a:t>
            </a:r>
          </a:p>
        </p:txBody>
      </p:sp>
    </p:spTree>
    <p:extLst>
      <p:ext uri="{BB962C8B-B14F-4D97-AF65-F5344CB8AC3E}">
        <p14:creationId xmlns:p14="http://schemas.microsoft.com/office/powerpoint/2010/main" val="360355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7383-0427-4E60-8772-99D78634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– </a:t>
            </a:r>
            <a:r>
              <a:rPr lang="ru-RU" dirty="0"/>
              <a:t>анализ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503AF2-BC58-42F7-AA4A-F8ED65D4F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306479"/>
              </p:ext>
            </p:extLst>
          </p:nvPr>
        </p:nvGraphicFramePr>
        <p:xfrm>
          <a:off x="734786" y="1640947"/>
          <a:ext cx="4947919" cy="5070095"/>
        </p:xfrm>
        <a:graphic>
          <a:graphicData uri="http://schemas.openxmlformats.org/drawingml/2006/table">
            <a:tbl>
              <a:tblPr firstRow="1" firstCol="1" bandRow="1"/>
              <a:tblGrid>
                <a:gridCol w="2500065">
                  <a:extLst>
                    <a:ext uri="{9D8B030D-6E8A-4147-A177-3AD203B41FA5}">
                      <a16:colId xmlns:a16="http://schemas.microsoft.com/office/drawing/2014/main" val="3437923929"/>
                    </a:ext>
                  </a:extLst>
                </a:gridCol>
                <a:gridCol w="119046">
                  <a:extLst>
                    <a:ext uri="{9D8B030D-6E8A-4147-A177-3AD203B41FA5}">
                      <a16:colId xmlns:a16="http://schemas.microsoft.com/office/drawing/2014/main" val="3276947629"/>
                    </a:ext>
                  </a:extLst>
                </a:gridCol>
                <a:gridCol w="2328808">
                  <a:extLst>
                    <a:ext uri="{9D8B030D-6E8A-4147-A177-3AD203B41FA5}">
                      <a16:colId xmlns:a16="http://schemas.microsoft.com/office/drawing/2014/main" val="2429506965"/>
                    </a:ext>
                  </a:extLst>
                </a:gridCol>
              </a:tblGrid>
              <a:tr h="268843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Возможности:</a:t>
                      </a: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Рост населения;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Увеличение объемов производства;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Расширение ассортимента;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Инвестиционная привлекательность отрасли;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Интерес к новому формату проекта;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Возможность расширения рынков сбыта в масштабах страны;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Возможность распространять бизнес по франшизе;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Взаимодействие с целью привлечения клиентской базы;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Новое оборудование.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192" marR="47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Угрозы: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 Зависимость от экономического благосостояния страны и граждан;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 Возможность появления новых игроков на рынке;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Нестабильная политическая ситуация;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Спад доходов населения;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Потеря интересов клиентов к проекту;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Угроза плагиата идей конкурентами;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«Одноразовость» услуги;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 Отсутствие качественного сырья.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47192" marR="47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85672"/>
                  </a:ext>
                </a:extLst>
              </a:tr>
              <a:tr h="2331921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Сильные стороны: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Пошив по индивидуальным заказам;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Изготовление товара в короткие сроки;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Использование в производстве безопасные материалы для детей;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Небольшое количество конкурентов;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Наличие дополнительных услуг;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Наличие сайта, страниц в социальных сетях, что обеспечивает удобство просмотра и быструю обработку заказа;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Высокое качество продукции;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Удобный график работы.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192" marR="47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Слабые стороны: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Слабая осведомленность о проекте;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Высокая зависимость качества товара от поставщиков;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Сложности в отделке первых помещений, закупках оборудования и материалов, обучении персонала и др.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Необходимо время от времени расширять ассортимент для того, чтобы клиент вернулся еще раз.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192" marR="47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4682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030FC16-CAEE-43C6-9D1A-8C0C8B0F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12835"/>
              </p:ext>
            </p:extLst>
          </p:nvPr>
        </p:nvGraphicFramePr>
        <p:xfrm>
          <a:off x="6944236" y="2000250"/>
          <a:ext cx="4297986" cy="4567724"/>
        </p:xfrm>
        <a:graphic>
          <a:graphicData uri="http://schemas.openxmlformats.org/drawingml/2006/table">
            <a:tbl>
              <a:tblPr firstRow="1" firstCol="1" bandRow="1"/>
              <a:tblGrid>
                <a:gridCol w="491608">
                  <a:extLst>
                    <a:ext uri="{9D8B030D-6E8A-4147-A177-3AD203B41FA5}">
                      <a16:colId xmlns:a16="http://schemas.microsoft.com/office/drawing/2014/main" val="3329189851"/>
                    </a:ext>
                  </a:extLst>
                </a:gridCol>
                <a:gridCol w="2885536">
                  <a:extLst>
                    <a:ext uri="{9D8B030D-6E8A-4147-A177-3AD203B41FA5}">
                      <a16:colId xmlns:a16="http://schemas.microsoft.com/office/drawing/2014/main" val="3627925898"/>
                    </a:ext>
                  </a:extLst>
                </a:gridCol>
                <a:gridCol w="920842">
                  <a:extLst>
                    <a:ext uri="{9D8B030D-6E8A-4147-A177-3AD203B41FA5}">
                      <a16:colId xmlns:a16="http://schemas.microsoft.com/office/drawing/2014/main" val="3643801741"/>
                    </a:ext>
                  </a:extLst>
                </a:gridCol>
              </a:tblGrid>
              <a:tr h="845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Возможности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Угрозы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88519"/>
                  </a:ext>
                </a:extLst>
              </a:tr>
              <a:tr h="8458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57246"/>
                  </a:ext>
                </a:extLst>
              </a:tr>
              <a:tr h="152352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Сильные стороны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Развитие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1.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ejaVu Sans" panose="020B0603030804020204" pitchFamily="34" charset="0"/>
                        </a:rPr>
                        <a:t>Возможность расширения рынков сбыта в масштабах области;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2. 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Растущий интерес со стороны населения к индивидуальности, а также к популяризации ручной работы, что приведет к узнаваемости бренда;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3. Низкая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целлренция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 за счет ограниченного числа предложений способствует быстрому и эффективному выходу на рынок;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4. Возможность для роста спроса за счет внедрения новых идей;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5. Возможность расширения ассортимента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6. 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Приобретение нового оборудования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27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Компенсация угроз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327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1. Угроза 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неудовлетворительного качества продукции.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327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2. 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DejaVu Sans" panose="020B0603030804020204" pitchFamily="34" charset="0"/>
                        </a:rPr>
                        <a:t>Нестабильные цены на сырье.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601"/>
                  </a:ext>
                </a:extLst>
              </a:tr>
              <a:tr h="286296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Слабые стороны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Что изменить?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1. Мероприятия и акции по снижению цен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2.  Рекламная кампания, направленная на формирование бренда, повысит узнаваемость проекта.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3. Проведение промоакций для увеличения посещаемости: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indent="12890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Получение обратной связи от клиентов о работе проекта (возможно спрос упал в связи с некачественно предоставляемыми услугами)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Проблема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Спад доходов населения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Возможное появление конкурентов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Невыполнение плана продаж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Фокусировка в основном на молодых людей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DejaVu Sans" panose="020B0603030804020204" pitchFamily="34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38649" marR="38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7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079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32A38-09C2-40EE-983E-63FA88B4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сил Портера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97B18FB-95CD-4DAA-8E38-845209B2B6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96172" y="2415857"/>
          <a:ext cx="7399655" cy="31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359413585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3766156012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1978225509"/>
                    </a:ext>
                  </a:extLst>
                </a:gridCol>
                <a:gridCol w="3261995">
                  <a:extLst>
                    <a:ext uri="{9D8B030D-6E8A-4147-A177-3AD203B41FA5}">
                      <a16:colId xmlns:a16="http://schemas.microsoft.com/office/drawing/2014/main" val="2410054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параметры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Ур. угрозы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37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Влияние товаров – заменителей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Низкий - 3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поддерживать внимание ЦА к ассортименту и новинкам ВКонтакте разрабатывать новый ассортимент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92697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Возможность появления новых конкурентов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Средний - 15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Инвестиционные затраты, стоимость оборудования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Проводить анализ рынка на выявление новых конкурентов разрабатывать актуальный ассортимент в соответствии с новым модными тенденциями и направлениями повышать узнаваемость бренда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1019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Влияние внутриотраслевой конкуренции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Низкий - 6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Конкурентами являются</a:t>
                      </a:r>
                      <a:r>
                        <a:rPr lang="en-US" sz="800" kern="1200">
                          <a:effectLst/>
                        </a:rPr>
                        <a:t>: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Cotton_Room42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Rich Family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 </a:t>
                      </a:r>
                      <a:r>
                        <a:rPr lang="ru-RU" sz="800" kern="1200">
                          <a:effectLst/>
                        </a:rPr>
                        <a:t>проводить постоянный мониторинг конкурентов повышать узнаваемость бренда и уровень лояльности клиента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8085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Рыночная власть клиентов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Низкий - 8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Продукт частично уникален, есть индивидуальный дизайн, важный для клиентов. Однако покупатель чувствителен к цене возможно снижение покупательской способности и спроса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Совершенствовать технологии производства товара делая его более привлекательным проводить мониторинг цену конкурентов повышать лояльность клиентов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475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Рыночная власть поставщиков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Низкий - 7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Цена поставщиков зависит от конъюнктуры рынка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Проводить мониторинг цен на пошивочные материалы ввести постоянный мониторинг поставщиков с наиболее выгодными ценами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7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12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984B6-4C4D-45F0-ABE3-9831AB45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маркетинговой стратегии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F2294-69BA-4C15-891B-29C6C414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основании матрицы </a:t>
            </a:r>
            <a:r>
              <a:rPr lang="ru-RU" dirty="0" err="1"/>
              <a:t>Ансоффа</a:t>
            </a:r>
            <a:r>
              <a:rPr lang="ru-RU" dirty="0"/>
              <a:t>, выводов по SWOT и PEST анализу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8BD4C-4124-49B3-9200-5DCBDD248A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850" y="3001363"/>
            <a:ext cx="6195569" cy="2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0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6E803-3C8C-4AF9-A1CB-4107B225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Маркетинговая стратегия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454DC-DA0F-4A84-9C4C-6E33B902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Маркетинговая стратегия – базовая стратегия (фокусирование)</a:t>
            </a:r>
          </a:p>
          <a:p>
            <a:pPr marL="0" indent="0">
              <a:buNone/>
            </a:pPr>
            <a:r>
              <a:rPr lang="ru-RU" dirty="0"/>
              <a:t>Основана на фокусировании продукта. К особенностям стратегии компании относятся:</a:t>
            </a:r>
          </a:p>
          <a:p>
            <a:r>
              <a:rPr lang="ru-RU" dirty="0"/>
              <a:t>концентрация на удовлетворении потребностей одного сегмента или конкретной группы покупателей;</a:t>
            </a:r>
          </a:p>
          <a:p>
            <a:r>
              <a:rPr lang="ru-RU" dirty="0"/>
              <a:t>узкая специализация и ограничение сбыта среди большого числа потребителей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79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AF2A-2593-4684-8577-B582AD2F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Маркетинг-микс 4</a:t>
            </a:r>
            <a:r>
              <a:rPr lang="en-US" dirty="0"/>
              <a:t>P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EC9BA44-71E3-4D26-BF8A-908430D53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701078"/>
              </p:ext>
            </p:extLst>
          </p:nvPr>
        </p:nvGraphicFramePr>
        <p:xfrm>
          <a:off x="3167743" y="2794476"/>
          <a:ext cx="5895294" cy="242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39">
                  <a:extLst>
                    <a:ext uri="{9D8B030D-6E8A-4147-A177-3AD203B41FA5}">
                      <a16:colId xmlns:a16="http://schemas.microsoft.com/office/drawing/2014/main" val="2517285172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278265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Product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08585" algn="r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Бортики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08585" algn="r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Конверты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08585" algn="r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Постельное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r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Игрушки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Price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Цена за 1шт.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Бортики -5000р.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Конверты – 2000р.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Постельное – 2000р.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Игрушки – 1000р. и 2500р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53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Place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Социальные сети (ВКонтакте, Телеграмм)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Собственный сайт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Promotion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dirty="0">
                          <a:effectLst/>
                        </a:rPr>
                        <a:t>Реклама на баннерах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dirty="0">
                          <a:effectLst/>
                        </a:rPr>
                        <a:t>Листовки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dirty="0">
                          <a:effectLst/>
                        </a:rPr>
                        <a:t>Реклама социальных сетях и в объявлениях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12395" algn="l"/>
                        </a:tabLst>
                      </a:pPr>
                      <a:r>
                        <a:rPr lang="ru-RU" sz="1100" dirty="0">
                          <a:effectLst/>
                        </a:rPr>
                        <a:t>Розыгрыши совместно с партнерами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27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09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58285-E0B0-460D-85B6-CB021219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ценообразования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689E6-47B9-482A-8512-B0EDECA9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Стратегия ценообразования в зависимости от соотношения цена-качество. Компания отталкивается от аналогичной цены на товары, такого же качества на рынке.</a:t>
            </a:r>
          </a:p>
          <a:p>
            <a:pPr marL="0" indent="0">
              <a:buNone/>
            </a:pPr>
            <a:r>
              <a:rPr lang="ru-RU" dirty="0"/>
              <a:t>Цель стратегического маркетинга — разработать программу действий, благодаря которым бизнес впоследствии получит прибыль, поддержку инвесторов и партнеров, преимущество перед конкурентами.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/>
              <a:t>- понять миссию проекта; </a:t>
            </a:r>
          </a:p>
          <a:p>
            <a:pPr marL="0" indent="0">
              <a:buNone/>
            </a:pPr>
            <a:r>
              <a:rPr lang="ru-RU" dirty="0"/>
              <a:t>- определить цели возможного развития; </a:t>
            </a:r>
          </a:p>
          <a:p>
            <a:pPr marL="0" indent="0">
              <a:buNone/>
            </a:pPr>
            <a:r>
              <a:rPr lang="ru-RU" dirty="0"/>
              <a:t>-безошибочно нарисовать портрет покупателя; </a:t>
            </a:r>
          </a:p>
          <a:p>
            <a:pPr marL="0" indent="0">
              <a:buNone/>
            </a:pPr>
            <a:r>
              <a:rPr lang="ru-RU" dirty="0"/>
              <a:t>-создать уникальное торговое предложение (УТП); </a:t>
            </a:r>
          </a:p>
          <a:p>
            <a:pPr marL="0" indent="0">
              <a:buNone/>
            </a:pPr>
            <a:r>
              <a:rPr lang="ru-RU" dirty="0"/>
              <a:t>-расписать стратегию маркетинга по месяцам; </a:t>
            </a:r>
          </a:p>
          <a:p>
            <a:pPr marL="0" indent="0">
              <a:buNone/>
            </a:pPr>
            <a:r>
              <a:rPr lang="ru-RU" dirty="0"/>
              <a:t>- спрогнозировать прибыль – и какую часть потратить на маркетинг;</a:t>
            </a:r>
          </a:p>
          <a:p>
            <a:pPr marL="0" indent="0">
              <a:buNone/>
            </a:pPr>
            <a:r>
              <a:rPr lang="ru-RU" dirty="0"/>
              <a:t>- проанализировать сильные и слабые стороны конкурентов; </a:t>
            </a:r>
          </a:p>
          <a:p>
            <a:pPr marL="0" indent="0">
              <a:buNone/>
            </a:pPr>
            <a:r>
              <a:rPr lang="ru-RU" dirty="0"/>
              <a:t>- найти возможных партнеров.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9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9A22-5ABC-445D-A9D0-42910457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Маркетинговый план для этапа запуска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E475ECA-DA17-4EC9-ADFD-9BC107455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24851"/>
              </p:ext>
            </p:extLst>
          </p:nvPr>
        </p:nvGraphicFramePr>
        <p:xfrm>
          <a:off x="74645" y="1347107"/>
          <a:ext cx="12223098" cy="583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33">
                  <a:extLst>
                    <a:ext uri="{9D8B030D-6E8A-4147-A177-3AD203B41FA5}">
                      <a16:colId xmlns:a16="http://schemas.microsoft.com/office/drawing/2014/main" val="1242563709"/>
                    </a:ext>
                  </a:extLst>
                </a:gridCol>
                <a:gridCol w="1825933">
                  <a:extLst>
                    <a:ext uri="{9D8B030D-6E8A-4147-A177-3AD203B41FA5}">
                      <a16:colId xmlns:a16="http://schemas.microsoft.com/office/drawing/2014/main" val="4046086987"/>
                    </a:ext>
                  </a:extLst>
                </a:gridCol>
                <a:gridCol w="1825933">
                  <a:extLst>
                    <a:ext uri="{9D8B030D-6E8A-4147-A177-3AD203B41FA5}">
                      <a16:colId xmlns:a16="http://schemas.microsoft.com/office/drawing/2014/main" val="2236994345"/>
                    </a:ext>
                  </a:extLst>
                </a:gridCol>
                <a:gridCol w="1825933">
                  <a:extLst>
                    <a:ext uri="{9D8B030D-6E8A-4147-A177-3AD203B41FA5}">
                      <a16:colId xmlns:a16="http://schemas.microsoft.com/office/drawing/2014/main" val="3259974288"/>
                    </a:ext>
                  </a:extLst>
                </a:gridCol>
                <a:gridCol w="1825933">
                  <a:extLst>
                    <a:ext uri="{9D8B030D-6E8A-4147-A177-3AD203B41FA5}">
                      <a16:colId xmlns:a16="http://schemas.microsoft.com/office/drawing/2014/main" val="936576588"/>
                    </a:ext>
                  </a:extLst>
                </a:gridCol>
                <a:gridCol w="1719926">
                  <a:extLst>
                    <a:ext uri="{9D8B030D-6E8A-4147-A177-3AD203B41FA5}">
                      <a16:colId xmlns:a16="http://schemas.microsoft.com/office/drawing/2014/main" val="3577541381"/>
                    </a:ext>
                  </a:extLst>
                </a:gridCol>
                <a:gridCol w="1373507">
                  <a:extLst>
                    <a:ext uri="{9D8B030D-6E8A-4147-A177-3AD203B41FA5}">
                      <a16:colId xmlns:a16="http://schemas.microsoft.com/office/drawing/2014/main" val="2755933387"/>
                    </a:ext>
                  </a:extLst>
                </a:gridCol>
              </a:tblGrid>
              <a:tr h="82363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Ответственный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Бюджет,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Фактический результат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55651"/>
                  </a:ext>
                </a:extLst>
              </a:tr>
              <a:tr h="10707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маркетингового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38413"/>
                  </a:ext>
                </a:extLst>
              </a:tr>
              <a:tr h="15649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Ведение страницы в </a:t>
                      </a:r>
                      <a:r>
                        <a:rPr lang="ru-RU" dirty="0" err="1"/>
                        <a:t>соц.сетях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Разместить не менее трех постов в неделю и не менее трех историй в день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306151"/>
                  </a:ext>
                </a:extLst>
              </a:tr>
              <a:tr h="13178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рекламных кампаний, акций, розыгрышей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Провести рекламные кампании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85177"/>
                  </a:ext>
                </a:extLst>
              </a:tr>
              <a:tr h="8236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Оформление визуального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Изготовить вывеску мастерской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1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3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3E2F3-1CAD-4CB2-855F-41A04BDA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рекламной кампании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79C647-92EA-4EE5-8511-919D4FA84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692636"/>
              </p:ext>
            </p:extLst>
          </p:nvPr>
        </p:nvGraphicFramePr>
        <p:xfrm>
          <a:off x="838200" y="1825625"/>
          <a:ext cx="1051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306244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63610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80091"/>
                  </a:ext>
                </a:extLst>
              </a:tr>
              <a:tr h="342628">
                <a:tc>
                  <a:txBody>
                    <a:bodyPr/>
                    <a:lstStyle/>
                    <a:p>
                      <a:r>
                        <a:rPr lang="ru-RU" dirty="0"/>
                        <a:t>Стоимость рекламной кампании,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Охват,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3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Переход в сообщество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63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2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Новые клиенты,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8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Стоимость привлечения одного клиента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4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5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BF44-44D1-4739-BE25-380B36BA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рекламной компании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EBEDD-5711-4667-AFB3-EC2306B1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продукции швейного производства будет производиться по следующим каналам сбыта: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9C40C1-7917-4A0B-BEA7-F09FF43BAD1D}"/>
              </a:ext>
            </a:extLst>
          </p:cNvPr>
          <p:cNvGraphicFramePr>
            <a:graphicFrameLocks noGrp="1"/>
          </p:cNvGraphicFramePr>
          <p:nvPr/>
        </p:nvGraphicFramePr>
        <p:xfrm>
          <a:off x="3037205" y="2220973"/>
          <a:ext cx="6117590" cy="378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408200324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43198433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7940482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9013284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543135123"/>
                    </a:ext>
                  </a:extLst>
                </a:gridCol>
              </a:tblGrid>
              <a:tr h="10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Показатели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Квартал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07352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720038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Доходы от продаж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490538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Расходы на маркетинг, всего: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38000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38000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38000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38000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2599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Распределение товара (организация продаж)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– доставка по заявкам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За счет клиента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44112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Онлайн продвижение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5000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19944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Реклама в социальных сетях, пабликах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2868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Сарафанное радио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88614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Сьемка клипов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8454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Использование хештегов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6672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Розыгрыши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55786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Рассылка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0руб.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7469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Флаеры в поликлиниках/на йоге/ на курсах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12000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12000руб.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12000руб.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12000руб.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54193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Бартер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785027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Реклама у местных блоггеров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10000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10000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10000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10000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6871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Расклейка объявления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32393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Раздача листовки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3000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648869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Упаковка товара (Стикеры, упаковочная бумага)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>
                          <a:effectLst/>
                        </a:rPr>
                        <a:t>3500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790575" algn="l"/>
                        </a:tabLst>
                      </a:pPr>
                      <a:r>
                        <a:rPr lang="ru-RU" sz="1100" dirty="0">
                          <a:effectLst/>
                        </a:rPr>
                        <a:t>3500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94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08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F5CD4-3F81-4A99-990C-471116F9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7846"/>
          </a:xfrm>
        </p:spPr>
        <p:txBody>
          <a:bodyPr/>
          <a:lstStyle/>
          <a:p>
            <a:r>
              <a:rPr lang="ru-RU" dirty="0"/>
              <a:t>Модуль Д: Планирование рабочего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8064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5D393-879B-4ABE-A783-07B6E265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оценки реализуемости бизнес-идеи «</a:t>
            </a:r>
            <a:r>
              <a:rPr lang="en-US" dirty="0"/>
              <a:t>RAMP</a:t>
            </a:r>
            <a:r>
              <a:rPr lang="ru-RU" dirty="0"/>
              <a:t>» 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3A5C293-D289-496B-831A-C6DC194A2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46110"/>
              </p:ext>
            </p:extLst>
          </p:nvPr>
        </p:nvGraphicFramePr>
        <p:xfrm>
          <a:off x="1126671" y="2103120"/>
          <a:ext cx="6131379" cy="255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379">
                  <a:extLst>
                    <a:ext uri="{9D8B030D-6E8A-4147-A177-3AD203B41FA5}">
                      <a16:colId xmlns:a16="http://schemas.microsoft.com/office/drawing/2014/main" val="1341986061"/>
                    </a:ext>
                  </a:extLst>
                </a:gridCol>
                <a:gridCol w="3136000">
                  <a:extLst>
                    <a:ext uri="{9D8B030D-6E8A-4147-A177-3AD203B41FA5}">
                      <a16:colId xmlns:a16="http://schemas.microsoft.com/office/drawing/2014/main" val="2691270738"/>
                    </a:ext>
                  </a:extLst>
                </a:gridCol>
              </a:tblGrid>
              <a:tr h="1411689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R – return (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отдача (доход))</a:t>
                      </a: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Планируемая выручка на 2025 год составляет </a:t>
                      </a: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1138300 рублей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– Advantage (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преимущества) </a:t>
                      </a: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У клиента есть возможность выбрать дизайн и подобрать индивидуальный размер. Быстрота выполнения работы, изготовление из качественной и гипоаллергенной ткани.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478326"/>
                  </a:ext>
                </a:extLst>
              </a:tr>
              <a:tr h="114699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 – Potential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(потенциал) Срок окупаемости 2 месяца. Расширение бизнеса: открытие ИП, покупка оборудования, найм новых сотрудников и учеников, проведение розыгрышей.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 – Market (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рынок)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Увеличивается динамика спроса на изделия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16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10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E7DA-EF80-4959-8667-77C748D2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-871023"/>
            <a:ext cx="10515600" cy="1325563"/>
          </a:xfrm>
        </p:spPr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Нотация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IDEF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F0FC2-37E0-42B4-A513-31AC42232795}"/>
              </a:ext>
            </a:extLst>
          </p:cNvPr>
          <p:cNvSpPr/>
          <p:nvPr/>
        </p:nvSpPr>
        <p:spPr>
          <a:xfrm>
            <a:off x="3448050" y="2468563"/>
            <a:ext cx="535305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Продажа текстильных изделий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DD61349-05B4-440D-B1A3-F09F68D9AEB3}"/>
              </a:ext>
            </a:extLst>
          </p:cNvPr>
          <p:cNvCxnSpPr>
            <a:cxnSpLocks/>
          </p:cNvCxnSpPr>
          <p:nvPr/>
        </p:nvCxnSpPr>
        <p:spPr>
          <a:xfrm>
            <a:off x="4038600" y="1143000"/>
            <a:ext cx="0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C24CB8-74FA-42B5-B99E-240D5D0C6685}"/>
              </a:ext>
            </a:extLst>
          </p:cNvPr>
          <p:cNvSpPr txBox="1"/>
          <p:nvPr/>
        </p:nvSpPr>
        <p:spPr>
          <a:xfrm flipH="1">
            <a:off x="3648447" y="737316"/>
            <a:ext cx="400110" cy="14221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E54CE9C-6A75-4605-95A2-024A80CDA286}"/>
              </a:ext>
            </a:extLst>
          </p:cNvPr>
          <p:cNvCxnSpPr/>
          <p:nvPr/>
        </p:nvCxnSpPr>
        <p:spPr>
          <a:xfrm>
            <a:off x="5686425" y="1143000"/>
            <a:ext cx="0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AF8DB8-0689-4914-BBC5-A35D31C8AB77}"/>
              </a:ext>
            </a:extLst>
          </p:cNvPr>
          <p:cNvSpPr txBox="1"/>
          <p:nvPr/>
        </p:nvSpPr>
        <p:spPr>
          <a:xfrm>
            <a:off x="5276359" y="832059"/>
            <a:ext cx="400110" cy="11218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Тех.карта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F2E9EF7-BADE-4F9C-A24B-6D8D66BF2698}"/>
              </a:ext>
            </a:extLst>
          </p:cNvPr>
          <p:cNvCxnSpPr>
            <a:cxnSpLocks/>
          </p:cNvCxnSpPr>
          <p:nvPr/>
        </p:nvCxnSpPr>
        <p:spPr>
          <a:xfrm>
            <a:off x="7458075" y="1027906"/>
            <a:ext cx="0" cy="99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8CCE5C-1CB2-4DA0-A1BD-0EFB746A3F0B}"/>
              </a:ext>
            </a:extLst>
          </p:cNvPr>
          <p:cNvSpPr txBox="1"/>
          <p:nvPr/>
        </p:nvSpPr>
        <p:spPr>
          <a:xfrm>
            <a:off x="7057965" y="624920"/>
            <a:ext cx="400110" cy="11218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6B69B94-6F52-40F0-97B0-224464516CAD}"/>
              </a:ext>
            </a:extLst>
          </p:cNvPr>
          <p:cNvCxnSpPr/>
          <p:nvPr/>
        </p:nvCxnSpPr>
        <p:spPr>
          <a:xfrm>
            <a:off x="1343025" y="2647475"/>
            <a:ext cx="2000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B3264FA-9E1E-4635-A888-3F2AE89C7BC7}"/>
              </a:ext>
            </a:extLst>
          </p:cNvPr>
          <p:cNvCxnSpPr/>
          <p:nvPr/>
        </p:nvCxnSpPr>
        <p:spPr>
          <a:xfrm>
            <a:off x="1304925" y="2867025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E38E38A-E956-44C0-B3D8-46B8B6A38F9D}"/>
              </a:ext>
            </a:extLst>
          </p:cNvPr>
          <p:cNvCxnSpPr/>
          <p:nvPr/>
        </p:nvCxnSpPr>
        <p:spPr>
          <a:xfrm>
            <a:off x="1323975" y="306705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35E0306-C6D8-4166-BAE4-B20BB40F09FB}"/>
              </a:ext>
            </a:extLst>
          </p:cNvPr>
          <p:cNvCxnSpPr/>
          <p:nvPr/>
        </p:nvCxnSpPr>
        <p:spPr>
          <a:xfrm>
            <a:off x="1343025" y="325755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98FA581-B4AD-45FE-BFB5-828595897912}"/>
              </a:ext>
            </a:extLst>
          </p:cNvPr>
          <p:cNvCxnSpPr/>
          <p:nvPr/>
        </p:nvCxnSpPr>
        <p:spPr>
          <a:xfrm>
            <a:off x="1333500" y="344805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56720BD-B0E9-490C-A8A2-7A9EDA5678F1}"/>
              </a:ext>
            </a:extLst>
          </p:cNvPr>
          <p:cNvCxnSpPr/>
          <p:nvPr/>
        </p:nvCxnSpPr>
        <p:spPr>
          <a:xfrm>
            <a:off x="1343025" y="3667125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2EB8121-3C05-4040-A303-2D4D2B67C245}"/>
              </a:ext>
            </a:extLst>
          </p:cNvPr>
          <p:cNvCxnSpPr/>
          <p:nvPr/>
        </p:nvCxnSpPr>
        <p:spPr>
          <a:xfrm>
            <a:off x="1343025" y="3895725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FBD7875-CEFB-439A-A0B2-9EFC77FA1829}"/>
              </a:ext>
            </a:extLst>
          </p:cNvPr>
          <p:cNvCxnSpPr/>
          <p:nvPr/>
        </p:nvCxnSpPr>
        <p:spPr>
          <a:xfrm>
            <a:off x="1304925" y="4200525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36CD72C-EB98-469A-9C0E-B577DF85CF5F}"/>
              </a:ext>
            </a:extLst>
          </p:cNvPr>
          <p:cNvCxnSpPr/>
          <p:nvPr/>
        </p:nvCxnSpPr>
        <p:spPr>
          <a:xfrm>
            <a:off x="1304925" y="449580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735FAE-3160-4CE5-A930-CE445F6B2B4F}"/>
              </a:ext>
            </a:extLst>
          </p:cNvPr>
          <p:cNvSpPr txBox="1"/>
          <p:nvPr/>
        </p:nvSpPr>
        <p:spPr>
          <a:xfrm>
            <a:off x="1343026" y="2468564"/>
            <a:ext cx="1362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Анализ конкурентов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A533EC-F256-4EC2-8D87-39CCFD11456C}"/>
              </a:ext>
            </a:extLst>
          </p:cNvPr>
          <p:cNvSpPr txBox="1"/>
          <p:nvPr/>
        </p:nvSpPr>
        <p:spPr>
          <a:xfrm>
            <a:off x="1352550" y="2638665"/>
            <a:ext cx="1914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Маркетинговые исследования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6C0AF2-A51E-4CB0-9DCB-ED9A0ACBF61F}"/>
              </a:ext>
            </a:extLst>
          </p:cNvPr>
          <p:cNvSpPr txBox="1"/>
          <p:nvPr/>
        </p:nvSpPr>
        <p:spPr>
          <a:xfrm>
            <a:off x="1381126" y="2876075"/>
            <a:ext cx="2038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Статистика рекламного кабинета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9CB80D-8E7F-498E-908E-EF187301CDDA}"/>
              </a:ext>
            </a:extLst>
          </p:cNvPr>
          <p:cNvSpPr txBox="1"/>
          <p:nvPr/>
        </p:nvSpPr>
        <p:spPr>
          <a:xfrm>
            <a:off x="1419225" y="3051016"/>
            <a:ext cx="1866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Предоплата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39108-5EFF-47E2-AFFA-AAA3857F3048}"/>
              </a:ext>
            </a:extLst>
          </p:cNvPr>
          <p:cNvSpPr txBox="1"/>
          <p:nvPr/>
        </p:nvSpPr>
        <p:spPr>
          <a:xfrm>
            <a:off x="1430655" y="3219531"/>
            <a:ext cx="1409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Сырье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8401F-D8D2-4E4F-8252-F61ECB18398B}"/>
              </a:ext>
            </a:extLst>
          </p:cNvPr>
          <p:cNvSpPr txBox="1"/>
          <p:nvPr/>
        </p:nvSpPr>
        <p:spPr>
          <a:xfrm>
            <a:off x="1414463" y="3445192"/>
            <a:ext cx="1304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Полная оплата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2D041-B7DD-49CA-AFAB-25802E0A479E}"/>
              </a:ext>
            </a:extLst>
          </p:cNvPr>
          <p:cNvSpPr txBox="1"/>
          <p:nvPr/>
        </p:nvSpPr>
        <p:spPr>
          <a:xfrm>
            <a:off x="1414461" y="3684269"/>
            <a:ext cx="1590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График доставки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219672-ECC2-4133-8A8E-01EB507A7B79}"/>
              </a:ext>
            </a:extLst>
          </p:cNvPr>
          <p:cNvSpPr txBox="1"/>
          <p:nvPr/>
        </p:nvSpPr>
        <p:spPr>
          <a:xfrm>
            <a:off x="1414461" y="3973117"/>
            <a:ext cx="1395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Отзыв клиента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A93DA7-4B7B-4D99-A5D8-9CE74D92D1C4}"/>
              </a:ext>
            </a:extLst>
          </p:cNvPr>
          <p:cNvSpPr txBox="1"/>
          <p:nvPr/>
        </p:nvSpPr>
        <p:spPr>
          <a:xfrm>
            <a:off x="1430655" y="4269027"/>
            <a:ext cx="1971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Анкета лояльности клиента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A6D89513-6743-42B7-860A-F58D4C4B3381}"/>
              </a:ext>
            </a:extLst>
          </p:cNvPr>
          <p:cNvCxnSpPr/>
          <p:nvPr/>
        </p:nvCxnSpPr>
        <p:spPr>
          <a:xfrm>
            <a:off x="8953500" y="2876075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2D25B68-CC13-49C3-ABDE-38C70291C763}"/>
              </a:ext>
            </a:extLst>
          </p:cNvPr>
          <p:cNvCxnSpPr/>
          <p:nvPr/>
        </p:nvCxnSpPr>
        <p:spPr>
          <a:xfrm>
            <a:off x="8953500" y="325755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2689523A-21B4-4510-AABB-026B9BF4F261}"/>
              </a:ext>
            </a:extLst>
          </p:cNvPr>
          <p:cNvCxnSpPr/>
          <p:nvPr/>
        </p:nvCxnSpPr>
        <p:spPr>
          <a:xfrm>
            <a:off x="8953500" y="3590450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F2B98D3-22DB-4DFD-AC43-B9ABF3965DFD}"/>
              </a:ext>
            </a:extLst>
          </p:cNvPr>
          <p:cNvCxnSpPr/>
          <p:nvPr/>
        </p:nvCxnSpPr>
        <p:spPr>
          <a:xfrm>
            <a:off x="8953500" y="3985816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7DBDC4BE-41A4-4421-A4E4-94AFCE5428BE}"/>
              </a:ext>
            </a:extLst>
          </p:cNvPr>
          <p:cNvCxnSpPr/>
          <p:nvPr/>
        </p:nvCxnSpPr>
        <p:spPr>
          <a:xfrm>
            <a:off x="8953500" y="4287363"/>
            <a:ext cx="20383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F69DCBF-D896-4DC7-BC64-82938DE9F893}"/>
              </a:ext>
            </a:extLst>
          </p:cNvPr>
          <p:cNvSpPr txBox="1"/>
          <p:nvPr/>
        </p:nvSpPr>
        <p:spPr>
          <a:xfrm>
            <a:off x="8953500" y="2482895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Текстильные изделия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F003D5-1E6C-46F3-8371-17F78D8F20BF}"/>
              </a:ext>
            </a:extLst>
          </p:cNvPr>
          <p:cNvSpPr txBox="1"/>
          <p:nvPr/>
        </p:nvSpPr>
        <p:spPr>
          <a:xfrm>
            <a:off x="9010649" y="2938383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B72DD0-8B75-4076-A5B9-82F1C8390BA8}"/>
              </a:ext>
            </a:extLst>
          </p:cNvPr>
          <p:cNvSpPr txBox="1"/>
          <p:nvPr/>
        </p:nvSpPr>
        <p:spPr>
          <a:xfrm>
            <a:off x="9010649" y="3289379"/>
            <a:ext cx="1285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61BA7A-7D3F-4C67-87DB-8AD639734070}"/>
              </a:ext>
            </a:extLst>
          </p:cNvPr>
          <p:cNvSpPr txBox="1"/>
          <p:nvPr/>
        </p:nvSpPr>
        <p:spPr>
          <a:xfrm>
            <a:off x="8953500" y="3678952"/>
            <a:ext cx="29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лояльности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7A56F8-3A37-4A5A-BCF8-7DACAF519F8B}"/>
              </a:ext>
            </a:extLst>
          </p:cNvPr>
          <p:cNvSpPr txBox="1"/>
          <p:nvPr/>
        </p:nvSpPr>
        <p:spPr>
          <a:xfrm>
            <a:off x="8953500" y="3965736"/>
            <a:ext cx="1805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клиентов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33F1A15A-565F-466F-BEA3-528C14D3AD9F}"/>
              </a:ext>
            </a:extLst>
          </p:cNvPr>
          <p:cNvCxnSpPr/>
          <p:nvPr/>
        </p:nvCxnSpPr>
        <p:spPr>
          <a:xfrm flipV="1">
            <a:off x="4600575" y="4924425"/>
            <a:ext cx="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3B76503-8B43-41E2-9FA6-F3C0C790E5AD}"/>
              </a:ext>
            </a:extLst>
          </p:cNvPr>
          <p:cNvCxnSpPr/>
          <p:nvPr/>
        </p:nvCxnSpPr>
        <p:spPr>
          <a:xfrm flipV="1">
            <a:off x="7042919" y="4924425"/>
            <a:ext cx="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83C6708-BA18-4606-B1A9-EE0E5CCE61A3}"/>
              </a:ext>
            </a:extLst>
          </p:cNvPr>
          <p:cNvSpPr txBox="1"/>
          <p:nvPr/>
        </p:nvSpPr>
        <p:spPr>
          <a:xfrm>
            <a:off x="4181474" y="5016263"/>
            <a:ext cx="400110" cy="9979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86FB9A-D18A-42DD-896F-23EBA98733A5}"/>
              </a:ext>
            </a:extLst>
          </p:cNvPr>
          <p:cNvSpPr txBox="1"/>
          <p:nvPr/>
        </p:nvSpPr>
        <p:spPr>
          <a:xfrm>
            <a:off x="6590422" y="4232037"/>
            <a:ext cx="400110" cy="21966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машинка</a:t>
            </a:r>
          </a:p>
        </p:txBody>
      </p:sp>
    </p:spTree>
    <p:extLst>
      <p:ext uri="{BB962C8B-B14F-4D97-AF65-F5344CB8AC3E}">
        <p14:creationId xmlns:p14="http://schemas.microsoft.com/office/powerpoint/2010/main" val="3883127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7C3FA-F864-4518-8D23-431B55628B5C}"/>
              </a:ext>
            </a:extLst>
          </p:cNvPr>
          <p:cNvSpPr/>
          <p:nvPr/>
        </p:nvSpPr>
        <p:spPr>
          <a:xfrm>
            <a:off x="2047875" y="1514475"/>
            <a:ext cx="254317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1C5B7DB-4246-4F00-A6FE-17F147771C25}"/>
              </a:ext>
            </a:extLst>
          </p:cNvPr>
          <p:cNvCxnSpPr/>
          <p:nvPr/>
        </p:nvCxnSpPr>
        <p:spPr>
          <a:xfrm>
            <a:off x="2409825" y="352425"/>
            <a:ext cx="0" cy="1057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1E776ED-C463-4E9F-8F72-9B97364E4260}"/>
              </a:ext>
            </a:extLst>
          </p:cNvPr>
          <p:cNvCxnSpPr/>
          <p:nvPr/>
        </p:nvCxnSpPr>
        <p:spPr>
          <a:xfrm>
            <a:off x="3248025" y="352425"/>
            <a:ext cx="0" cy="1057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D5D46DB-FC1B-464B-82F6-46016B7E2B2A}"/>
              </a:ext>
            </a:extLst>
          </p:cNvPr>
          <p:cNvCxnSpPr/>
          <p:nvPr/>
        </p:nvCxnSpPr>
        <p:spPr>
          <a:xfrm>
            <a:off x="4143375" y="285750"/>
            <a:ext cx="0" cy="1057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3185B8-3AC5-430A-8933-AF923E16FDA2}"/>
              </a:ext>
            </a:extLst>
          </p:cNvPr>
          <p:cNvSpPr txBox="1"/>
          <p:nvPr/>
        </p:nvSpPr>
        <p:spPr>
          <a:xfrm>
            <a:off x="2040493" y="225206"/>
            <a:ext cx="400110" cy="1236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/>
              <a:t>Ассортимент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84CF8-F0C0-415E-810F-F0FAFEC21A9E}"/>
              </a:ext>
            </a:extLst>
          </p:cNvPr>
          <p:cNvSpPr txBox="1"/>
          <p:nvPr/>
        </p:nvSpPr>
        <p:spPr>
          <a:xfrm>
            <a:off x="2843509" y="315008"/>
            <a:ext cx="461665" cy="10572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err="1"/>
              <a:t>Тех.карта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19588-F5D6-4FF0-B317-40597964F1BF}"/>
              </a:ext>
            </a:extLst>
          </p:cNvPr>
          <p:cNvSpPr txBox="1"/>
          <p:nvPr/>
        </p:nvSpPr>
        <p:spPr>
          <a:xfrm>
            <a:off x="3733800" y="352425"/>
            <a:ext cx="461665" cy="8312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Макет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6FF9E71-7B04-4E5D-915D-F08FDA9BC62F}"/>
              </a:ext>
            </a:extLst>
          </p:cNvPr>
          <p:cNvCxnSpPr/>
          <p:nvPr/>
        </p:nvCxnSpPr>
        <p:spPr>
          <a:xfrm>
            <a:off x="381000" y="1876425"/>
            <a:ext cx="15525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C913AB2-1294-4FFE-AA6D-26106512BBDB}"/>
              </a:ext>
            </a:extLst>
          </p:cNvPr>
          <p:cNvCxnSpPr/>
          <p:nvPr/>
        </p:nvCxnSpPr>
        <p:spPr>
          <a:xfrm>
            <a:off x="381000" y="2343150"/>
            <a:ext cx="15525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72E34FA-FCDD-4275-899C-3404BBBBADAF}"/>
              </a:ext>
            </a:extLst>
          </p:cNvPr>
          <p:cNvCxnSpPr/>
          <p:nvPr/>
        </p:nvCxnSpPr>
        <p:spPr>
          <a:xfrm>
            <a:off x="4724400" y="2047875"/>
            <a:ext cx="1552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6517829-644B-4F6C-AA84-26DF03D546EF}"/>
              </a:ext>
            </a:extLst>
          </p:cNvPr>
          <p:cNvCxnSpPr/>
          <p:nvPr/>
        </p:nvCxnSpPr>
        <p:spPr>
          <a:xfrm>
            <a:off x="2038350" y="4181475"/>
            <a:ext cx="32194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C1104C5-B579-498E-A8A8-DACA8A6D8BDA}"/>
              </a:ext>
            </a:extLst>
          </p:cNvPr>
          <p:cNvCxnSpPr/>
          <p:nvPr/>
        </p:nvCxnSpPr>
        <p:spPr>
          <a:xfrm>
            <a:off x="2038350" y="4791075"/>
            <a:ext cx="32194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89B83D1-3B43-4C84-A2B7-AA0BC5B0D9A1}"/>
              </a:ext>
            </a:extLst>
          </p:cNvPr>
          <p:cNvCxnSpPr>
            <a:cxnSpLocks/>
          </p:cNvCxnSpPr>
          <p:nvPr/>
        </p:nvCxnSpPr>
        <p:spPr>
          <a:xfrm flipV="1">
            <a:off x="2638425" y="2997756"/>
            <a:ext cx="0" cy="350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A1BA88A-D9C8-4EBC-8867-086E57F09CA7}"/>
              </a:ext>
            </a:extLst>
          </p:cNvPr>
          <p:cNvCxnSpPr>
            <a:cxnSpLocks/>
          </p:cNvCxnSpPr>
          <p:nvPr/>
        </p:nvCxnSpPr>
        <p:spPr>
          <a:xfrm flipH="1" flipV="1">
            <a:off x="3950641" y="2997756"/>
            <a:ext cx="13991" cy="346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888BAB-DD99-4E67-8019-C4EE554024D2}"/>
              </a:ext>
            </a:extLst>
          </p:cNvPr>
          <p:cNvSpPr txBox="1"/>
          <p:nvPr/>
        </p:nvSpPr>
        <p:spPr>
          <a:xfrm>
            <a:off x="390525" y="1514475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Предоплата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81AD36-ADD6-4E96-8837-E8C0CE9993C6}"/>
              </a:ext>
            </a:extLst>
          </p:cNvPr>
          <p:cNvSpPr txBox="1"/>
          <p:nvPr/>
        </p:nvSpPr>
        <p:spPr>
          <a:xfrm>
            <a:off x="452437" y="1963697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Сырье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A41ED3-1742-4E4F-B323-37FA52A84BAD}"/>
              </a:ext>
            </a:extLst>
          </p:cNvPr>
          <p:cNvSpPr txBox="1"/>
          <p:nvPr/>
        </p:nvSpPr>
        <p:spPr>
          <a:xfrm>
            <a:off x="5133975" y="16904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Текстильные изделия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3BE0C0-4E0D-4417-B47A-7FA1F0EFE187}"/>
              </a:ext>
            </a:extLst>
          </p:cNvPr>
          <p:cNvSpPr txBox="1"/>
          <p:nvPr/>
        </p:nvSpPr>
        <p:spPr>
          <a:xfrm>
            <a:off x="2667000" y="3821669"/>
            <a:ext cx="189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 доставки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DB46D1-CFB7-4838-9B60-FD9232065A15}"/>
              </a:ext>
            </a:extLst>
          </p:cNvPr>
          <p:cNvSpPr txBox="1"/>
          <p:nvPr/>
        </p:nvSpPr>
        <p:spPr>
          <a:xfrm>
            <a:off x="2633959" y="4410076"/>
            <a:ext cx="234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Полная оплата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7B32EC-CEC9-4AA4-93AB-034F0407F6B5}"/>
              </a:ext>
            </a:extLst>
          </p:cNvPr>
          <p:cNvSpPr txBox="1"/>
          <p:nvPr/>
        </p:nvSpPr>
        <p:spPr>
          <a:xfrm>
            <a:off x="2243614" y="3448048"/>
            <a:ext cx="16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Швея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FCC98-43F9-4E96-838D-59AB46C820BF}"/>
              </a:ext>
            </a:extLst>
          </p:cNvPr>
          <p:cNvSpPr txBox="1"/>
          <p:nvPr/>
        </p:nvSpPr>
        <p:spPr>
          <a:xfrm>
            <a:off x="3265406" y="3393045"/>
            <a:ext cx="244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Швейная машинка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698726A-3BD5-415C-BA6D-6E42754B1E59}"/>
              </a:ext>
            </a:extLst>
          </p:cNvPr>
          <p:cNvSpPr/>
          <p:nvPr/>
        </p:nvSpPr>
        <p:spPr>
          <a:xfrm>
            <a:off x="5713330" y="4006335"/>
            <a:ext cx="2571750" cy="108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8384458-A3EE-4A1F-AFF0-90617A7A125C}"/>
              </a:ext>
            </a:extLst>
          </p:cNvPr>
          <p:cNvSpPr/>
          <p:nvPr/>
        </p:nvSpPr>
        <p:spPr>
          <a:xfrm>
            <a:off x="9315450" y="5305425"/>
            <a:ext cx="2438399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55272562-5F36-4D93-B852-8BF271555A70}"/>
              </a:ext>
            </a:extLst>
          </p:cNvPr>
          <p:cNvCxnSpPr/>
          <p:nvPr/>
        </p:nvCxnSpPr>
        <p:spPr>
          <a:xfrm>
            <a:off x="8601075" y="4276725"/>
            <a:ext cx="1685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D8F37D1-58F5-4ACB-990B-6F9D9E2DE862}"/>
              </a:ext>
            </a:extLst>
          </p:cNvPr>
          <p:cNvCxnSpPr>
            <a:cxnSpLocks/>
          </p:cNvCxnSpPr>
          <p:nvPr/>
        </p:nvCxnSpPr>
        <p:spPr>
          <a:xfrm>
            <a:off x="6419850" y="2089665"/>
            <a:ext cx="0" cy="172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0940091-56AA-4CA1-A810-235B1BCB3789}"/>
              </a:ext>
            </a:extLst>
          </p:cNvPr>
          <p:cNvSpPr txBox="1"/>
          <p:nvPr/>
        </p:nvSpPr>
        <p:spPr>
          <a:xfrm>
            <a:off x="9006717" y="3907393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Доход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F204D-B3CA-4D49-B98B-E1007CC0EAC3}"/>
              </a:ext>
            </a:extLst>
          </p:cNvPr>
          <p:cNvSpPr txBox="1"/>
          <p:nvPr/>
        </p:nvSpPr>
        <p:spPr>
          <a:xfrm>
            <a:off x="6265215" y="4410076"/>
            <a:ext cx="201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Доставка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6B7F69B-1FF0-4A3C-9E03-349E37E64FE8}"/>
              </a:ext>
            </a:extLst>
          </p:cNvPr>
          <p:cNvCxnSpPr/>
          <p:nvPr/>
        </p:nvCxnSpPr>
        <p:spPr>
          <a:xfrm>
            <a:off x="8601075" y="4546337"/>
            <a:ext cx="1796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52430F-21BA-4252-AA9E-8421F8A9172E}"/>
              </a:ext>
            </a:extLst>
          </p:cNvPr>
          <p:cNvSpPr txBox="1"/>
          <p:nvPr/>
        </p:nvSpPr>
        <p:spPr>
          <a:xfrm>
            <a:off x="8601075" y="4257676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Отзывы клиентов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4C0BFD0-020A-4923-866C-81EB7890C952}"/>
              </a:ext>
            </a:extLst>
          </p:cNvPr>
          <p:cNvCxnSpPr/>
          <p:nvPr/>
        </p:nvCxnSpPr>
        <p:spPr>
          <a:xfrm>
            <a:off x="10397367" y="4594742"/>
            <a:ext cx="0" cy="62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2CEA340-39A0-43C0-8644-00F6165AB85A}"/>
              </a:ext>
            </a:extLst>
          </p:cNvPr>
          <p:cNvSpPr txBox="1"/>
          <p:nvPr/>
        </p:nvSpPr>
        <p:spPr>
          <a:xfrm>
            <a:off x="9702042" y="5436452"/>
            <a:ext cx="168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Мониторинг качества обслуживания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41F0930-7F6B-4D72-8468-8809107C1C59}"/>
              </a:ext>
            </a:extLst>
          </p:cNvPr>
          <p:cNvCxnSpPr/>
          <p:nvPr/>
        </p:nvCxnSpPr>
        <p:spPr>
          <a:xfrm>
            <a:off x="4562474" y="6019800"/>
            <a:ext cx="4543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DEDACCF-61F6-4D51-8B16-5FC7C54EA0CC}"/>
              </a:ext>
            </a:extLst>
          </p:cNvPr>
          <p:cNvSpPr txBox="1"/>
          <p:nvPr/>
        </p:nvSpPr>
        <p:spPr>
          <a:xfrm>
            <a:off x="5347749" y="5699405"/>
            <a:ext cx="33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Анкета лояльности клиента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5857B6-80EA-403D-823B-C2E4FDC797E0}"/>
              </a:ext>
            </a:extLst>
          </p:cNvPr>
          <p:cNvSpPr txBox="1"/>
          <p:nvPr/>
        </p:nvSpPr>
        <p:spPr>
          <a:xfrm>
            <a:off x="2205037" y="1690450"/>
            <a:ext cx="193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Изготовление текстильного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761333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9673F-B539-4C25-A578-8CEB784C0299}"/>
              </a:ext>
            </a:extLst>
          </p:cNvPr>
          <p:cNvSpPr txBox="1"/>
          <p:nvPr/>
        </p:nvSpPr>
        <p:spPr>
          <a:xfrm>
            <a:off x="1371600" y="6579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5 ключевых бизнес-процессов швейной студии «Милые нити» и ресурсы для 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058D7B-651A-4F22-B11C-AE7F2AFA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2172"/>
            <a:ext cx="6140045" cy="3888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FAF3A5-18E7-49CE-A2CA-EB5FF9BEE27B}"/>
              </a:ext>
            </a:extLst>
          </p:cNvPr>
          <p:cNvSpPr txBox="1"/>
          <p:nvPr/>
        </p:nvSpPr>
        <p:spPr>
          <a:xfrm>
            <a:off x="5794009" y="2510546"/>
            <a:ext cx="6140045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 цвет – управляющие бизнес-процессы 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– операционные бизнес-процессы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Оранжевый – обеспечивающие бизнес-процессы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Зеленый – сопутствующие бизнес-процессы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Фиолетовый – вспомогательные бизнес-процессы 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97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C65E-B50D-4BC7-8EF3-09F244CC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A66A62-1AD2-4086-9577-21BB023B42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7"/>
          <a:stretch/>
        </p:blipFill>
        <p:spPr bwMode="auto">
          <a:xfrm>
            <a:off x="1311683" y="1950765"/>
            <a:ext cx="9612281" cy="355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826F32-3F4F-49DA-AFF2-BBBFFE49A32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87265" r="83544"/>
          <a:stretch/>
        </p:blipFill>
        <p:spPr bwMode="auto">
          <a:xfrm>
            <a:off x="919888" y="5769473"/>
            <a:ext cx="391795" cy="429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513DA-0102-4039-AF70-D6882B739CAA}"/>
              </a:ext>
            </a:extLst>
          </p:cNvPr>
          <p:cNvSpPr txBox="1"/>
          <p:nvPr/>
        </p:nvSpPr>
        <p:spPr>
          <a:xfrm>
            <a:off x="1477736" y="5769474"/>
            <a:ext cx="480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синий цвет общие обязанности, зеленый Даша, красный Карина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286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FCD6-7B9A-44F5-A6F8-541B12DD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27A7F0-C102-4067-BED9-1BC7D9E682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66110" y="3160394"/>
          <a:ext cx="5859780" cy="194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265">
                  <a:extLst>
                    <a:ext uri="{9D8B030D-6E8A-4147-A177-3AD203B41FA5}">
                      <a16:colId xmlns:a16="http://schemas.microsoft.com/office/drawing/2014/main" val="1321589212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68180209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27297382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52259693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Номенклатура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в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Цена одного изделия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Общий объем выручки за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037322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Конверты для новорожденных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720000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25334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Бортики для детских кроваток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78519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Детское постельное белье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480000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885938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Мягкие игрушки: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859561"/>
                  </a:ext>
                </a:extLst>
              </a:tr>
              <a:tr h="971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средние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468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крупные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2950846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2010000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1946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5246A9-1556-45A4-985C-F433E757966A}"/>
              </a:ext>
            </a:extLst>
          </p:cNvPr>
          <p:cNvSpPr txBox="1"/>
          <p:nvPr/>
        </p:nvSpPr>
        <p:spPr>
          <a:xfrm>
            <a:off x="3166110" y="2606894"/>
            <a:ext cx="609600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Производственная программа на год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578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635C4-042D-444A-A049-C8C4FFD6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E38138F-00D1-468E-BECD-304562D81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777284"/>
              </p:ext>
            </p:extLst>
          </p:nvPr>
        </p:nvGraphicFramePr>
        <p:xfrm>
          <a:off x="727710" y="970419"/>
          <a:ext cx="5859780" cy="194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265">
                  <a:extLst>
                    <a:ext uri="{9D8B030D-6E8A-4147-A177-3AD203B41FA5}">
                      <a16:colId xmlns:a16="http://schemas.microsoft.com/office/drawing/2014/main" val="4133138174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400790612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57245208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984786435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Номенклатура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в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Цена одного изделия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Общий объем выручки за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070165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Конверты для новорожденных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360000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1799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Бортики для детских кроваток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300000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055939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Детское постельное белье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840820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Мягкие игрушки: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4962284"/>
                  </a:ext>
                </a:extLst>
              </a:tr>
              <a:tr h="971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средние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4773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крупные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221810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995000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46186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9E9665-67A6-497F-A7B1-1AC14F4D8E66}"/>
              </a:ext>
            </a:extLst>
          </p:cNvPr>
          <p:cNvSpPr txBox="1"/>
          <p:nvPr/>
        </p:nvSpPr>
        <p:spPr>
          <a:xfrm>
            <a:off x="609600" y="230753"/>
            <a:ext cx="6096000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Производственная программа на год при негативном сценарии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601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CE28669-1A9E-43D0-9927-2EE937860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078974"/>
              </p:ext>
            </p:extLst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498">
                  <a:extLst>
                    <a:ext uri="{9D8B030D-6E8A-4147-A177-3AD203B41FA5}">
                      <a16:colId xmlns:a16="http://schemas.microsoft.com/office/drawing/2014/main" val="2033020109"/>
                    </a:ext>
                  </a:extLst>
                </a:gridCol>
                <a:gridCol w="8032102">
                  <a:extLst>
                    <a:ext uri="{9D8B030D-6E8A-4147-A177-3AD203B41FA5}">
                      <a16:colId xmlns:a16="http://schemas.microsoft.com/office/drawing/2014/main" val="364241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1.Открытие  бизнеса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Найм сотрудников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3.Покупка швейной машины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5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(итого увеличится на ): средства для закупки материалов (49200),  швейной машины (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11940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оверлока ( 14 500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утюга (770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распошивальная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машина( 19 390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Трудовые – (увеличится 2 чел.) мастер-швея, менеджер по продажам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– сайт для привлечение клиентов и продажи, система учета товаров и сырья для контроля складских запасов, база данных клиентов.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Материальные – покупка швейного оборудования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679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C69768-5146-4CF3-B690-958AA47F3E95}"/>
              </a:ext>
            </a:extLst>
          </p:cNvPr>
          <p:cNvSpPr txBox="1"/>
          <p:nvPr/>
        </p:nvSpPr>
        <p:spPr>
          <a:xfrm>
            <a:off x="107505" y="12347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Позитивный сценарий развития бизнеса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49DF2-482D-4BA4-8876-CFDCDCC0CCBE}"/>
              </a:ext>
            </a:extLst>
          </p:cNvPr>
          <p:cNvSpPr txBox="1"/>
          <p:nvPr/>
        </p:nvSpPr>
        <p:spPr>
          <a:xfrm>
            <a:off x="2411760" y="78596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Повышение спроса на продукцию на 50%</a:t>
            </a:r>
          </a:p>
        </p:txBody>
      </p:sp>
    </p:spTree>
    <p:extLst>
      <p:ext uri="{BB962C8B-B14F-4D97-AF65-F5344CB8AC3E}">
        <p14:creationId xmlns:p14="http://schemas.microsoft.com/office/powerpoint/2010/main" val="426261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1E70B41-D197-4CC0-A8E9-A990A7927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149571"/>
              </p:ext>
            </p:extLst>
          </p:nvPr>
        </p:nvGraphicFramePr>
        <p:xfrm>
          <a:off x="760647" y="2122714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191">
                  <a:extLst>
                    <a:ext uri="{9D8B030D-6E8A-4147-A177-3AD203B41FA5}">
                      <a16:colId xmlns:a16="http://schemas.microsoft.com/office/drawing/2014/main" val="2116276696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val="3157843552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val="1909680726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3519448387"/>
                    </a:ext>
                  </a:extLst>
                </a:gridCol>
                <a:gridCol w="3152192">
                  <a:extLst>
                    <a:ext uri="{9D8B030D-6E8A-4147-A177-3AD203B41FA5}">
                      <a16:colId xmlns:a16="http://schemas.microsoft.com/office/drawing/2014/main" val="4132118230"/>
                    </a:ext>
                  </a:extLst>
                </a:gridCol>
              </a:tblGrid>
              <a:tr h="270588">
                <a:tc>
                  <a:txBody>
                    <a:bodyPr/>
                    <a:lstStyle/>
                    <a:p>
                      <a:r>
                        <a:rPr lang="ru-RU" dirty="0"/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Увеличение потока клиента в студии «милые нити» на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Открытие ИП и найм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5-20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Открыть ИП увеличить штат до 4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4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Увеличение расходов ткани и фурнитуры в швейной студии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Увеличение товарных запасов. Поиск доп. поставщиков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3-7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Увеличить товарных запасов ткани и фурнитуры на 30%. Составить актуальный список поставщиков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3583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F28500-F1AB-45E6-88E4-C82D16CB043B}"/>
              </a:ext>
            </a:extLst>
          </p:cNvPr>
          <p:cNvSpPr txBox="1"/>
          <p:nvPr/>
        </p:nvSpPr>
        <p:spPr>
          <a:xfrm>
            <a:off x="760647" y="744350"/>
            <a:ext cx="916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Антикризисный план для позитивного сценария</a:t>
            </a:r>
          </a:p>
        </p:txBody>
      </p:sp>
    </p:spTree>
    <p:extLst>
      <p:ext uri="{BB962C8B-B14F-4D97-AF65-F5344CB8AC3E}">
        <p14:creationId xmlns:p14="http://schemas.microsoft.com/office/powerpoint/2010/main" val="1795350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7C40D9-BB6C-49F0-9099-1A289138A489}"/>
              </a:ext>
            </a:extLst>
          </p:cNvPr>
          <p:cNvSpPr txBox="1"/>
          <p:nvPr/>
        </p:nvSpPr>
        <p:spPr>
          <a:xfrm>
            <a:off x="1460444" y="111252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Негативный сценарий развития бизнеса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B0BEE-7507-44C3-BD7B-891E568BFCDE}"/>
              </a:ext>
            </a:extLst>
          </p:cNvPr>
          <p:cNvSpPr txBox="1"/>
          <p:nvPr/>
        </p:nvSpPr>
        <p:spPr>
          <a:xfrm>
            <a:off x="3764699" y="1775007"/>
            <a:ext cx="441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Снижение спроса на продукцию до  50%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503B565-0BD6-431D-B349-1AFE64FF3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22466"/>
              </p:ext>
            </p:extLst>
          </p:nvPr>
        </p:nvGraphicFramePr>
        <p:xfrm>
          <a:off x="1534242" y="2567700"/>
          <a:ext cx="9123515" cy="317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331">
                  <a:extLst>
                    <a:ext uri="{9D8B030D-6E8A-4147-A177-3AD203B41FA5}">
                      <a16:colId xmlns:a16="http://schemas.microsoft.com/office/drawing/2014/main" val="2623857935"/>
                    </a:ext>
                  </a:extLst>
                </a:gridCol>
                <a:gridCol w="7152184">
                  <a:extLst>
                    <a:ext uri="{9D8B030D-6E8A-4147-A177-3AD203B41FA5}">
                      <a16:colId xmlns:a16="http://schemas.microsoft.com/office/drawing/2014/main" val="3104228873"/>
                    </a:ext>
                  </a:extLst>
                </a:gridCol>
              </a:tblGrid>
              <a:tr h="116609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поставщиков с более доступными ценами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рекламных компаний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00507"/>
                  </a:ext>
                </a:extLst>
              </a:tr>
              <a:tr h="67559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– бюджет для рекламы (увеличение на 1000 руб. в месяц)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– участники команды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– статистика рекламного кабинета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аккаунты конкурентов, данные о поставщиках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–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компьютер,телефон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4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491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30BA6F-9BF8-4B41-819E-4C80897F30A8}"/>
              </a:ext>
            </a:extLst>
          </p:cNvPr>
          <p:cNvSpPr txBox="1"/>
          <p:nvPr/>
        </p:nvSpPr>
        <p:spPr>
          <a:xfrm>
            <a:off x="853954" y="48737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Антикризисный план для негативного сценария</a:t>
            </a: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348E6E5C-8255-4C29-A535-CBFBD4F4B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65504"/>
              </p:ext>
            </p:extLst>
          </p:nvPr>
        </p:nvGraphicFramePr>
        <p:xfrm>
          <a:off x="984582" y="2402227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191">
                  <a:extLst>
                    <a:ext uri="{9D8B030D-6E8A-4147-A177-3AD203B41FA5}">
                      <a16:colId xmlns:a16="http://schemas.microsoft.com/office/drawing/2014/main" val="2116276696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val="3157843552"/>
                    </a:ext>
                  </a:extLst>
                </a:gridCol>
                <a:gridCol w="1113251">
                  <a:extLst>
                    <a:ext uri="{9D8B030D-6E8A-4147-A177-3AD203B41FA5}">
                      <a16:colId xmlns:a16="http://schemas.microsoft.com/office/drawing/2014/main" val="1909680726"/>
                    </a:ext>
                  </a:extLst>
                </a:gridCol>
                <a:gridCol w="1931437">
                  <a:extLst>
                    <a:ext uri="{9D8B030D-6E8A-4147-A177-3AD203B41FA5}">
                      <a16:colId xmlns:a16="http://schemas.microsoft.com/office/drawing/2014/main" val="3519448387"/>
                    </a:ext>
                  </a:extLst>
                </a:gridCol>
                <a:gridCol w="3046647">
                  <a:extLst>
                    <a:ext uri="{9D8B030D-6E8A-4147-A177-3AD203B41FA5}">
                      <a16:colId xmlns:a16="http://schemas.microsoft.com/office/drawing/2014/main" val="4132118230"/>
                    </a:ext>
                  </a:extLst>
                </a:gridCol>
              </a:tblGrid>
              <a:tr h="27058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1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спроса на продукцию швейной студии «Милые нити» до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Маркетинговое исследование, запуск рекламы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Карина, 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и учесть ценностные предложения клиентов на основе анализа конкурентов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4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рекламной политики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новых условий запуска рекламных компаний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Пробные запуски рекламных моделей для выявления наиболее эффективной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35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61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32B60-7449-43E8-B3F8-C5033693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Профессиональный опыт, навыки и компетенции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A17BA-D50B-4219-A9B8-84C112231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Самозанятое лицо: Дедова Карина Сергеевна</a:t>
            </a:r>
          </a:p>
          <a:p>
            <a:pPr marL="0" indent="0">
              <a:buNone/>
            </a:pPr>
            <a:r>
              <a:rPr lang="ru-RU" dirty="0"/>
              <a:t>В функциональные обязанности Карины входит: пошив изделий, разработка уникального дизайна по индивидуальным размерам, продвижение в социальных сетях, ведение документации, поиск каналов сбыта. Её характерными качествами являются организаторские способности, гибкое мышление и ответственность. </a:t>
            </a:r>
          </a:p>
          <a:p>
            <a:pPr marL="0" indent="0">
              <a:buNone/>
            </a:pPr>
            <a:r>
              <a:rPr lang="ru-RU" dirty="0" err="1"/>
              <a:t>Сливницина</a:t>
            </a:r>
            <a:r>
              <a:rPr lang="ru-RU" dirty="0"/>
              <a:t> Дарья Леонидовна- ученик (стажер).</a:t>
            </a:r>
          </a:p>
          <a:p>
            <a:pPr marL="0" indent="0">
              <a:buNone/>
            </a:pPr>
            <a:r>
              <a:rPr lang="ru-RU" dirty="0"/>
              <a:t>Даша занимается закупкой необходимых расходных материалов для студии, помогает с пошивом изделий, осуществляет упаковку товара и доставку его до покупателя. Аккуратность, пунктуальность, развитая мелкая моторика - сильные стороны Даши.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37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C050A-B706-4320-99DC-80AA74CCFEFF}"/>
              </a:ext>
            </a:extLst>
          </p:cNvPr>
          <p:cNvSpPr txBox="1"/>
          <p:nvPr/>
        </p:nvSpPr>
        <p:spPr>
          <a:xfrm>
            <a:off x="2012505" y="1980853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Организационная структура на этапе запуска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61B59-7EAC-4F21-BB08-C6DBB810E03B}"/>
              </a:ext>
            </a:extLst>
          </p:cNvPr>
          <p:cNvSpPr/>
          <p:nvPr/>
        </p:nvSpPr>
        <p:spPr>
          <a:xfrm>
            <a:off x="2804592" y="3925069"/>
            <a:ext cx="2880320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00BA5A-98B0-4816-88BF-FE5A5848B63A}"/>
              </a:ext>
            </a:extLst>
          </p:cNvPr>
          <p:cNvSpPr/>
          <p:nvPr/>
        </p:nvSpPr>
        <p:spPr>
          <a:xfrm>
            <a:off x="7022004" y="3925069"/>
            <a:ext cx="2880320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35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68F04D-40CF-4B9F-B1BA-7B3361001A5F}"/>
              </a:ext>
            </a:extLst>
          </p:cNvPr>
          <p:cNvSpPr txBox="1"/>
          <p:nvPr/>
        </p:nvSpPr>
        <p:spPr>
          <a:xfrm>
            <a:off x="1355280" y="399703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Организационная структура на этапе реализации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FEA224-A797-4D3F-A58D-676E31145F05}"/>
              </a:ext>
            </a:extLst>
          </p:cNvPr>
          <p:cNvSpPr/>
          <p:nvPr/>
        </p:nvSpPr>
        <p:spPr>
          <a:xfrm>
            <a:off x="2147367" y="2343919"/>
            <a:ext cx="2880320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320F1-414B-472E-9E88-CC905413F4B0}"/>
              </a:ext>
            </a:extLst>
          </p:cNvPr>
          <p:cNvSpPr/>
          <p:nvPr/>
        </p:nvSpPr>
        <p:spPr>
          <a:xfrm>
            <a:off x="6364779" y="2343919"/>
            <a:ext cx="2880320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Самозанятый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40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300F1E-3DD9-4C24-905B-99C28F74A12B}"/>
              </a:ext>
            </a:extLst>
          </p:cNvPr>
          <p:cNvSpPr txBox="1"/>
          <p:nvPr/>
        </p:nvSpPr>
        <p:spPr>
          <a:xfrm>
            <a:off x="1507680" y="116159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Организационная структура на этапе устойчивого развития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1C6536-5F78-4831-8231-86651BE5A1D6}"/>
              </a:ext>
            </a:extLst>
          </p:cNvPr>
          <p:cNvSpPr/>
          <p:nvPr/>
        </p:nvSpPr>
        <p:spPr>
          <a:xfrm>
            <a:off x="4532015" y="2313720"/>
            <a:ext cx="2664296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5898BF-ED79-4AAD-9582-9DE014EEA1F0}"/>
              </a:ext>
            </a:extLst>
          </p:cNvPr>
          <p:cNvSpPr/>
          <p:nvPr/>
        </p:nvSpPr>
        <p:spPr>
          <a:xfrm>
            <a:off x="1543552" y="4278123"/>
            <a:ext cx="2664296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267018-6194-45F6-9F02-D8E252BDA5F2}"/>
              </a:ext>
            </a:extLst>
          </p:cNvPr>
          <p:cNvSpPr/>
          <p:nvPr/>
        </p:nvSpPr>
        <p:spPr>
          <a:xfrm>
            <a:off x="4532015" y="4301480"/>
            <a:ext cx="2664296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SMM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менеджер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BB788B4-BEA6-478B-AB8A-198D6CE45E5A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875700" y="3537856"/>
            <a:ext cx="2988463" cy="74026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6A3D9F4-EF05-400A-8D2B-8156B06E0514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864163" y="3537856"/>
            <a:ext cx="0" cy="76362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33E17C0-26F4-4A58-A949-B770A5ED00A7}"/>
              </a:ext>
            </a:extLst>
          </p:cNvPr>
          <p:cNvCxnSpPr>
            <a:stCxn id="5" idx="2"/>
          </p:cNvCxnSpPr>
          <p:nvPr/>
        </p:nvCxnSpPr>
        <p:spPr>
          <a:xfrm>
            <a:off x="5864163" y="3537856"/>
            <a:ext cx="3024336" cy="76362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63753-E54A-4CEF-9CF1-E9D2A84290C5}"/>
              </a:ext>
            </a:extLst>
          </p:cNvPr>
          <p:cNvSpPr/>
          <p:nvPr/>
        </p:nvSpPr>
        <p:spPr>
          <a:xfrm>
            <a:off x="7556351" y="4301480"/>
            <a:ext cx="2664296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Менеджер по продажам</a:t>
            </a:r>
          </a:p>
        </p:txBody>
      </p:sp>
    </p:spTree>
    <p:extLst>
      <p:ext uri="{BB962C8B-B14F-4D97-AF65-F5344CB8AC3E}">
        <p14:creationId xmlns:p14="http://schemas.microsoft.com/office/powerpoint/2010/main" val="2275777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F95C-A2CB-4AEC-BE94-4189975F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29589"/>
          </a:xfrm>
        </p:spPr>
        <p:txBody>
          <a:bodyPr/>
          <a:lstStyle/>
          <a:p>
            <a:r>
              <a:rPr lang="ru-RU" dirty="0"/>
              <a:t>Модуль Е</a:t>
            </a:r>
          </a:p>
        </p:txBody>
      </p:sp>
    </p:spTree>
    <p:extLst>
      <p:ext uri="{BB962C8B-B14F-4D97-AF65-F5344CB8AC3E}">
        <p14:creationId xmlns:p14="http://schemas.microsoft.com/office/powerpoint/2010/main" val="4027321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C8E1C551-9F96-4B68-9019-5E2500CC5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6809" y="1419809"/>
            <a:ext cx="5103844" cy="51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FA91A-986B-4AE3-A739-33456AFD1038}"/>
              </a:ext>
            </a:extLst>
          </p:cNvPr>
          <p:cNvSpPr txBox="1"/>
          <p:nvPr/>
        </p:nvSpPr>
        <p:spPr>
          <a:xfrm>
            <a:off x="5409423" y="1419808"/>
            <a:ext cx="59816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Ответственность за бухучет несет Дедова 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Карина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поэтому она ведет его самостоятельно.  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Такой вариант допустим и оптимален в нашем случае, так как мы самозанятые и являемся представителями малого бизнеса</a:t>
            </a: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42F44-2C40-47FB-8A59-5CE2A5ED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1071017" y="669947"/>
            <a:ext cx="3631611" cy="55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6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FB0F1-8097-4312-88F0-0B46A296D1DC}"/>
              </a:ext>
            </a:extLst>
          </p:cNvPr>
          <p:cNvSpPr txBox="1"/>
          <p:nvPr/>
        </p:nvSpPr>
        <p:spPr>
          <a:xfrm>
            <a:off x="876131" y="608061"/>
            <a:ext cx="840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системы налогообложения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7A980-3CBC-4792-BA8F-0CB06A594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29896" r="44489" b="50000"/>
          <a:stretch/>
        </p:blipFill>
        <p:spPr>
          <a:xfrm>
            <a:off x="1334194" y="1923322"/>
            <a:ext cx="9523611" cy="2040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AF40C4-8C1D-4773-B48C-8463B1542A72}"/>
              </a:ext>
            </a:extLst>
          </p:cNvPr>
          <p:cNvSpPr txBox="1"/>
          <p:nvPr/>
        </p:nvSpPr>
        <p:spPr>
          <a:xfrm>
            <a:off x="1662060" y="4509368"/>
            <a:ext cx="886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НАЙТИ ТАБЛИЦУ ПО РАСЧЕТУ НАЛОГОВЫХ СИСТЕМ ОБЯЗАТЕЛЬНО С  НПД И РАССЧИТАТЬ </a:t>
            </a:r>
          </a:p>
        </p:txBody>
      </p:sp>
    </p:spTree>
    <p:extLst>
      <p:ext uri="{BB962C8B-B14F-4D97-AF65-F5344CB8AC3E}">
        <p14:creationId xmlns:p14="http://schemas.microsoft.com/office/powerpoint/2010/main" val="1671333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40" y="164638"/>
            <a:ext cx="1056117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67" dirty="0">
                <a:latin typeface="Times New Roman" pitchFamily="18" charset="0"/>
                <a:cs typeface="Times New Roman" pitchFamily="18" charset="0"/>
              </a:rPr>
              <a:t>Расчет обязательных платежей в бюджет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763" r="96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1981" r="7339" b="4925"/>
          <a:stretch/>
        </p:blipFill>
        <p:spPr bwMode="auto">
          <a:xfrm>
            <a:off x="10608501" y="68627"/>
            <a:ext cx="1490176" cy="147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4892" y="1601375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u="sng" dirty="0">
                <a:latin typeface="Times New Roman" pitchFamily="18" charset="0"/>
                <a:cs typeface="Times New Roman" pitchFamily="18" charset="0"/>
              </a:rPr>
              <a:t>Платежи со ставкой 4%</a:t>
            </a:r>
            <a:endParaRPr lang="ru-RU" sz="2667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98996"/>
              </p:ext>
            </p:extLst>
          </p:nvPr>
        </p:nvGraphicFramePr>
        <p:xfrm>
          <a:off x="287354" y="2376431"/>
          <a:ext cx="11617291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за март 2023 года (80% от общего)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161 282,6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6 451,3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00402"/>
              </p:ext>
            </p:extLst>
          </p:nvPr>
        </p:nvGraphicFramePr>
        <p:xfrm>
          <a:off x="148660" y="4197085"/>
          <a:ext cx="11521280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за март 2023 года (20% от общего)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6%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40 320,6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2 419,2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14892" y="3422029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u="sng" dirty="0">
                <a:latin typeface="Times New Roman" pitchFamily="18" charset="0"/>
                <a:cs typeface="Times New Roman" pitchFamily="18" charset="0"/>
              </a:rPr>
              <a:t>Платежи со ставкой 6%</a:t>
            </a:r>
            <a:endParaRPr lang="ru-RU" sz="2667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EF82D-9A94-441C-A0ED-2B893B98F379}"/>
              </a:ext>
            </a:extLst>
          </p:cNvPr>
          <p:cNvSpPr txBox="1"/>
          <p:nvPr/>
        </p:nvSpPr>
        <p:spPr>
          <a:xfrm>
            <a:off x="895739" y="5458281"/>
            <a:ext cx="1073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ВНЕБЮДЖЕТНЫЕ ФОНДЫ – ЭТО ПФ  РФ  У НАС СТАТУС САМОЗАНЯТЫХ, ПОЭТОМУ ТАКИХ ОТЧИСЛЕНИЙ НЕТ!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9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3CBAFA-B8EF-448F-977B-5B246C28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81712"/>
              </p:ext>
            </p:extLst>
          </p:nvPr>
        </p:nvGraphicFramePr>
        <p:xfrm>
          <a:off x="885825" y="1122812"/>
          <a:ext cx="4514851" cy="2790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224">
                  <a:extLst>
                    <a:ext uri="{9D8B030D-6E8A-4147-A177-3AD203B41FA5}">
                      <a16:colId xmlns:a16="http://schemas.microsoft.com/office/drawing/2014/main" val="2170312571"/>
                    </a:ext>
                  </a:extLst>
                </a:gridCol>
                <a:gridCol w="730606">
                  <a:extLst>
                    <a:ext uri="{9D8B030D-6E8A-4147-A177-3AD203B41FA5}">
                      <a16:colId xmlns:a16="http://schemas.microsoft.com/office/drawing/2014/main" val="515491522"/>
                    </a:ext>
                  </a:extLst>
                </a:gridCol>
                <a:gridCol w="597981">
                  <a:extLst>
                    <a:ext uri="{9D8B030D-6E8A-4147-A177-3AD203B41FA5}">
                      <a16:colId xmlns:a16="http://schemas.microsoft.com/office/drawing/2014/main" val="1569825718"/>
                    </a:ext>
                  </a:extLst>
                </a:gridCol>
                <a:gridCol w="597981">
                  <a:extLst>
                    <a:ext uri="{9D8B030D-6E8A-4147-A177-3AD203B41FA5}">
                      <a16:colId xmlns:a16="http://schemas.microsoft.com/office/drawing/2014/main" val="234731459"/>
                    </a:ext>
                  </a:extLst>
                </a:gridCol>
                <a:gridCol w="664059">
                  <a:extLst>
                    <a:ext uri="{9D8B030D-6E8A-4147-A177-3AD203B41FA5}">
                      <a16:colId xmlns:a16="http://schemas.microsoft.com/office/drawing/2014/main" val="2360471576"/>
                    </a:ext>
                  </a:extLst>
                </a:gridCol>
              </a:tblGrid>
              <a:tr h="2779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 измерения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количество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цена 1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Всего,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897084"/>
                  </a:ext>
                </a:extLst>
              </a:tr>
              <a:tr h="3676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оборудование: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59310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694213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>
                          <a:effectLst/>
                        </a:rPr>
                        <a:t>швейная машина Singer 2350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11940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23880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44488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>
                          <a:effectLst/>
                        </a:rPr>
                        <a:t>оверлок Sanome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60701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>
                          <a:effectLst/>
                        </a:rPr>
                        <a:t>утюг Start Wind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598334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>
                          <a:effectLst/>
                        </a:rPr>
                        <a:t>распошивательная машинка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19390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19390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373396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реклама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969139"/>
                  </a:ext>
                </a:extLst>
              </a:tr>
              <a:tr h="2499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приобретение материалов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метров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7680239"/>
                  </a:ext>
                </a:extLst>
              </a:tr>
              <a:tr h="2940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итого первоначальные вложения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102310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25694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DC84F5-0C12-48C5-937E-6A3125597F89}"/>
              </a:ext>
            </a:extLst>
          </p:cNvPr>
          <p:cNvSpPr txBox="1"/>
          <p:nvPr/>
        </p:nvSpPr>
        <p:spPr>
          <a:xfrm>
            <a:off x="-161925" y="410887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первоначальный капитал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DD4D23-F8BC-4914-BF31-761555675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49684"/>
              </p:ext>
            </p:extLst>
          </p:nvPr>
        </p:nvGraphicFramePr>
        <p:xfrm>
          <a:off x="885825" y="4167332"/>
          <a:ext cx="5562599" cy="2210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867">
                  <a:extLst>
                    <a:ext uri="{9D8B030D-6E8A-4147-A177-3AD203B41FA5}">
                      <a16:colId xmlns:a16="http://schemas.microsoft.com/office/drawing/2014/main" val="2053088912"/>
                    </a:ext>
                  </a:extLst>
                </a:gridCol>
                <a:gridCol w="687119">
                  <a:extLst>
                    <a:ext uri="{9D8B030D-6E8A-4147-A177-3AD203B41FA5}">
                      <a16:colId xmlns:a16="http://schemas.microsoft.com/office/drawing/2014/main" val="4115902429"/>
                    </a:ext>
                  </a:extLst>
                </a:gridCol>
                <a:gridCol w="1427613">
                  <a:extLst>
                    <a:ext uri="{9D8B030D-6E8A-4147-A177-3AD203B41FA5}">
                      <a16:colId xmlns:a16="http://schemas.microsoft.com/office/drawing/2014/main" val="429362475"/>
                    </a:ext>
                  </a:extLst>
                </a:gridCol>
              </a:tblGrid>
              <a:tr h="2540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Цена 1 единицы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7849015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Конверты для новорожденных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6157938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Бортики для кроваток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9696888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Постельное белье детское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2544403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Мягкие игрушки: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1307389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средние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4028854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effectLst/>
                        </a:rPr>
                        <a:t>крупные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6599964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Инвестиционный капитал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102310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9486538"/>
                  </a:ext>
                </a:extLst>
              </a:tr>
              <a:tr h="2445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Заемные средства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0915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01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40821-00FA-42AC-9817-02B6B067CAD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4925"/>
            <a:ext cx="7900987" cy="3038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4C595-6E02-4209-80CC-4A79F3C46B20}"/>
              </a:ext>
            </a:extLst>
          </p:cNvPr>
          <p:cNvSpPr txBox="1"/>
          <p:nvPr/>
        </p:nvSpPr>
        <p:spPr>
          <a:xfrm>
            <a:off x="819150" y="481022"/>
            <a:ext cx="6096000" cy="36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Расчет себестоимости продукции ателье на 2 года, руб.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343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C5BF8-2449-4CF7-8B25-8E642B2E6FF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24" y="1276350"/>
            <a:ext cx="7982902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08C52C-C8B2-4D58-AA12-492448F4075E}"/>
              </a:ext>
            </a:extLst>
          </p:cNvPr>
          <p:cNvSpPr txBox="1"/>
          <p:nvPr/>
        </p:nvSpPr>
        <p:spPr>
          <a:xfrm>
            <a:off x="1781175" y="406619"/>
            <a:ext cx="609600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доходов и расходов на будущие периоды, руб.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88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BB12E-403C-441B-9D78-21F90457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принятия решения в команде, способы разрешения конфликтов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AA658-32D5-44B4-93C8-D8E74410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Схема принятия решений в проблемных ситуациях в нашей команде представлена на рисунке 1. Все окончательные решения в команде принимает Карина, так как она является основателем бизнеса.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2280A-E84F-4BE0-9D59-E29FFCAE8F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6" y="3518807"/>
            <a:ext cx="4171949" cy="2658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367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890DF5-B1D8-47C8-9B2F-5A23884D5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01638"/>
              </p:ext>
            </p:extLst>
          </p:nvPr>
        </p:nvGraphicFramePr>
        <p:xfrm>
          <a:off x="662474" y="1512818"/>
          <a:ext cx="9321281" cy="473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904">
                  <a:extLst>
                    <a:ext uri="{9D8B030D-6E8A-4147-A177-3AD203B41FA5}">
                      <a16:colId xmlns:a16="http://schemas.microsoft.com/office/drawing/2014/main" val="3188419256"/>
                    </a:ext>
                  </a:extLst>
                </a:gridCol>
                <a:gridCol w="2083581">
                  <a:extLst>
                    <a:ext uri="{9D8B030D-6E8A-4147-A177-3AD203B41FA5}">
                      <a16:colId xmlns:a16="http://schemas.microsoft.com/office/drawing/2014/main" val="2450104870"/>
                    </a:ext>
                  </a:extLst>
                </a:gridCol>
                <a:gridCol w="1688796">
                  <a:extLst>
                    <a:ext uri="{9D8B030D-6E8A-4147-A177-3AD203B41FA5}">
                      <a16:colId xmlns:a16="http://schemas.microsoft.com/office/drawing/2014/main" val="3467722772"/>
                    </a:ext>
                  </a:extLst>
                </a:gridCol>
              </a:tblGrid>
              <a:tr h="4730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2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649638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1. Денежные средства на начало периода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1078990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2273187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2. Приток денежной наличности,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2112310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2010000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668168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2.1 Инвестиционный капитал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102310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0889810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2.2 Выручка от реализации услуг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2010000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2010000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334586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3.Отток денежной наличности, 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516660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482350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6514485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3.1 Единовременные затраты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59310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115420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3.2 Себестоимость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974010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914700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305129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3.3 Расширение бизнеса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21598"/>
                  </a:ext>
                </a:extLst>
              </a:tr>
              <a:tr h="4730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4. Денежные средства на конец периода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1078990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2124290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DejaVu Sans" panose="020B06030308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92067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604CF7-65CF-4D26-AA78-1F588037100C}"/>
              </a:ext>
            </a:extLst>
          </p:cNvPr>
          <p:cNvSpPr txBox="1"/>
          <p:nvPr/>
        </p:nvSpPr>
        <p:spPr>
          <a:xfrm>
            <a:off x="1910444" y="61456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объем привлекаемого финансирования на основании данных БЮДЖЕТА ДВИЖЕНИЯ ДЕНЕЖНЫХ СРЕДСТВ </a:t>
            </a:r>
          </a:p>
        </p:txBody>
      </p:sp>
    </p:spTree>
    <p:extLst>
      <p:ext uri="{BB962C8B-B14F-4D97-AF65-F5344CB8AC3E}">
        <p14:creationId xmlns:p14="http://schemas.microsoft.com/office/powerpoint/2010/main" val="281661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964A-9DFF-4E9F-9474-896A5499403F}"/>
              </a:ext>
            </a:extLst>
          </p:cNvPr>
          <p:cNvSpPr txBox="1">
            <a:spLocks/>
          </p:cNvSpPr>
          <p:nvPr/>
        </p:nvSpPr>
        <p:spPr>
          <a:xfrm>
            <a:off x="838200" y="3108325"/>
            <a:ext cx="10515600" cy="63295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Модуль Ж</a:t>
            </a:r>
          </a:p>
        </p:txBody>
      </p:sp>
    </p:spTree>
    <p:extLst>
      <p:ext uri="{BB962C8B-B14F-4D97-AF65-F5344CB8AC3E}">
        <p14:creationId xmlns:p14="http://schemas.microsoft.com/office/powerpoint/2010/main" val="492722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008C2-7DCB-47C0-86AF-A5CE89A45A65}"/>
              </a:ext>
            </a:extLst>
          </p:cNvPr>
          <p:cNvSpPr txBox="1"/>
          <p:nvPr/>
        </p:nvSpPr>
        <p:spPr>
          <a:xfrm>
            <a:off x="107505" y="51470"/>
            <a:ext cx="840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самозанятого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877ED-4A2B-42BF-B347-E8DA83B1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07" y="533608"/>
            <a:ext cx="4264347" cy="6079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C6FCF5-25B0-42B9-887F-446873C6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83" y="245054"/>
            <a:ext cx="4582164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6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AB2750-1E96-420C-8A4D-0A1BE058E7F6}"/>
              </a:ext>
            </a:extLst>
          </p:cNvPr>
          <p:cNvSpPr txBox="1"/>
          <p:nvPr/>
        </p:nvSpPr>
        <p:spPr>
          <a:xfrm>
            <a:off x="107505" y="51470"/>
            <a:ext cx="840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в бизнесе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AFF1-9DA2-43D1-854C-035C02867852}"/>
              </a:ext>
            </a:extLst>
          </p:cNvPr>
          <p:cNvSpPr txBox="1"/>
          <p:nvPr/>
        </p:nvSpPr>
        <p:spPr>
          <a:xfrm>
            <a:off x="494116" y="5548431"/>
            <a:ext cx="2633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marL="457200" indent="-4572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швея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D5423-948F-4CBA-BD32-87519BE41217}"/>
              </a:ext>
            </a:extLst>
          </p:cNvPr>
          <p:cNvSpPr txBox="1"/>
          <p:nvPr/>
        </p:nvSpPr>
        <p:spPr>
          <a:xfrm>
            <a:off x="7955361" y="5548431"/>
            <a:ext cx="263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стажер </a:t>
            </a:r>
          </a:p>
        </p:txBody>
      </p:sp>
    </p:spTree>
    <p:extLst>
      <p:ext uri="{BB962C8B-B14F-4D97-AF65-F5344CB8AC3E}">
        <p14:creationId xmlns:p14="http://schemas.microsoft.com/office/powerpoint/2010/main" val="1675380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24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45A4-4FF2-4DF6-9331-D6E7B7EF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ближней среды по «5 сил Портера»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9BBC751-D798-45BF-A9D9-B5A2C910C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01556"/>
              </p:ext>
            </p:extLst>
          </p:nvPr>
        </p:nvGraphicFramePr>
        <p:xfrm>
          <a:off x="1265464" y="1436916"/>
          <a:ext cx="8221437" cy="5145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537">
                  <a:extLst>
                    <a:ext uri="{9D8B030D-6E8A-4147-A177-3AD203B41FA5}">
                      <a16:colId xmlns:a16="http://schemas.microsoft.com/office/drawing/2014/main" val="3502657001"/>
                    </a:ext>
                  </a:extLst>
                </a:gridCol>
                <a:gridCol w="1025248">
                  <a:extLst>
                    <a:ext uri="{9D8B030D-6E8A-4147-A177-3AD203B41FA5}">
                      <a16:colId xmlns:a16="http://schemas.microsoft.com/office/drawing/2014/main" val="154254378"/>
                    </a:ext>
                  </a:extLst>
                </a:gridCol>
                <a:gridCol w="1329849">
                  <a:extLst>
                    <a:ext uri="{9D8B030D-6E8A-4147-A177-3AD203B41FA5}">
                      <a16:colId xmlns:a16="http://schemas.microsoft.com/office/drawing/2014/main" val="2944239102"/>
                    </a:ext>
                  </a:extLst>
                </a:gridCol>
                <a:gridCol w="2661803">
                  <a:extLst>
                    <a:ext uri="{9D8B030D-6E8A-4147-A177-3AD203B41FA5}">
                      <a16:colId xmlns:a16="http://schemas.microsoft.com/office/drawing/2014/main" val="1756856241"/>
                    </a:ext>
                  </a:extLst>
                </a:gridCol>
              </a:tblGrid>
              <a:tr h="172676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параметры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Ур. угрозы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81455"/>
                  </a:ext>
                </a:extLst>
              </a:tr>
              <a:tr h="466233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Влияние товаров – заменителей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Низкий - 3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поддерживать внимание ЦА к ассортименту и новинкам ВКонтакте разрабатывать новый ассортимент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9902"/>
                  </a:ext>
                </a:extLst>
              </a:tr>
              <a:tr h="82357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Возможность появления новых конкурентов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Средний - 15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Инвестиционные затраты, стоимость оборудования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Проводить анализ рынка на выявление новых конкурентов разрабатывать актуальный ассортимент в соответствии с новым модными тенденциями и направлениями повышать узнаваемость бренда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936711"/>
                  </a:ext>
                </a:extLst>
              </a:tr>
              <a:tr h="71228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Влияние внутриотраслевой конкуренции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Низкий 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Конкурентами являются: 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Cotton_Room42</a:t>
                      </a:r>
                    </a:p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Rich Family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 проводить постоянный мониторинг конкурентов повышать узнаваемость бренда и уровень лояльности клиента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652930"/>
                  </a:ext>
                </a:extLst>
              </a:tr>
              <a:tr h="1251899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Рыночная власть клиентов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Низкий  - 8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Продукт частично уникален, есть индивидуальный дизайн, важный для клиентов. Однако покупатель чувствителен к цене возможно снижение покупательской способности и спроса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Совершенствовать технологии производства товара делая его более привлекательным проводить мониторинг цену конкурентов повышать лояльность клиентов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330843"/>
                  </a:ext>
                </a:extLst>
              </a:tr>
              <a:tr h="573826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Рыночная власть поставщиков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Низкий - 7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Цена поставщиков зависит от конъюнктуры рынка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Проводить мониторинг цен на пошивочные материалы ввести постоянный мониторинг поставщиков с наиболее выгодными ценами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87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11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1CA53-0453-4BA0-8B40-3D2B9BDB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Реализуемый продукт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7199E-3B76-47F7-8EC4-AB6F5502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Предоставление услуг пошива текстильных изделий для детей первых лет жизни; оказание помощи в оформлении заказа и его доставки.</a:t>
            </a:r>
          </a:p>
          <a:p>
            <a:pPr marL="0" indent="0">
              <a:buNone/>
            </a:pPr>
            <a:r>
              <a:rPr lang="ru-RU" dirty="0"/>
              <a:t>Конверты для новорожденных, бортики для детских кроваток, детское постельное белье,  мягкие игрушки: маленькие, средние, большие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0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EAC45-A846-4A34-8BE8-35855B40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Конкурентоспособность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6848C-CF73-41F9-B900-FB2C5F5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 ключевых фактора успеха команды: </a:t>
            </a:r>
          </a:p>
          <a:p>
            <a:pPr marL="0" indent="0">
              <a:buNone/>
            </a:pPr>
            <a:r>
              <a:rPr lang="ru-RU" dirty="0"/>
              <a:t>1. умение и опыт пошива изделий - ручное производство изделий из качественной и гипоаллергенной ткани, аккуратность исполнения заказа; </a:t>
            </a:r>
          </a:p>
          <a:p>
            <a:pPr marL="0" indent="0">
              <a:buNone/>
            </a:pPr>
            <a:r>
              <a:rPr lang="ru-RU" dirty="0"/>
              <a:t>2. уникальность - работа с индивидуальными заказами, изготовление по размерам и дизайну клиента (умение подбора тканей, работа с сочетаниями цветов и материалов); </a:t>
            </a:r>
          </a:p>
          <a:p>
            <a:pPr marL="0" indent="0">
              <a:buNone/>
            </a:pPr>
            <a:r>
              <a:rPr lang="ru-RU" dirty="0"/>
              <a:t>3.короткие сроки пошива от 1 дня до 1 недели (быстрота выполнения заказов).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8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3930</Words>
  <Application>Microsoft Office PowerPoint</Application>
  <PresentationFormat>Широкоэкранный</PresentationFormat>
  <Paragraphs>752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Open Sans</vt:lpstr>
      <vt:lpstr>Symbol</vt:lpstr>
      <vt:lpstr>Times New Roman</vt:lpstr>
      <vt:lpstr>Тема Office</vt:lpstr>
      <vt:lpstr>Модуль Б: Наша команда и бизнес-идея </vt:lpstr>
      <vt:lpstr>Презентация PowerPoint</vt:lpstr>
      <vt:lpstr>Способ генерирования идеи </vt:lpstr>
      <vt:lpstr>Метод оценки реализуемости бизнес-идеи «RAMP»  </vt:lpstr>
      <vt:lpstr>Профессиональный опыт, навыки и компетенции </vt:lpstr>
      <vt:lpstr>Процесс принятия решения в команде, способы разрешения конфликтов </vt:lpstr>
      <vt:lpstr>Анализ ближней среды по «5 сил Портера» </vt:lpstr>
      <vt:lpstr>Реализуемый продукт</vt:lpstr>
      <vt:lpstr>Конкурентоспособность </vt:lpstr>
      <vt:lpstr>Перспективы профессионального роста</vt:lpstr>
      <vt:lpstr>Модель А.Остервальдера </vt:lpstr>
      <vt:lpstr>Польза для экономики/общества/потребителя</vt:lpstr>
      <vt:lpstr>Анализ конкурентов </vt:lpstr>
      <vt:lpstr>Модуль В: Целевая группа</vt:lpstr>
      <vt:lpstr>Важность определения целевой аудитории</vt:lpstr>
      <vt:lpstr>Выявление конкурентов с помощью TargetHunter</vt:lpstr>
      <vt:lpstr>Ядро целевой аудиитории</vt:lpstr>
      <vt:lpstr>Сегментации целевой аудитории по методике 5 W М. Шеррингтона</vt:lpstr>
      <vt:lpstr>Сегментация целевой аудитории по целевым группам</vt:lpstr>
      <vt:lpstr>Статистические данные о целевой аудитории</vt:lpstr>
      <vt:lpstr>Методы используемые для анализа рынка</vt:lpstr>
      <vt:lpstr>Анализ целевых групп по признакам </vt:lpstr>
      <vt:lpstr>Объем потенциальной ца в количественном соотношении</vt:lpstr>
      <vt:lpstr>Объем ца, которую планируется занять </vt:lpstr>
      <vt:lpstr>Портрет типичного клиента </vt:lpstr>
      <vt:lpstr>Модуль Г: Маркетинговое планирование</vt:lpstr>
      <vt:lpstr>Цели</vt:lpstr>
      <vt:lpstr>Задачи маркетинга</vt:lpstr>
      <vt:lpstr>PEST-анализ</vt:lpstr>
      <vt:lpstr>SWOT – анализ </vt:lpstr>
      <vt:lpstr>5 сил Портера</vt:lpstr>
      <vt:lpstr>Выбор маркетинговой стратегии</vt:lpstr>
      <vt:lpstr>Маркетинговая стратегия </vt:lpstr>
      <vt:lpstr>Маркетинг-микс 4P</vt:lpstr>
      <vt:lpstr>Стратегия ценообразования</vt:lpstr>
      <vt:lpstr>Маркетинговый план для этапа запуска</vt:lpstr>
      <vt:lpstr>Эффективность рекламной кампании</vt:lpstr>
      <vt:lpstr>Результаты рекламной компании</vt:lpstr>
      <vt:lpstr>Модуль Д: Планирование рабочего процесса</vt:lpstr>
      <vt:lpstr>Нотация IDEF 0   </vt:lpstr>
      <vt:lpstr>Презентация PowerPoint</vt:lpstr>
      <vt:lpstr>Презентация PowerPoint</vt:lpstr>
      <vt:lpstr>Диаграмма Ганта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Б: Наша команда и бизнес-идея</dc:title>
  <dc:creator>Lenovo</dc:creator>
  <cp:lastModifiedBy>Lenovo</cp:lastModifiedBy>
  <cp:revision>79</cp:revision>
  <dcterms:created xsi:type="dcterms:W3CDTF">2024-02-27T06:31:52Z</dcterms:created>
  <dcterms:modified xsi:type="dcterms:W3CDTF">2024-03-15T09:10:36Z</dcterms:modified>
</cp:coreProperties>
</file>