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80A3D4F-8533-1AE9-9EEB-8B2C975D98A1}">
  <a:tblStyle styleId="{280A3D4F-8533-1AE9-9EEB-8B2C975D98A1}" styleName="Medium Style 2 - Accent 6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59" hidden="0"/>
          <p:cNvSpPr>
            <a:spLocks noChangeArrowheads="1" noGrp="1"/>
          </p:cNvSpPr>
          <p:nvPr isPhoto="0" userDrawn="1"/>
        </p:nvSpPr>
        <p:spPr bwMode="auto">
          <a:xfrm>
            <a:off x="2396066" y="2291401"/>
            <a:ext cx="5452533" cy="41651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" name="Shape 1060" hidden="0"/>
          <p:cNvSpPr>
            <a:spLocks noChangeArrowheads="1" noGrp="1"/>
          </p:cNvSpPr>
          <p:nvPr isPhoto="0" userDrawn="1"/>
        </p:nvSpPr>
        <p:spPr bwMode="auto">
          <a:xfrm>
            <a:off x="1309514" y="1839834"/>
            <a:ext cx="4011787" cy="131432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Shape 1061" hidden="0"/>
          <p:cNvSpPr>
            <a:spLocks noChangeArrowheads="1" noGrp="1"/>
          </p:cNvSpPr>
          <p:nvPr isPhoto="0" userDrawn="1"/>
        </p:nvSpPr>
        <p:spPr bwMode="auto">
          <a:xfrm>
            <a:off x="6567030" y="4629133"/>
            <a:ext cx="5395523" cy="2231707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Shape 1062" hidden="0"/>
          <p:cNvSpPr>
            <a:spLocks noChangeArrowheads="1" noGrp="1"/>
          </p:cNvSpPr>
          <p:nvPr isPhoto="0" userDrawn="1"/>
        </p:nvSpPr>
        <p:spPr bwMode="auto">
          <a:xfrm>
            <a:off x="389187" y="6100774"/>
            <a:ext cx="4968521" cy="75999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3" hidden="0"/>
          <p:cNvSpPr>
            <a:spLocks noChangeArrowheads="1" noGrp="1"/>
          </p:cNvSpPr>
          <p:nvPr isPhoto="0" userDrawn="1"/>
        </p:nvSpPr>
        <p:spPr bwMode="auto">
          <a:xfrm>
            <a:off x="0" y="3254701"/>
            <a:ext cx="2099733" cy="3343682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655839" y="2708919"/>
            <a:ext cx="6720745" cy="72007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10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11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  <p:sp>
        <p:nvSpPr>
          <p:cNvPr id="13" name="Заголовок 6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95833" y="1808820"/>
            <a:ext cx="6720745" cy="72007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93370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6732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59" hidden="0"/>
          <p:cNvSpPr>
            <a:spLocks noChangeArrowheads="1" noGrp="1"/>
          </p:cNvSpPr>
          <p:nvPr isPhoto="0" userDrawn="1"/>
        </p:nvSpPr>
        <p:spPr bwMode="auto">
          <a:xfrm>
            <a:off x="4976706" y="2"/>
            <a:ext cx="3058159" cy="8937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" name="Shape 1060" hidden="0"/>
          <p:cNvSpPr>
            <a:spLocks noChangeArrowheads="1" noGrp="1"/>
          </p:cNvSpPr>
          <p:nvPr isPhoto="0" userDrawn="1"/>
        </p:nvSpPr>
        <p:spPr bwMode="auto">
          <a:xfrm>
            <a:off x="-24679" y="1"/>
            <a:ext cx="1399539" cy="17975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Shape 1061" hidden="0"/>
          <p:cNvSpPr>
            <a:spLocks noChangeArrowheads="1" noGrp="1"/>
          </p:cNvSpPr>
          <p:nvPr isPhoto="0" userDrawn="1"/>
        </p:nvSpPr>
        <p:spPr bwMode="auto">
          <a:xfrm>
            <a:off x="1637456" y="1"/>
            <a:ext cx="3839633" cy="26096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8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09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165599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737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-16143"/>
            <a:ext cx="12220889" cy="690966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3999741" y="2340889"/>
            <a:ext cx="4591630" cy="1384178"/>
          </a:xfrm>
        </p:spPr>
        <p:txBody>
          <a:bodyPr/>
          <a:lstStyle/>
          <a:p>
            <a:pPr algn="ctr">
              <a:defRPr/>
            </a:pPr>
            <a:r>
              <a:rPr lang="ru-RU" sz="2800" b="1"/>
              <a:t>Модуль 5Е1: "Маркетинговое планирование"</a:t>
            </a:r>
            <a:endParaRPr lang="en-US" b="1"/>
          </a:p>
        </p:txBody>
      </p:sp>
      <p:pic>
        <p:nvPicPr>
          <p:cNvPr id="6" name="Picture 1" descr="C:\Users\admin\AppData\Local\Temp\Rar$DIa4260.34827\2.jp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574364" y="69133"/>
            <a:ext cx="1376682" cy="16010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" hidden="0"/>
          <p:cNvSpPr/>
          <p:nvPr isPhoto="0" userDrawn="0"/>
        </p:nvSpPr>
        <p:spPr bwMode="auto">
          <a:xfrm flipH="0" flipV="0">
            <a:off x="2339629" y="4843220"/>
            <a:ext cx="8234770" cy="8229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400"/>
              <a:t>Устцов Илья					Пушкарёв Дмитрий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-16143"/>
            <a:ext cx="12220889" cy="6909660"/>
          </a:xfrm>
          <a:prstGeom prst="rect">
            <a:avLst/>
          </a:prstGeom>
        </p:spPr>
      </p:pic>
      <p:graphicFrame>
        <p:nvGraphicFramePr>
          <p:cNvPr id="5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1541967" y="1778562"/>
          <a:ext cx="10239374" cy="4777740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{280A3D4F-8533-1AE9-9EEB-8B2C975D98A1}</a:tableStyleId>
              </a:tblPr>
              <a:tblGrid>
                <a:gridCol w="3083709"/>
                <a:gridCol w="2181889"/>
                <a:gridCol w="2575100"/>
                <a:gridCol w="2385973"/>
              </a:tblGrid>
              <a:tr h="266139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500">
                          <a:latin typeface="Times New Roman"/>
                          <a:cs typeface="Times New Roman"/>
                        </a:rPr>
                        <a:t>Внимание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500">
                          <a:latin typeface="Times New Roman"/>
                          <a:cs typeface="Times New Roman"/>
                        </a:rPr>
                        <a:t>Интерес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500">
                          <a:latin typeface="Times New Roman"/>
                          <a:cs typeface="Times New Roman"/>
                        </a:rPr>
                        <a:t>Желание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500">
                          <a:latin typeface="Times New Roman"/>
                          <a:cs typeface="Times New Roman"/>
                        </a:rPr>
                        <a:t>Действие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</a:tr>
              <a:tr h="275831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500">
                          <a:latin typeface="Times New Roman"/>
                          <a:cs typeface="Times New Roman"/>
                        </a:rPr>
                        <a:t>PR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500">
                          <a:latin typeface="Times New Roman"/>
                          <a:cs typeface="Times New Roman"/>
                        </a:rPr>
                        <a:t>Раздача информационных брошюр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500">
                          <a:latin typeface="Times New Roman"/>
                          <a:cs typeface="Times New Roman"/>
                        </a:rPr>
                        <a:t>Делаем акцент на пользу, витамины.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500">
                          <a:latin typeface="Times New Roman"/>
                          <a:cs typeface="Times New Roman"/>
                        </a:rPr>
                        <a:t>Отзывы клиентов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</a:tr>
              <a:tr h="651341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500">
                          <a:latin typeface="Times New Roman"/>
                          <a:cs typeface="Times New Roman"/>
                        </a:rPr>
                        <a:t>Реклама в социальных сетях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500">
                          <a:latin typeface="Times New Roman"/>
                          <a:cs typeface="Times New Roman"/>
                        </a:rPr>
                        <a:t>Плакат с аппетитными фруктами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500">
                          <a:latin typeface="Times New Roman"/>
                          <a:cs typeface="Times New Roman"/>
                        </a:rPr>
                        <a:t>Информируем, что фрукты местные, российские и экологически чистые 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500">
                          <a:latin typeface="Times New Roman"/>
                          <a:cs typeface="Times New Roman"/>
                        </a:rPr>
                        <a:t>Покупайте, оставляйте заявку на сайте и начинайте здоровый образ жизни с «Всё своё»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</a:tr>
              <a:tr h="294625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500">
                          <a:latin typeface="Times New Roman"/>
                          <a:cs typeface="Times New Roman"/>
                        </a:rPr>
                        <a:t>Регулярная информация на сайте и в группе в контакте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500">
                          <a:latin typeface="Times New Roman"/>
                          <a:cs typeface="Times New Roman"/>
                        </a:rPr>
                        <a:t>QR - </a:t>
                      </a:r>
                      <a:r>
                        <a:rPr sz="1500">
                          <a:latin typeface="Times New Roman"/>
                          <a:cs typeface="Times New Roman"/>
                        </a:rPr>
                        <a:t>код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500">
                          <a:latin typeface="Times New Roman"/>
                          <a:cs typeface="Times New Roman"/>
                        </a:rPr>
                        <a:t>Выгода – вкусный и полезный перекус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</a:tr>
              <a:tr h="253438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500">
                          <a:latin typeface="Times New Roman"/>
                          <a:cs typeface="Times New Roman"/>
                        </a:rPr>
                        <a:t>Реклама в газете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500">
                          <a:latin typeface="Times New Roman"/>
                          <a:cs typeface="Times New Roman"/>
                        </a:rPr>
                        <a:t>Email </a:t>
                      </a:r>
                      <a:r>
                        <a:rPr sz="1500">
                          <a:latin typeface="Times New Roman"/>
                          <a:cs typeface="Times New Roman"/>
                        </a:rPr>
                        <a:t> маркетинг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</a:tr>
              <a:tr h="253438"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500">
                          <a:latin typeface="Times New Roman"/>
                          <a:cs typeface="Times New Roman"/>
                        </a:rPr>
                        <a:t>Дегустация в фитнес </a:t>
                      </a:r>
                      <a:r>
                        <a:rPr sz="1500">
                          <a:latin typeface="Times New Roman"/>
                          <a:cs typeface="Times New Roman"/>
                        </a:rPr>
                        <a:t>центрах</a:t>
                      </a:r>
                      <a:r>
                        <a:rPr sz="1500">
                          <a:latin typeface="Times New Roman"/>
                          <a:cs typeface="Times New Roman"/>
                        </a:rPr>
                        <a:t> 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6" name="Title 1" hidden="0"/>
          <p:cNvSpPr>
            <a:spLocks noGrp="1"/>
          </p:cNvSpPr>
          <p:nvPr isPhoto="0" userDrawn="0"/>
        </p:nvSpPr>
        <p:spPr bwMode="auto">
          <a:xfrm flipH="0" flipV="0">
            <a:off x="222026" y="226014"/>
            <a:ext cx="3508903" cy="1146228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200" b="1"/>
              <a:t>Модуль 5Е1: "Маркетинговое планирование"</a:t>
            </a:r>
            <a:endParaRPr lang="en-US" b="1"/>
          </a:p>
        </p:txBody>
      </p:sp>
      <p:sp>
        <p:nvSpPr>
          <p:cNvPr id="7" name="" hidden="0"/>
          <p:cNvSpPr/>
          <p:nvPr isPhoto="0" userDrawn="0"/>
        </p:nvSpPr>
        <p:spPr bwMode="auto">
          <a:xfrm flipH="0" flipV="0">
            <a:off x="5619753" y="555273"/>
            <a:ext cx="4504194" cy="4877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Рекламная модель </a:t>
            </a:r>
            <a:r>
              <a:rPr lang="en-US" sz="2600">
                <a:latin typeface="Times New Roman"/>
                <a:ea typeface="Times New Roman"/>
                <a:cs typeface="Times New Roman"/>
              </a:rPr>
              <a:t>AIDA</a:t>
            </a:r>
            <a:endParaRPr sz="2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62682" y="2279196"/>
            <a:ext cx="3027589" cy="3010580"/>
          </a:xfrm>
          <a:prstGeom prst="rect">
            <a:avLst/>
          </a:prstGeom>
        </p:spPr>
      </p:pic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3709687" y="1292678"/>
            <a:ext cx="7872711" cy="4833484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Н</a:t>
            </a:r>
            <a:r>
              <a:rPr sz="2800">
                <a:latin typeface="Times New Roman"/>
                <a:ea typeface="Times New Roman"/>
                <a:cs typeface="Times New Roman"/>
              </a:rPr>
              <a:t>ашей целевой аудиторией являются люди, которые питаются не правильно, но им приятна мысль о том, что </a:t>
            </a:r>
            <a:r>
              <a:rPr sz="2800">
                <a:latin typeface="Times New Roman"/>
                <a:ea typeface="Times New Roman"/>
                <a:cs typeface="Times New Roman"/>
              </a:rPr>
              <a:t>они могут порадовать свой организм полезной и здоровой едой.</a:t>
            </a:r>
            <a:r>
              <a:rPr lang="ru-RU" sz="2800">
                <a:latin typeface="Times New Roman"/>
                <a:ea typeface="Times New Roman"/>
                <a:cs typeface="Times New Roman"/>
              </a:rPr>
              <a:t> Наш продукт охватывает весь демографический диапозон потребителей, так как чиспсы можно есть с 3 лет.</a:t>
            </a:r>
            <a:endParaRPr sz="28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" hidden="0"/>
          <p:cNvSpPr/>
          <p:nvPr isPhoto="0" userDrawn="0"/>
        </p:nvSpPr>
        <p:spPr bwMode="auto">
          <a:xfrm flipH="0" flipV="0">
            <a:off x="4489703" y="355169"/>
            <a:ext cx="4504194" cy="487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Анализ рынка</a:t>
            </a:r>
            <a:endParaRPr/>
          </a:p>
        </p:txBody>
      </p:sp>
      <p:sp>
        <p:nvSpPr>
          <p:cNvPr id="7" name="Title 1" hidden="0"/>
          <p:cNvSpPr>
            <a:spLocks noGrp="1"/>
          </p:cNvSpPr>
          <p:nvPr isPhoto="0" userDrawn="0"/>
        </p:nvSpPr>
        <p:spPr bwMode="auto">
          <a:xfrm flipH="0" flipV="0">
            <a:off x="222026" y="226014"/>
            <a:ext cx="3508903" cy="1146228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200" b="1"/>
              <a:t>Модуль 5Е1: "Маркетинговое планирование"</a:t>
            </a:r>
            <a:endParaRPr lang="en-US" b="1"/>
          </a:p>
        </p:txBody>
      </p:sp>
      <p:pic>
        <p:nvPicPr>
          <p:cNvPr id="8" name="Picture 1" descr="C:\Users\admin\AppData\Local\Temp\Rar$DIa4260.34827\2.jp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732992" y="-52439"/>
            <a:ext cx="1376682" cy="1601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-16143"/>
            <a:ext cx="12220889" cy="6909660"/>
          </a:xfrm>
          <a:prstGeom prst="rect">
            <a:avLst/>
          </a:prstGeom>
        </p:spPr>
      </p:pic>
      <p:graphicFrame>
        <p:nvGraphicFramePr>
          <p:cNvPr id="5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3913550" y="754594"/>
          <a:ext cx="8118975" cy="5466658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{280A3D4F-8533-1AE9-9EEB-8B2C975D98A1}</a:tableStyleId>
              </a:tblPr>
              <a:tblGrid>
                <a:gridCol w="4357934"/>
                <a:gridCol w="3748342"/>
              </a:tblGrid>
              <a:tr h="636848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Статья расходов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vert="horz" anchor="b"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Стоимость в год, руб.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vert="horz" anchor="b"/>
                </a:tc>
              </a:tr>
              <a:tr h="1152548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Реклама в газете </a:t>
                      </a:r>
                      <a:r>
                        <a:rPr sz="2200">
                          <a:latin typeface="Times New Roman"/>
                          <a:cs typeface="Times New Roman"/>
                        </a:rPr>
                        <a:t>«Из рук в руки»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vert="horz" anchor="b"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 000.00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vert="horz" anchor="b"/>
                </a:tc>
              </a:tr>
              <a:tr h="624148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Телефонный маркетинг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vert="horz" anchor="b"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4500.00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vert="horz" anchor="b"/>
                </a:tc>
              </a:tr>
              <a:tr h="624148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Дегустация 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vert="horz" anchor="b"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000.00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vert="horz" anchor="b"/>
                </a:tc>
              </a:tr>
              <a:tr h="624148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Создание сайта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vert="horz" anchor="b"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6 000.00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vert="horz" anchor="b"/>
                </a:tc>
              </a:tr>
              <a:tr h="1155251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Изготовление рекламного раздаточного материала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vert="horz" anchor="b"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 000.00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vert="horz" anchor="b"/>
                </a:tc>
              </a:tr>
              <a:tr h="624148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vert="horz" anchor="b"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Times New Roman"/>
                          <a:cs typeface="Times New Roman"/>
                        </a:rPr>
                        <a:t> 35500.00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vert="horz" anchor="b"/>
                </a:tc>
              </a:tr>
            </a:tbl>
          </a:graphicData>
        </a:graphic>
      </p:graphicFrame>
      <p:sp>
        <p:nvSpPr>
          <p:cNvPr id="6" name="" hidden="0"/>
          <p:cNvSpPr/>
          <p:nvPr isPhoto="0" userDrawn="0"/>
        </p:nvSpPr>
        <p:spPr bwMode="auto">
          <a:xfrm flipH="0" flipV="0">
            <a:off x="66228" y="2950970"/>
            <a:ext cx="3470974" cy="4877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Расходы на рекламу</a:t>
            </a:r>
            <a:endParaRPr/>
          </a:p>
        </p:txBody>
      </p:sp>
      <p:sp>
        <p:nvSpPr>
          <p:cNvPr id="7" name="Title 1" hidden="0"/>
          <p:cNvSpPr>
            <a:spLocks noGrp="1"/>
          </p:cNvSpPr>
          <p:nvPr isPhoto="0" userDrawn="0"/>
        </p:nvSpPr>
        <p:spPr bwMode="auto">
          <a:xfrm flipH="0" flipV="0">
            <a:off x="222026" y="226014"/>
            <a:ext cx="3508903" cy="1146228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200" b="1"/>
              <a:t>Модуль 5Е1: "Маркетинговое планирование"</a:t>
            </a: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901331" y="4375199"/>
            <a:ext cx="3212671" cy="2323401"/>
          </a:xfrm>
        </p:spPr>
        <p:txBody>
          <a:bodyPr/>
          <a:lstStyle/>
          <a:p>
            <a:pPr>
              <a:defRPr/>
            </a:pPr>
            <a:r>
              <a:rPr lang="ru-RU"/>
              <a:t>Яркий вкус</a:t>
            </a:r>
            <a:endParaRPr lang="ru-RU"/>
          </a:p>
          <a:p>
            <a:pPr>
              <a:defRPr/>
            </a:pPr>
            <a:r>
              <a:rPr lang="ru-RU"/>
              <a:t>Доступность</a:t>
            </a:r>
            <a:endParaRPr lang="ru-RU"/>
          </a:p>
          <a:p>
            <a:pPr>
              <a:defRPr/>
            </a:pPr>
            <a:r>
              <a:rPr lang="ru-RU"/>
              <a:t>Новизна</a:t>
            </a:r>
            <a:endParaRPr lang="ru-RU"/>
          </a:p>
          <a:p>
            <a:pPr>
              <a:defRPr/>
            </a:pPr>
            <a:r>
              <a:rPr lang="ru-RU"/>
              <a:t>Низкая цена</a:t>
            </a:r>
            <a:endParaRPr lang="ru-RU"/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4489702" y="355168"/>
            <a:ext cx="4504194" cy="4877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Критерии к продукту</a:t>
            </a:r>
            <a:endParaRPr sz="2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Title 1" hidden="0"/>
          <p:cNvSpPr>
            <a:spLocks noGrp="1"/>
          </p:cNvSpPr>
          <p:nvPr isPhoto="0" userDrawn="0"/>
        </p:nvSpPr>
        <p:spPr bwMode="auto">
          <a:xfrm flipH="0" flipV="0">
            <a:off x="222026" y="226014"/>
            <a:ext cx="3508903" cy="1146228"/>
          </a:xfrm>
          <a:prstGeom prst="rect">
            <a:avLst/>
          </a:prstGeom>
          <a:ln w="12699">
            <a:solidFill>
              <a:srgbClr val="244161"/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200" b="1">
                <a:ln w="6349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Модуль </a:t>
            </a:r>
            <a:r>
              <a:rPr lang="ru-RU" sz="2200" b="1">
                <a:ln w="6349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5Е1</a:t>
            </a:r>
            <a:r>
              <a:rPr lang="ru-RU" sz="2200" b="1">
                <a:ln w="6349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: "Маркетинговое планирование"</a:t>
            </a:r>
            <a:endParaRPr b="1">
              <a:ln w="6349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  <p:sp>
        <p:nvSpPr>
          <p:cNvPr id="7" name="Content Placeholder 2" hidden="0"/>
          <p:cNvSpPr>
            <a:spLocks noGrp="1"/>
          </p:cNvSpPr>
          <p:nvPr isPhoto="0" userDrawn="0"/>
        </p:nvSpPr>
        <p:spPr bwMode="auto">
          <a:xfrm flipH="0" flipV="0">
            <a:off x="4489701" y="1536471"/>
            <a:ext cx="7158648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7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7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7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sz="2600" b="1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Фруктовые чипсы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это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натуральный, полезный и готовый к употреблению продукт для детей и взрослых. В отличие от традиционных картофельных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чипсов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фруктовые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не содержат в себе ни красителей, ни канцерогенов, которые образуются при жарке в масле, ни консервантов.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Срок хранения чипсов 12 месяцев. При правильном приготовлении они также имеют привлекательный вид.</a:t>
            </a:r>
            <a:endParaRPr sz="26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821073" y="1300307"/>
            <a:ext cx="2820577" cy="2820577"/>
          </a:xfrm>
          <a:prstGeom prst="rect">
            <a:avLst/>
          </a:prstGeom>
        </p:spPr>
      </p:pic>
      <p:pic>
        <p:nvPicPr>
          <p:cNvPr id="9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433582" y="1936799"/>
            <a:ext cx="4876799" cy="4876799"/>
          </a:xfrm>
          <a:prstGeom prst="rect">
            <a:avLst/>
          </a:prstGeom>
        </p:spPr>
      </p:pic>
      <p:pic>
        <p:nvPicPr>
          <p:cNvPr id="10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2660196" y="1722664"/>
            <a:ext cx="6191249" cy="5657850"/>
          </a:xfrm>
          <a:prstGeom prst="rect">
            <a:avLst/>
          </a:prstGeom>
        </p:spPr>
      </p:pic>
      <p:pic>
        <p:nvPicPr>
          <p:cNvPr id="11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-293914" y="-542244"/>
            <a:ext cx="6962774" cy="5391149"/>
          </a:xfrm>
          <a:prstGeom prst="rect">
            <a:avLst/>
          </a:prstGeom>
        </p:spPr>
      </p:pic>
      <p:pic>
        <p:nvPicPr>
          <p:cNvPr id="12" name="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1714500" y="604837"/>
            <a:ext cx="8762999" cy="5648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-16143"/>
            <a:ext cx="12220889" cy="6909660"/>
          </a:xfrm>
          <a:prstGeom prst="rect">
            <a:avLst/>
          </a:prstGeom>
        </p:spPr>
      </p:pic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440190" y="1825624"/>
            <a:ext cx="5136757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данный момент в городе Курган</a:t>
            </a:r>
            <a:r>
              <a:rPr lang="ru-RU"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 есть один прямой конкурент в лице производства "Одинаковки"</a:t>
            </a: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 так же</a:t>
            </a: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супермаркетах представлен не большой ассортимент </a:t>
            </a: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фрипсов</a:t>
            </a: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Поэтому </a:t>
            </a: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 нас в городе</a:t>
            </a: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низкая конкуренция</a:t>
            </a: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а,</a:t>
            </a: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следовательно,</a:t>
            </a: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эта ниша свободна для создания</a:t>
            </a: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нового</a:t>
            </a:r>
            <a:r>
              <a:rPr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малого предприятия</a:t>
            </a:r>
            <a:endParaRPr sz="2800">
              <a:latin typeface="Calibri Light"/>
              <a:ea typeface="Calibri Light"/>
              <a:cs typeface="Calibri Light"/>
            </a:endParaRPr>
          </a:p>
          <a:p>
            <a:pPr>
              <a:defRPr/>
            </a:pPr>
            <a:endParaRPr sz="2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6" name="Content Placeholder 2" hidden="0"/>
          <p:cNvSpPr>
            <a:spLocks noGrp="1"/>
          </p:cNvSpPr>
          <p:nvPr isPhoto="0" userDrawn="0"/>
        </p:nvSpPr>
        <p:spPr bwMode="auto">
          <a:xfrm flipH="0" flipV="0">
            <a:off x="6440190" y="1825624"/>
            <a:ext cx="5136756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sz="2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Content Placeholder 2" hidden="0"/>
          <p:cNvSpPr>
            <a:spLocks noGrp="1"/>
          </p:cNvSpPr>
          <p:nvPr isPhoto="0" userDrawn="0"/>
        </p:nvSpPr>
        <p:spPr bwMode="auto">
          <a:xfrm flipH="0" flipV="0">
            <a:off x="612182" y="1825624"/>
            <a:ext cx="5136756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2600">
                <a:latin typeface="Times New Roman"/>
                <a:ea typeface="Times New Roman"/>
                <a:cs typeface="Times New Roman"/>
              </a:rPr>
              <a:t>Маркетинговая стратегия предприятия «Всё своё» - « упор на характеристику продукта». То есть наши фрипсы будут отличаться от конкурентов, тем, что они будут изготовлены из российских фруктов и без канцерогенов и акриламида.</a:t>
            </a:r>
            <a:endParaRPr sz="26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600">
                <a:latin typeface="Times New Roman"/>
                <a:ea typeface="Times New Roman"/>
                <a:cs typeface="Times New Roman"/>
              </a:rPr>
              <a:t>Метод ценообразования, который мы будем использовать, называется </a:t>
            </a:r>
            <a:r>
              <a:rPr lang="ru-RU" sz="2600">
                <a:latin typeface="Times New Roman"/>
                <a:ea typeface="Times New Roman"/>
                <a:cs typeface="Times New Roman"/>
              </a:rPr>
              <a:t>себистоимость + прибыль, исходя из калькуляции по технологическим картам.</a:t>
            </a:r>
            <a:endParaRPr sz="2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" hidden="0"/>
          <p:cNvSpPr/>
          <p:nvPr isPhoto="0" userDrawn="0"/>
        </p:nvSpPr>
        <p:spPr bwMode="auto">
          <a:xfrm flipH="0" flipV="0">
            <a:off x="4489702" y="355168"/>
            <a:ext cx="4504194" cy="4877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Анализ конкурентов и стратегия, ценообразование</a:t>
            </a:r>
            <a:endParaRPr lang="ru-RU" sz="260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endParaRPr sz="2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Title 1" hidden="0"/>
          <p:cNvSpPr>
            <a:spLocks noGrp="1"/>
          </p:cNvSpPr>
          <p:nvPr isPhoto="0" userDrawn="0"/>
        </p:nvSpPr>
        <p:spPr bwMode="auto">
          <a:xfrm flipH="0" flipV="0">
            <a:off x="222026" y="226014"/>
            <a:ext cx="3508903" cy="1146228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200" b="1"/>
              <a:t>Модуль 5Е1: "Маркетинговое планирование"</a:t>
            </a: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-16142"/>
            <a:ext cx="12220888" cy="690966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/>
        </p:nvSpPr>
        <p:spPr bwMode="auto">
          <a:xfrm flipH="0" flipV="0">
            <a:off x="222026" y="226014"/>
            <a:ext cx="3508903" cy="1146228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200" b="1"/>
              <a:t>Модуль 5Е1: "Маркетинговое планирование"</a:t>
            </a:r>
            <a:endParaRPr lang="en-US" b="1"/>
          </a:p>
        </p:txBody>
      </p:sp>
      <p:sp>
        <p:nvSpPr>
          <p:cNvPr id="6" name="" hidden="0"/>
          <p:cNvSpPr/>
          <p:nvPr isPhoto="0" userDrawn="0"/>
        </p:nvSpPr>
        <p:spPr bwMode="auto">
          <a:xfrm flipH="0" flipV="0">
            <a:off x="5619753" y="555273"/>
            <a:ext cx="4504194" cy="48771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Продукт</a:t>
            </a:r>
            <a:endParaRPr lang="ru-RU" sz="260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endParaRPr sz="2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Content Placeholder 2" hidden="0"/>
          <p:cNvSpPr>
            <a:spLocks noGrp="1"/>
          </p:cNvSpPr>
          <p:nvPr isPhoto="0" userDrawn="0"/>
        </p:nvSpPr>
        <p:spPr bwMode="auto">
          <a:xfrm flipH="0" flipV="0">
            <a:off x="612181" y="1825623"/>
            <a:ext cx="11174639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8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sz="2600" b="1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Фруктовые чипсы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это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натуральный, полезный и готовый к употреблению продукт для детей и взрослых. В отличие от традиционных картофельных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чипсов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фруктовые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не содержат в себе ни красителей, ни канцерогенов, которые образуются при жарке в масле, ни консервантов.</a:t>
            </a:r>
            <a:r>
              <a:rPr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0" i="0" u="none">
                <a:solidFill>
                  <a:srgbClr val="202124"/>
                </a:solidFill>
                <a:latin typeface="Times New Roman"/>
                <a:ea typeface="Times New Roman"/>
                <a:cs typeface="Times New Roman"/>
              </a:rPr>
              <a:t>Срок хранения чипсов 12 месяцев. При правильном приготовлении они также имеют привлекательный вид.</a:t>
            </a:r>
            <a:endParaRPr sz="2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-16143"/>
            <a:ext cx="12220889" cy="6909660"/>
          </a:xfrm>
          <a:prstGeom prst="rect">
            <a:avLst/>
          </a:prstGeom>
        </p:spPr>
      </p:pic>
      <p:pic>
        <p:nvPicPr>
          <p:cNvPr id="5" name="" hidden="0"/>
          <p:cNvPicPr>
            <a:picLocks noChangeAspect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 rot="0" flipH="0" flipV="0">
            <a:off x="4618821" y="43752"/>
            <a:ext cx="7439834" cy="7248685"/>
          </a:xfrm>
          <a:prstGeom prst="rect">
            <a:avLst/>
          </a:prstGeom>
        </p:spPr>
      </p:pic>
      <p:sp>
        <p:nvSpPr>
          <p:cNvPr id="6" name="" hidden="0"/>
          <p:cNvSpPr/>
          <p:nvPr isPhoto="0" userDrawn="0"/>
        </p:nvSpPr>
        <p:spPr bwMode="auto">
          <a:xfrm flipH="0" flipV="0">
            <a:off x="114627" y="3180380"/>
            <a:ext cx="4504194" cy="4877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Маркетинговое исследование</a:t>
            </a:r>
            <a:endParaRPr sz="2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Title 1" hidden="0"/>
          <p:cNvSpPr>
            <a:spLocks noGrp="1"/>
          </p:cNvSpPr>
          <p:nvPr isPhoto="0" userDrawn="0"/>
        </p:nvSpPr>
        <p:spPr bwMode="auto">
          <a:xfrm flipH="0" flipV="0">
            <a:off x="222026" y="226014"/>
            <a:ext cx="3508903" cy="1146228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200" b="1"/>
              <a:t>Модуль 5Е1: "Маркетинговое планирование"</a:t>
            </a: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-16142"/>
            <a:ext cx="12220888" cy="6909660"/>
          </a:xfrm>
          <a:prstGeom prst="rect">
            <a:avLst/>
          </a:prstGeom>
        </p:spPr>
      </p:pic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09598" y="1600200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indent="0" algn="l">
              <a:lnSpc>
                <a:spcPct val="150000"/>
              </a:lnSpc>
              <a:spcAft>
                <a:spcPts val="0"/>
              </a:spcAft>
              <a:buFont typeface="Arial"/>
              <a:buNone/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Маркетинговая цель – </a:t>
            </a:r>
            <a:r>
              <a:rPr sz="2400">
                <a:latin typeface="Times New Roman"/>
                <a:ea typeface="Times New Roman"/>
                <a:cs typeface="Times New Roman"/>
              </a:rPr>
              <a:t>создание потребительской базы и </a:t>
            </a:r>
            <a:r>
              <a:rPr sz="2400">
                <a:latin typeface="Times New Roman"/>
                <a:ea typeface="Times New Roman"/>
                <a:cs typeface="Times New Roman"/>
              </a:rPr>
              <a:t>привлечение  </a:t>
            </a:r>
            <a:r>
              <a:rPr sz="2400">
                <a:latin typeface="Times New Roman"/>
                <a:ea typeface="Times New Roman"/>
                <a:cs typeface="Times New Roman"/>
              </a:rPr>
              <a:t>клиентов.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indent="0" algn="l">
              <a:buFont typeface="Arial"/>
              <a:buNone/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Так как в нашем городе подобных предприятий нет, поэтому необходима грамотная рекламная политика нашего производства. В</a:t>
            </a:r>
            <a:r>
              <a:rPr sz="2400">
                <a:latin typeface="Times New Roman"/>
                <a:ea typeface="Times New Roman"/>
                <a:cs typeface="Times New Roman"/>
              </a:rPr>
              <a:t> основу</a:t>
            </a:r>
            <a:r>
              <a:rPr sz="2400">
                <a:latin typeface="Times New Roman"/>
                <a:ea typeface="Times New Roman"/>
                <a:cs typeface="Times New Roman"/>
              </a:rPr>
              <a:t> маркетингового плана ляжет</a:t>
            </a:r>
            <a:r>
              <a:rPr sz="2400">
                <a:latin typeface="Times New Roman"/>
                <a:ea typeface="Times New Roman"/>
                <a:cs typeface="Times New Roman"/>
              </a:rPr>
              <a:t> тщател</a:t>
            </a:r>
            <a:r>
              <a:rPr sz="2400">
                <a:latin typeface="Times New Roman"/>
                <a:ea typeface="Times New Roman"/>
                <a:cs typeface="Times New Roman"/>
              </a:rPr>
              <a:t>ьная проработка </a:t>
            </a:r>
            <a:r>
              <a:rPr sz="2400">
                <a:latin typeface="Times New Roman"/>
                <a:ea typeface="Times New Roman"/>
                <a:cs typeface="Times New Roman"/>
              </a:rPr>
              <a:t> рекламной кампании. 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97598" y="1600200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l"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Маркетинговые исследования мы будем проводить по двум направлениям. Изначально мы будем  исследовать </a:t>
            </a:r>
            <a:r>
              <a:rPr sz="2400">
                <a:latin typeface="Times New Roman"/>
                <a:ea typeface="Times New Roman"/>
                <a:cs typeface="Times New Roman"/>
              </a:rPr>
              <a:t> опасно</a:t>
            </a:r>
            <a:r>
              <a:rPr sz="2400">
                <a:latin typeface="Times New Roman"/>
                <a:ea typeface="Times New Roman"/>
                <a:cs typeface="Times New Roman"/>
              </a:rPr>
              <a:t>сти, которые могут повлиять</a:t>
            </a:r>
            <a:r>
              <a:rPr sz="2400">
                <a:latin typeface="Times New Roman"/>
                <a:ea typeface="Times New Roman"/>
                <a:cs typeface="Times New Roman"/>
              </a:rPr>
              <a:t> на </a:t>
            </a:r>
            <a:r>
              <a:rPr sz="2400">
                <a:latin typeface="Times New Roman"/>
                <a:ea typeface="Times New Roman"/>
                <a:cs typeface="Times New Roman"/>
              </a:rPr>
              <a:t> сбыт </a:t>
            </a:r>
            <a:r>
              <a:rPr sz="2400">
                <a:latin typeface="Times New Roman"/>
                <a:ea typeface="Times New Roman"/>
                <a:cs typeface="Times New Roman"/>
              </a:rPr>
              <a:t>фрипсов</a:t>
            </a:r>
            <a:r>
              <a:rPr sz="2400">
                <a:latin typeface="Times New Roman"/>
                <a:ea typeface="Times New Roman"/>
                <a:cs typeface="Times New Roman"/>
              </a:rPr>
              <a:t>, и разраб</a:t>
            </a:r>
            <a:r>
              <a:rPr sz="2400">
                <a:latin typeface="Times New Roman"/>
                <a:ea typeface="Times New Roman"/>
                <a:cs typeface="Times New Roman"/>
              </a:rPr>
              <a:t>атывать планы по предотвращению этой угрозы. Далее мы будем постоянно изучать  </a:t>
            </a:r>
            <a:r>
              <a:rPr sz="2400">
                <a:latin typeface="Times New Roman"/>
                <a:ea typeface="Times New Roman"/>
                <a:cs typeface="Times New Roman"/>
              </a:rPr>
              <a:t> ёмкости рынка, разра</a:t>
            </a:r>
            <a:r>
              <a:rPr sz="2400">
                <a:latin typeface="Times New Roman"/>
                <a:ea typeface="Times New Roman"/>
                <a:cs typeface="Times New Roman"/>
              </a:rPr>
              <a:t>ботка маркетинговых мероприятий </a:t>
            </a:r>
            <a:r>
              <a:rPr sz="2400">
                <a:latin typeface="Times New Roman"/>
                <a:ea typeface="Times New Roman"/>
                <a:cs typeface="Times New Roman"/>
              </a:rPr>
              <a:t>и постоянно мониторить  цены на фрукты</a:t>
            </a:r>
            <a:endParaRPr/>
          </a:p>
        </p:txBody>
      </p:sp>
      <p:sp>
        <p:nvSpPr>
          <p:cNvPr id="7" name="Title 1" hidden="0"/>
          <p:cNvSpPr>
            <a:spLocks noGrp="1"/>
          </p:cNvSpPr>
          <p:nvPr isPhoto="0" userDrawn="0"/>
        </p:nvSpPr>
        <p:spPr bwMode="auto">
          <a:xfrm flipH="0" flipV="0">
            <a:off x="222025" y="226013"/>
            <a:ext cx="3508902" cy="1146227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200" b="1"/>
              <a:t>Модуль 5Е1: "Маркетинговое планирование"</a:t>
            </a:r>
            <a:endParaRPr lang="en-US" b="1"/>
          </a:p>
        </p:txBody>
      </p:sp>
      <p:sp>
        <p:nvSpPr>
          <p:cNvPr id="8" name="" hidden="0"/>
          <p:cNvSpPr/>
          <p:nvPr isPhoto="0" userDrawn="0"/>
        </p:nvSpPr>
        <p:spPr bwMode="auto">
          <a:xfrm flipH="0" flipV="0">
            <a:off x="4715686" y="555270"/>
            <a:ext cx="4504194" cy="48771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Маркетинговое исследование</a:t>
            </a:r>
            <a:endParaRPr sz="2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-16143"/>
            <a:ext cx="12220889" cy="6909660"/>
          </a:xfrm>
          <a:prstGeom prst="rect">
            <a:avLst/>
          </a:prstGeom>
        </p:spPr>
      </p:pic>
      <p:graphicFrame>
        <p:nvGraphicFramePr>
          <p:cNvPr id="5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2412331" y="1545103"/>
          <a:ext cx="9524250" cy="5085079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{280A3D4F-8533-1AE9-9EEB-8B2C975D98A1}</a:tableStyleId>
              </a:tblPr>
              <a:tblGrid>
                <a:gridCol w="2058591"/>
                <a:gridCol w="7452957"/>
              </a:tblGrid>
              <a:tr h="984768">
                <a:tc>
                  <a:txBody>
                    <a:bodyPr/>
                    <a:p>
                      <a:pPr indent="449579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Calibri"/>
                          <a:cs typeface="Times New Roman"/>
                        </a:rPr>
                        <a:t>Элементы комплекса</a:t>
                      </a:r>
                      <a:r>
                        <a:rPr sz="2200"/>
                        <a:t>	</a:t>
                      </a:r>
                      <a:endParaRPr sz="2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indent="449579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Calibri"/>
                          <a:cs typeface="Times New Roman"/>
                        </a:rPr>
                        <a:t>Мероприятия и цели</a:t>
                      </a:r>
                      <a:endParaRPr sz="2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vert="horz"/>
                </a:tc>
              </a:tr>
              <a:tr h="523315">
                <a:tc>
                  <a:txBody>
                    <a:bodyPr/>
                    <a:p>
                      <a:pPr indent="449579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Calibri"/>
                          <a:cs typeface="Times New Roman"/>
                        </a:rPr>
                        <a:t>Product</a:t>
                      </a:r>
                      <a:endParaRPr sz="2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indent="449579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Calibri"/>
                          <a:cs typeface="Times New Roman"/>
                        </a:rPr>
                        <a:t>Расширить ассортимент (производство пастилы)</a:t>
                      </a:r>
                      <a:endParaRPr sz="2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vert="horz"/>
                </a:tc>
              </a:tr>
              <a:tr h="972068">
                <a:tc>
                  <a:txBody>
                    <a:bodyPr/>
                    <a:p>
                      <a:pPr indent="449579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Calibri"/>
                          <a:cs typeface="Times New Roman"/>
                        </a:rPr>
                        <a:t>Price</a:t>
                      </a:r>
                      <a:endParaRPr sz="2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indent="449579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Calibri"/>
                          <a:cs typeface="Times New Roman"/>
                        </a:rPr>
                        <a:t>Ежемесячное проведение акций. Разработка системы скидок.</a:t>
                      </a:r>
                      <a:endParaRPr sz="2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vert="horz"/>
                </a:tc>
              </a:tr>
              <a:tr h="528164">
                <a:tc>
                  <a:txBody>
                    <a:bodyPr/>
                    <a:p>
                      <a:pPr indent="449579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Calibri"/>
                          <a:cs typeface="Times New Roman"/>
                        </a:rPr>
                        <a:t>Place</a:t>
                      </a:r>
                      <a:endParaRPr sz="2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indent="449579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Calibri"/>
                          <a:cs typeface="Times New Roman"/>
                        </a:rPr>
                        <a:t>Покупка собственного помещения и оборудования.</a:t>
                      </a:r>
                      <a:endParaRPr sz="2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vert="horz"/>
                </a:tc>
              </a:tr>
              <a:tr h="1415973">
                <a:tc>
                  <a:txBody>
                    <a:bodyPr/>
                    <a:p>
                      <a:pPr indent="449579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Calibri"/>
                          <a:cs typeface="Times New Roman"/>
                        </a:rPr>
                        <a:t>Promotion</a:t>
                      </a:r>
                      <a:endParaRPr sz="2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indent="449579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Calibri"/>
                          <a:cs typeface="Times New Roman"/>
                        </a:rPr>
                        <a:t>Работа с группой в контакте.</a:t>
                      </a:r>
                      <a:endParaRPr sz="2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49579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Calibri"/>
                          <a:cs typeface="Times New Roman"/>
                        </a:rPr>
                        <a:t>Обновление сайта.</a:t>
                      </a:r>
                      <a:endParaRPr sz="2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49579" algn="just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latin typeface="Times New Roman"/>
                          <a:ea typeface="Calibri"/>
                          <a:cs typeface="Times New Roman"/>
                        </a:rPr>
                        <a:t>Размещение в прессе </a:t>
                      </a:r>
                      <a:r>
                        <a:rPr lang="en-US" sz="2200">
                          <a:latin typeface="Times New Roman"/>
                          <a:ea typeface="Calibri"/>
                          <a:cs typeface="Times New Roman"/>
                        </a:rPr>
                        <a:t>PR</a:t>
                      </a:r>
                      <a:r>
                        <a:rPr sz="2200">
                          <a:latin typeface="Times New Roman"/>
                          <a:ea typeface="Calibri"/>
                          <a:cs typeface="Times New Roman"/>
                        </a:rPr>
                        <a:t> статей о компании «Всё своё»</a:t>
                      </a:r>
                      <a:endParaRPr sz="2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6" name="" hidden="0"/>
          <p:cNvSpPr/>
          <p:nvPr isPhoto="0" userDrawn="0"/>
        </p:nvSpPr>
        <p:spPr bwMode="auto">
          <a:xfrm flipH="0" flipV="0">
            <a:off x="5945518" y="3212746"/>
            <a:ext cx="294571" cy="60044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endParaRPr/>
          </a:p>
        </p:txBody>
      </p:sp>
      <p:sp>
        <p:nvSpPr>
          <p:cNvPr id="7" name="Title 1" hidden="0"/>
          <p:cNvSpPr>
            <a:spLocks noGrp="1"/>
          </p:cNvSpPr>
          <p:nvPr isPhoto="0" userDrawn="0"/>
        </p:nvSpPr>
        <p:spPr bwMode="auto">
          <a:xfrm flipH="0" flipV="0">
            <a:off x="222027" y="226015"/>
            <a:ext cx="3508904" cy="1146229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200" b="1"/>
              <a:t>Модуль 5Е1: "Маркетинговое планирование"</a:t>
            </a:r>
            <a:endParaRPr lang="en-US" b="1"/>
          </a:p>
        </p:txBody>
      </p:sp>
      <p:sp>
        <p:nvSpPr>
          <p:cNvPr id="8" name="" hidden="0"/>
          <p:cNvSpPr/>
          <p:nvPr isPhoto="0" userDrawn="0"/>
        </p:nvSpPr>
        <p:spPr bwMode="auto">
          <a:xfrm flipH="0" flipV="0">
            <a:off x="5619754" y="555273"/>
            <a:ext cx="4504194" cy="4877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Маркетинговая модель 4</a:t>
            </a:r>
            <a:r>
              <a:rPr lang="en-US" sz="2600">
                <a:latin typeface="Times New Roman"/>
                <a:ea typeface="Times New Roman"/>
                <a:cs typeface="Times New Roman"/>
              </a:rPr>
              <a:t>P</a:t>
            </a:r>
            <a:endParaRPr sz="2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ur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Р7-Офис/6.0.1.37</Application>
  <DocSecurity>0</DocSecurity>
  <PresentationFormat>Widescreen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/>
  <dc:creator>User</dc:creator>
  <cp:keywords/>
  <dc:description/>
  <dc:identifier/>
  <dc:language/>
  <cp:lastModifiedBy/>
  <cp:revision>7</cp:revision>
  <dcterms:created xsi:type="dcterms:W3CDTF">2020-01-15T14:00:58Z</dcterms:created>
  <dcterms:modified xsi:type="dcterms:W3CDTF">2021-02-12T09:14:33Z</dcterms:modified>
  <cp:category/>
  <cp:contentStatus/>
  <cp:version/>
</cp:coreProperties>
</file>