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5" r:id="rId4"/>
    <p:sldId id="272" r:id="rId5"/>
    <p:sldId id="271" r:id="rId6"/>
    <p:sldId id="276" r:id="rId7"/>
    <p:sldId id="275" r:id="rId8"/>
    <p:sldId id="277" r:id="rId9"/>
    <p:sldId id="274" r:id="rId10"/>
    <p:sldId id="279" r:id="rId11"/>
    <p:sldId id="27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7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73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CF5272C-B289-4979-85C8-F560D7CE4B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1FB0F8-F62E-4E98-B7F8-358465289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95550BB-2965-4BF7-96A0-DFE1612B7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04C6A1-5914-4F57-A331-E9D962DB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45F1C8-2DEC-4F54-8705-0244E689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332E4A-FB13-4C76-9F00-764A5F46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B180599A-E8A6-46A3-A141-B0A419C131A8}"/>
              </a:ext>
            </a:extLst>
          </p:cNvPr>
          <p:cNvCxnSpPr>
            <a:cxnSpLocks/>
          </p:cNvCxnSpPr>
          <p:nvPr userDrawn="1"/>
        </p:nvCxnSpPr>
        <p:spPr>
          <a:xfrm>
            <a:off x="1916545" y="1298069"/>
            <a:ext cx="835890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46DC3F74-E4D1-4708-9DE0-CEC4E1A1F383}"/>
              </a:ext>
            </a:extLst>
          </p:cNvPr>
          <p:cNvCxnSpPr>
            <a:cxnSpLocks/>
          </p:cNvCxnSpPr>
          <p:nvPr userDrawn="1"/>
        </p:nvCxnSpPr>
        <p:spPr>
          <a:xfrm>
            <a:off x="1916545" y="1266539"/>
            <a:ext cx="0" cy="3905504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8530E84F-E5BE-4E3A-8DD2-80C0D529020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885015" y="5197081"/>
            <a:ext cx="8390439" cy="16773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BF9340DF-4596-49EC-80A2-B20417807AFE}"/>
              </a:ext>
            </a:extLst>
          </p:cNvPr>
          <p:cNvCxnSpPr>
            <a:cxnSpLocks/>
          </p:cNvCxnSpPr>
          <p:nvPr userDrawn="1"/>
        </p:nvCxnSpPr>
        <p:spPr>
          <a:xfrm flipV="1">
            <a:off x="10275454" y="4796589"/>
            <a:ext cx="0" cy="440409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378D025C-4D82-4DB3-B099-B5A966E9492F}"/>
              </a:ext>
            </a:extLst>
          </p:cNvPr>
          <p:cNvCxnSpPr>
            <a:cxnSpLocks/>
          </p:cNvCxnSpPr>
          <p:nvPr userDrawn="1"/>
        </p:nvCxnSpPr>
        <p:spPr>
          <a:xfrm flipV="1">
            <a:off x="10266536" y="1266540"/>
            <a:ext cx="0" cy="1497681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27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0D2D94-8727-4196-B50C-E53362F9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F70C8FC-11C6-4FE6-A165-89195CABB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DEA0CA-A4FC-490C-8D62-F929162F0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0CB27D-8EB4-4D7B-99AF-76B9908DE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D5EFD8E-9232-42D1-A5BC-B04B7A86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7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A0A8BFF-346F-4A67-834E-1645CC164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7EBBA0A-DEEE-4B77-8290-D3704E14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2A2F6B-F73F-45FD-BDBA-C5473AC2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1E4F12-E2C1-4A1F-B494-4B55ED49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651654-EE1A-4A5A-BEC5-FBEAA529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FA618C-5E98-4BCB-9C1C-3007C99F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1AFB5D-5AE2-4F39-9E90-B10132B6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2727EA-D3E5-4D27-8AFE-E4E6E042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4926C3-FD23-46B8-A5EF-58448619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1EB1DF-8788-40BA-9007-943D636B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9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AD5C63-7B53-4F48-9E14-E1760D0D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091E244-9525-4FFC-8DD0-7085457E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F739C4-EB62-4AE1-A805-B0E178F3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810D8D-BFA9-405F-905B-4EA4E14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E6CB6B-2AB3-47BB-91D5-E495CFA9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4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5419B2-15F9-4137-B075-159B4872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938BBA-9FA2-4341-B563-A92A4DED6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3ABCFE-A396-45BD-A3FB-405DF30B4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8EB7F1F-B419-4D7C-AC73-8F3460D5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77E414-0798-4374-9FAF-C4DB5FB7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AF8F5B-AB51-46B0-A627-818F4C1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90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78706A-EFDC-41D7-8794-4A25FEDA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47A142-7133-41CD-B934-3C4DDF30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7DBC351-8A90-4847-B8F0-5ADCB7BB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C0CF0F1-D454-484A-AE15-12ADCC79A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C4F2016-142B-4170-87ED-279ABC866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0FCD0D9-5C70-4D16-A79A-C98A30399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48DF70-9FCD-4832-A770-4785B898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E67A858-9B74-4F03-B047-2E676039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5D2332-BE73-4A08-93CA-06B41C18D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C4E6317-9EEA-42BB-8B84-5F7B4C05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B502ACB-42CA-4B83-988C-FA150F093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BC1B23-EF2D-4019-B7E7-C9633FD9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8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76E700A-F2A7-43FF-BFD1-440E10FD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015A9C8-E872-475C-AE1F-DC01951B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FFAA93B-92A9-4148-8116-BCE550A3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9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18CDB2-0B2E-43AD-92BD-831B7E8B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28FD33-5E51-47A6-B712-9A5125FA5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54A15F-1A89-4863-B44E-66872C9FE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19C0A24-2CF0-4DEA-966F-968450342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D827C7D-3711-4818-8642-9939E6B1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E7D8D8A-72B7-4CD0-9D12-55544742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5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89EF52-52DE-4C50-AD3B-19998C91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C51E6ED-0339-4E08-BBB0-025F55A55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1BB6ECA-4801-4E90-A506-E7F9F7E2A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FAD26B-8D46-460A-B5A9-D39C1E2F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E0A23A-ADC7-4F1F-98D5-219EF0AC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F86D6EC-F1A6-415F-8158-23900095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2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2139BF8-8C29-4F7F-BEC1-C810CF4A894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A70A70-3D64-4A59-92E7-F20019CDB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49492E-2226-4A0D-BF7A-77FC179F4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30A5C9-7774-4704-9697-24399B62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D6D5-255E-428E-9EF2-C75FAB63EAF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BD2CC4-B434-4B82-A58C-B2BBB7B25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64BEB1-F67A-46DC-A1D7-F096843F3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A7AD-41B6-478C-A371-048625EF1C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DADCD05-491E-4EB0-AD62-A41ABEFC60EA}"/>
              </a:ext>
            </a:extLst>
          </p:cNvPr>
          <p:cNvSpPr/>
          <p:nvPr userDrawn="1"/>
        </p:nvSpPr>
        <p:spPr>
          <a:xfrm>
            <a:off x="250371" y="217714"/>
            <a:ext cx="11713029" cy="6444343"/>
          </a:xfrm>
          <a:prstGeom prst="rect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3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B29CB2-5383-4BFF-A37E-B9A8AF64B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812" y="1416277"/>
            <a:ext cx="8106770" cy="281453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«Всё своё»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ru-RU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сохраняем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всё полезное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+mn-lt"/>
              <a:cs typeface="Leelawadee" panose="020B0502040204020203" pitchFamily="34" charset="-34"/>
            </a:endParaRPr>
          </a:p>
        </p:txBody>
      </p:sp>
      <p:pic>
        <p:nvPicPr>
          <p:cNvPr id="8" name="Рисунок 7" descr="C:\Users\admin\AppData\Local\Temp\Rar$DIa4260.34827\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79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900"/>
            <a:ext cx="6005015" cy="4546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9426" y="313899"/>
            <a:ext cx="9089409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КЛИЕНТ «СПОРТСМЕН»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Описание</a:t>
            </a:r>
            <a:endParaRPr lang="ru-RU" sz="2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  <a:p>
            <a:pPr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Большая часть — мужчины, но женщин довольно много, 20-35 лет.</a:t>
            </a:r>
          </a:p>
          <a:p>
            <a:pPr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Доход средний и выше среднего.</a:t>
            </a:r>
          </a:p>
          <a:p>
            <a:pPr algn="just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Чаще всего спортсмен ходит в тренажёрный зал, но он может заниматься любым видом спорта. Чтобы добиться результатов, ему нужно правильно питаться. Отдаёт предпочтение полезным продуктам, которые станут дополнением к основному рациону. При выборе доверяет мнению знакомых спортсменов и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блогеров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.</a:t>
            </a:r>
            <a:endParaRPr lang="ru-RU" sz="2000" i="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5272" y="3657600"/>
            <a:ext cx="7738281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ongolian Baiti" panose="03000500000000000000" pitchFamily="66" charset="0"/>
              </a:rPr>
              <a:t>КЛИЕНТ «ПП-ШНИК»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Описание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Больше женщин, чем мужчин, 20-45 лет.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Доход средний.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Внимательно следит за питанием. Как правило у него есть диета, но некоторые просто отказываются от вредных продуктов. 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Эти люди ухаживают за собой, ходят в зал, любят пробежки на свежем воздухе. У них есть цель: добиться результатов в спорте, создать счастливую семью, построить карьеру.</a:t>
            </a:r>
          </a:p>
        </p:txBody>
      </p:sp>
    </p:spTree>
    <p:extLst>
      <p:ext uri="{BB962C8B-B14F-4D97-AF65-F5344CB8AC3E}">
        <p14:creationId xmlns:p14="http://schemas.microsoft.com/office/powerpoint/2010/main" val="9871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9678" y="136142"/>
            <a:ext cx="8789158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cap="all" dirty="0">
                <a:solidFill>
                  <a:srgbClr val="C00000"/>
                </a:solidFill>
              </a:rPr>
              <a:t>КЛИЕНТ «</a:t>
            </a:r>
            <a:r>
              <a:rPr lang="ru-RU" sz="2000" b="1" cap="all" dirty="0" smtClean="0">
                <a:solidFill>
                  <a:srgbClr val="C00000"/>
                </a:solidFill>
              </a:rPr>
              <a:t>ВЕГЕТАРИАНЕЦ»</a:t>
            </a:r>
            <a:endParaRPr lang="ru-RU" sz="2000" b="1" cap="all" dirty="0">
              <a:solidFill>
                <a:srgbClr val="C00000"/>
              </a:solidFill>
            </a:endParaRP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Описание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Мужчина/женщина, 20-40 лет.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Доход средний и выше.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Эти люди много путешествуют и любят спорт. Не едят мясо или продукты животного происхождения. Вегетарианцы/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веганы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следят за питанием и здоровьем, всегда в курсе новейших научных исследований в этой области. Им интересны духовные практики, учения и самопознание. Эти клиенты являются защитниками животных и скорее всего эко-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френдли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(в той или иной степени).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28742" y="3207223"/>
            <a:ext cx="791304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>
                <a:solidFill>
                  <a:srgbClr val="C00000"/>
                </a:solidFill>
              </a:rPr>
              <a:t>КЛИЕНТ «ОФИСНЫЙ РАБОТНИК»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Описание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Мужчина/женщина,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25-63.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Доход средний и выше среднего.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«Офисный работник» не обязательно должен работать в офисе. Сюда можно отнести и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фрилансеров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, удалённых сотрудников и даже студентов. Но одна общая черта у них то точно есть: эти люди невероятно увлечены работой. Настолько, что забывают поесть.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А ещё они следят за трендами, работают в комфортных офисах и носят еду в ланч-боксах. Перед работой ходят в тренажёрный зал или бассейн.</a:t>
            </a:r>
          </a:p>
        </p:txBody>
      </p:sp>
    </p:spTree>
    <p:extLst>
      <p:ext uri="{BB962C8B-B14F-4D97-AF65-F5344CB8AC3E}">
        <p14:creationId xmlns:p14="http://schemas.microsoft.com/office/powerpoint/2010/main" val="5419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данным Росстата с 2018 по 2021 годы, потребление снеков в России растет. Российский рынок снеков развивается, а сегмент фруктовых чипсов далек от насыщения.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865" y="2333767"/>
            <a:ext cx="7363487" cy="28250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6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ходе </a:t>
            </a:r>
            <a:r>
              <a:rPr lang="ru-RU" dirty="0" smtClean="0"/>
              <a:t>исследования </a:t>
            </a:r>
            <a:r>
              <a:rPr lang="ru-RU" dirty="0" err="1" smtClean="0"/>
              <a:t>NeoAnalytics</a:t>
            </a:r>
            <a:r>
              <a:rPr lang="ru-RU" dirty="0" smtClean="0"/>
              <a:t> </a:t>
            </a:r>
            <a:r>
              <a:rPr lang="ru-RU" dirty="0"/>
              <a:t>на тему «Российский рынок снеков: итоги 2020 г., прогноз до 2024 г.», выяснилось, что в </a:t>
            </a:r>
            <a:r>
              <a:rPr lang="ru-RU" dirty="0" smtClean="0"/>
              <a:t>2021 </a:t>
            </a:r>
            <a:r>
              <a:rPr lang="ru-RU" dirty="0"/>
              <a:t>году был достаточно успешным для российского </a:t>
            </a:r>
            <a:r>
              <a:rPr lang="ru-RU" dirty="0" smtClean="0"/>
              <a:t>рынка.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падении доходов населения прирост рынка составил </a:t>
            </a:r>
            <a:r>
              <a:rPr lang="ru-RU" b="1" dirty="0">
                <a:solidFill>
                  <a:srgbClr val="FF0000"/>
                </a:solidFill>
              </a:rPr>
              <a:t>6,9%</a:t>
            </a:r>
            <a:r>
              <a:rPr lang="ru-RU" dirty="0"/>
              <a:t>. Это означает, что даже в кризис на данную продукцию присутствовал платежеспособный </a:t>
            </a:r>
            <a:r>
              <a:rPr lang="ru-RU" dirty="0" smtClean="0"/>
              <a:t>потребительский </a:t>
            </a:r>
            <a:r>
              <a:rPr lang="ru-RU" dirty="0"/>
              <a:t>спрос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smtClean="0"/>
              <a:t>2021 </a:t>
            </a:r>
            <a:r>
              <a:rPr lang="ru-RU" dirty="0"/>
              <a:t>году объем рынка снеков в России составил чуть более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270 млрд. руб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982462"/>
            <a:ext cx="8457063" cy="376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</a:rPr>
              <a:t>Прогнозируется, что к 2023 году розничные продажи  в России могут достигнуть показателя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345 млрд. руб. </a:t>
            </a:r>
            <a:r>
              <a:rPr lang="ru-RU" sz="3200" dirty="0">
                <a:solidFill>
                  <a:prstClr val="black"/>
                </a:solidFill>
              </a:rPr>
              <a:t>Ежегодные темпы роста составят 6-8</a:t>
            </a:r>
            <a:r>
              <a:rPr lang="ru-RU" sz="3200" dirty="0" smtClean="0">
                <a:solidFill>
                  <a:prstClr val="black"/>
                </a:solidFill>
              </a:rPr>
              <a:t>%.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</a:rPr>
              <a:t>Все большую популярность набирают фруктовые или овощные чипсы, которые позиционируются как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 </a:t>
            </a:r>
            <a:r>
              <a:rPr lang="ru-RU" sz="3200" dirty="0">
                <a:solidFill>
                  <a:prstClr val="black"/>
                </a:solidFill>
              </a:rPr>
              <a:t>натуральный и полезный продукт.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2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15655" y="300251"/>
            <a:ext cx="9539784" cy="62233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Свою рекламу мы повесили в техникуме. Привлекло </a:t>
            </a:r>
            <a:r>
              <a:rPr lang="ru-RU" b="1" dirty="0">
                <a:solidFill>
                  <a:srgbClr val="C00000"/>
                </a:solidFill>
              </a:rPr>
              <a:t>внимание</a:t>
            </a:r>
            <a:r>
              <a:rPr lang="ru-RU" dirty="0"/>
              <a:t> студентов, то что кто то или что то за решеткой.  У потребителя появился </a:t>
            </a:r>
            <a:r>
              <a:rPr lang="ru-RU" b="1" dirty="0">
                <a:solidFill>
                  <a:srgbClr val="C00000"/>
                </a:solidFill>
              </a:rPr>
              <a:t>интерес</a:t>
            </a:r>
            <a:r>
              <a:rPr lang="ru-RU" dirty="0"/>
              <a:t> и он знакомиться с дальнейшей информацией. А дальше, когда он узнает, что это полезно для здоровья и без вредно для фигуры – у него возникает </a:t>
            </a:r>
            <a:r>
              <a:rPr lang="ru-RU" b="1" dirty="0">
                <a:solidFill>
                  <a:srgbClr val="C00000"/>
                </a:solidFill>
              </a:rPr>
              <a:t>желание </a:t>
            </a:r>
            <a:r>
              <a:rPr lang="ru-RU" dirty="0"/>
              <a:t>попробовать. Человек понимает, что для этого ему нужно сходить и купить, то есть начать </a:t>
            </a:r>
            <a:r>
              <a:rPr lang="ru-RU" b="1" dirty="0">
                <a:solidFill>
                  <a:srgbClr val="C00000"/>
                </a:solidFill>
              </a:rPr>
              <a:t>действовать.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4. D1: «Планирование рабочего процесса»</a:t>
            </a:r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13899" y="4107976"/>
            <a:ext cx="1165518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Рекламная модель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AIDA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(воронка продаж)   для b2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c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 бизнеса </a:t>
            </a:r>
            <a:r>
              <a:rPr lang="ru-RU" dirty="0">
                <a:solidFill>
                  <a:srgbClr val="C00000"/>
                </a:solidFill>
                <a:latin typeface="Times New Roman"/>
                <a:ea typeface="Calibri"/>
                <a:cs typeface="Calibri"/>
              </a:rPr>
              <a:t>(наш плакат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Calibri"/>
                <a:cs typeface="Calibri"/>
              </a:rPr>
              <a:t>).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ru-RU" sz="1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9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9" y="544731"/>
            <a:ext cx="8730019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Целевые рынки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Для определения нашей целевой аудитории  мы используем сегментацию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B2B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для взаимодействия с бизнесом. Внедрение продукта в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аптеках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и </a:t>
            </a:r>
            <a:r>
              <a:rPr lang="ru-RU" sz="2800" b="1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компания «Велес»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Times New Roman"/>
              <a:cs typeface="Times New Roman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Так же мы планируем использовать сегментацию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B2C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, так как наши потребители смогут покупать наши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фрипсы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Times New Roman"/>
                <a:cs typeface="Times New Roman"/>
              </a:rPr>
              <a:t> напрямую по интернету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33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95109" y="544731"/>
            <a:ext cx="55491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Сегментирование предприятия «Всё своё»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6689"/>
              </p:ext>
            </p:extLst>
          </p:nvPr>
        </p:nvGraphicFramePr>
        <p:xfrm>
          <a:off x="2715904" y="1091821"/>
          <a:ext cx="9376011" cy="5459104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569493"/>
                <a:gridCol w="1996939"/>
                <a:gridCol w="2766130"/>
                <a:gridCol w="3043449"/>
              </a:tblGrid>
              <a:tr h="1392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Кто наши покупатели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(география)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они делают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(демография,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психография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Как они действуют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(поведение)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Почему они так поступают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(потребности, цели)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23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Россия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с трех лет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Активная жизненная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позиция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Здоровый образ жизни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23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Курган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Мужчины, женщины и дети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Правильно питаются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Потребность в сохранении здоровья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054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Курганская область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Женщины с детьми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Черты характера - креативность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Сладость без вреда для здоровья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Занимаются активными видами спорта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Витамины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38985" y="313899"/>
            <a:ext cx="8911988" cy="6209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Сегментация целевой аудитории по методу 5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Шеррингтона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99641"/>
              </p:ext>
            </p:extLst>
          </p:nvPr>
        </p:nvGraphicFramePr>
        <p:xfrm>
          <a:off x="3575712" y="1501255"/>
          <a:ext cx="8093123" cy="4257111"/>
        </p:xfrm>
        <a:graphic>
          <a:graphicData uri="http://schemas.openxmlformats.org/drawingml/2006/table">
            <a:tbl>
              <a:tblPr firstRow="1" firstCol="1" bandRow="1"/>
              <a:tblGrid>
                <a:gridCol w="2488565"/>
                <a:gridCol w="5604558"/>
              </a:tblGrid>
              <a:tr h="558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Вопрос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Способ сегментации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Что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? (What?)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Фруктовые чипсы 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Кто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? (Who?)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Мужчины, женщины и дети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Почему? (Why?)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Здоровый образ жизни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Потребность в правильном питании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9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Когда? (When?)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Полезный перекус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Где? (Where?)</a:t>
                      </a:r>
                      <a:endParaRPr lang="ru-RU" sz="240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Calibri"/>
                        </a:rPr>
                        <a:t>В магазинах, киосках и на сайте 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7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ma\Downloads\pngwing.com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7" b="7303"/>
          <a:stretch/>
        </p:blipFill>
        <p:spPr bwMode="auto">
          <a:xfrm rot="1143072">
            <a:off x="-36207" y="3351817"/>
            <a:ext cx="3678062" cy="298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88609" y="861138"/>
            <a:ext cx="9362364" cy="4980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b="1" cap="all" dirty="0">
                <a:solidFill>
                  <a:srgbClr val="005742"/>
                </a:solidFill>
                <a:latin typeface="MuseoCyrillic"/>
              </a:rPr>
              <a:t>КЛИЕНТ «ЗАБОТЛИВАЯ МАМА</a:t>
            </a:r>
            <a:r>
              <a:rPr lang="ru-RU" sz="2800" b="1" cap="all" dirty="0" smtClean="0">
                <a:solidFill>
                  <a:srgbClr val="005742"/>
                </a:solidFill>
                <a:latin typeface="MuseoCyrillic"/>
              </a:rPr>
              <a:t>»</a:t>
            </a:r>
          </a:p>
          <a:p>
            <a:pPr marL="0" indent="0">
              <a:buNone/>
            </a:pPr>
            <a:r>
              <a:rPr lang="ru-RU" b="1" dirty="0"/>
              <a:t>Описание</a:t>
            </a:r>
            <a:endParaRPr lang="ru-RU" dirty="0"/>
          </a:p>
          <a:p>
            <a:r>
              <a:rPr lang="ru-RU" dirty="0"/>
              <a:t>Женщина, 25-35 лет.</a:t>
            </a:r>
          </a:p>
          <a:p>
            <a:r>
              <a:rPr lang="ru-RU" dirty="0"/>
              <a:t>Доход средний и выше среднего.</a:t>
            </a:r>
          </a:p>
          <a:p>
            <a:r>
              <a:rPr lang="ru-RU" dirty="0"/>
              <a:t>«Заботливая мама» достаточно активна, ходит в фитнес зал, читает книги по саморазвитию. Есть ребенок 3</a:t>
            </a:r>
            <a:r>
              <a:rPr lang="ru-RU" dirty="0" smtClean="0"/>
              <a:t>-12 </a:t>
            </a:r>
            <a:r>
              <a:rPr lang="ru-RU" dirty="0"/>
              <a:t>лет. Для </a:t>
            </a:r>
            <a:r>
              <a:rPr lang="ru-RU" dirty="0" smtClean="0"/>
              <a:t>ребёнка </a:t>
            </a:r>
            <a:r>
              <a:rPr lang="ru-RU" dirty="0"/>
              <a:t>она выбирает </a:t>
            </a:r>
            <a:r>
              <a:rPr lang="ru-RU" dirty="0" err="1"/>
              <a:t>всë</a:t>
            </a:r>
            <a:r>
              <a:rPr lang="ru-RU" dirty="0"/>
              <a:t> самое лучшее, использует современные методики воспитания, заботится о его питании и здоровье.</a:t>
            </a:r>
          </a:p>
          <a:p>
            <a:pPr marL="0" indent="0" algn="ctr">
              <a:buNone/>
            </a:pPr>
            <a:endParaRPr lang="ru-RU" b="1" cap="all" dirty="0">
              <a:solidFill>
                <a:srgbClr val="13110E"/>
              </a:solidFill>
              <a:latin typeface="MuseoCyrillic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252" y="2251880"/>
            <a:ext cx="2470244" cy="1828801"/>
          </a:xfrm>
        </p:spPr>
        <p:txBody>
          <a:bodyPr>
            <a:normAutofit/>
          </a:bodyPr>
          <a:lstStyle/>
          <a:p>
            <a:r>
              <a:rPr lang="ru-RU" sz="2400" dirty="0"/>
              <a:t>Модуль </a:t>
            </a:r>
            <a:r>
              <a:rPr lang="ru-RU" sz="2400" dirty="0" smtClean="0"/>
              <a:t>3. С 1</a:t>
            </a:r>
            <a:r>
              <a:rPr lang="ru-RU" sz="2400" dirty="0"/>
              <a:t>: </a:t>
            </a:r>
            <a:r>
              <a:rPr lang="ru-RU" sz="2400" dirty="0" smtClean="0"/>
              <a:t>«Целевая аудитория»</a:t>
            </a:r>
            <a:endParaRPr lang="ru-RU" sz="2400" dirty="0"/>
          </a:p>
        </p:txBody>
      </p:sp>
      <p:pic>
        <p:nvPicPr>
          <p:cNvPr id="7" name="Рисунок 6" descr="C:\Users\admin\AppData\Local\Temp\Rar$DIa4260.34827\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63773" y="122474"/>
            <a:ext cx="1497893" cy="1719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088107" y="313899"/>
            <a:ext cx="9580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8609" y="122474"/>
            <a:ext cx="85434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Портрет нашей целевой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Calibri"/>
              </a:rPr>
              <a:t>аудитории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8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890</Words>
  <Application>Microsoft Office PowerPoint</Application>
  <PresentationFormat>Произвольный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«Всё своё»  сохраняем всё полезное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admin</cp:lastModifiedBy>
  <cp:revision>23</cp:revision>
  <dcterms:created xsi:type="dcterms:W3CDTF">2021-04-14T06:13:39Z</dcterms:created>
  <dcterms:modified xsi:type="dcterms:W3CDTF">2022-02-01T06:13:19Z</dcterms:modified>
</cp:coreProperties>
</file>