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5" r:id="rId8"/>
    <p:sldId id="267" r:id="rId9"/>
    <p:sldId id="266" r:id="rId10"/>
    <p:sldId id="264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522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4F35-EAF7-49AA-98FE-2947F3DF60B9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5E18389-904F-41BA-8CA1-1549E796E1FE}">
      <dgm:prSet/>
      <dgm:spPr/>
      <dgm:t>
        <a:bodyPr/>
        <a:lstStyle/>
        <a:p>
          <a:pPr rtl="0"/>
          <a:r>
            <a:rPr lang="ru-RU" dirty="0" err="1" smtClean="0"/>
            <a:t>Назавитин</a:t>
          </a:r>
          <a:r>
            <a:rPr lang="ru-RU" dirty="0" smtClean="0"/>
            <a:t> Даниил – </a:t>
          </a:r>
          <a:r>
            <a:rPr lang="ru-RU" dirty="0" err="1" smtClean="0"/>
            <a:t>самозанятый</a:t>
          </a:r>
          <a:r>
            <a:rPr lang="ru-RU" dirty="0" smtClean="0"/>
            <a:t> предприниматель</a:t>
          </a:r>
          <a:endParaRPr lang="ru-RU" dirty="0"/>
        </a:p>
      </dgm:t>
    </dgm:pt>
    <dgm:pt modelId="{EE4892A4-7DB8-4892-A0FD-DF686B878396}" type="parTrans" cxnId="{C1236592-B102-416A-9BDC-3597274BBC1B}">
      <dgm:prSet/>
      <dgm:spPr/>
      <dgm:t>
        <a:bodyPr/>
        <a:lstStyle/>
        <a:p>
          <a:endParaRPr lang="ru-RU"/>
        </a:p>
      </dgm:t>
    </dgm:pt>
    <dgm:pt modelId="{6FD21C11-D08E-4D7D-997E-3587A5A264FC}" type="sibTrans" cxnId="{C1236592-B102-416A-9BDC-3597274BBC1B}">
      <dgm:prSet/>
      <dgm:spPr/>
      <dgm:t>
        <a:bodyPr/>
        <a:lstStyle/>
        <a:p>
          <a:endParaRPr lang="ru-RU"/>
        </a:p>
      </dgm:t>
    </dgm:pt>
    <dgm:pt modelId="{47C7A586-BD2D-4486-BD91-2FFB1B182852}">
      <dgm:prSet/>
      <dgm:spPr/>
      <dgm:t>
        <a:bodyPr/>
        <a:lstStyle/>
        <a:p>
          <a:pPr rtl="0"/>
          <a:r>
            <a:rPr lang="ru-RU" smtClean="0"/>
            <a:t>Клеенкина Диана – самозанятая </a:t>
          </a:r>
          <a:endParaRPr lang="ru-RU"/>
        </a:p>
      </dgm:t>
    </dgm:pt>
    <dgm:pt modelId="{8D6F4481-0053-4F4B-B6BE-DAD03C5B3202}" type="parTrans" cxnId="{0DFA2903-A18F-485E-AF1F-29CEF427938C}">
      <dgm:prSet/>
      <dgm:spPr/>
      <dgm:t>
        <a:bodyPr/>
        <a:lstStyle/>
        <a:p>
          <a:endParaRPr lang="ru-RU"/>
        </a:p>
      </dgm:t>
    </dgm:pt>
    <dgm:pt modelId="{978E6C3A-6CAC-446E-8F76-B6D525385230}" type="sibTrans" cxnId="{0DFA2903-A18F-485E-AF1F-29CEF427938C}">
      <dgm:prSet/>
      <dgm:spPr/>
      <dgm:t>
        <a:bodyPr/>
        <a:lstStyle/>
        <a:p>
          <a:endParaRPr lang="ru-RU"/>
        </a:p>
      </dgm:t>
    </dgm:pt>
    <dgm:pt modelId="{2DB86A85-4C28-4A2C-9B97-D669C6DE7D63}" type="pres">
      <dgm:prSet presAssocID="{D8784F35-EAF7-49AA-98FE-2947F3DF60B9}" presName="linear" presStyleCnt="0">
        <dgm:presLayoutVars>
          <dgm:animLvl val="lvl"/>
          <dgm:resizeHandles val="exact"/>
        </dgm:presLayoutVars>
      </dgm:prSet>
      <dgm:spPr/>
    </dgm:pt>
    <dgm:pt modelId="{84205575-0E1F-4677-8852-E64A754CA7F0}" type="pres">
      <dgm:prSet presAssocID="{A5E18389-904F-41BA-8CA1-1549E796E1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6DFC6E-0E15-412F-AB1E-EA3873604873}" type="pres">
      <dgm:prSet presAssocID="{6FD21C11-D08E-4D7D-997E-3587A5A264FC}" presName="spacer" presStyleCnt="0"/>
      <dgm:spPr/>
    </dgm:pt>
    <dgm:pt modelId="{FCC995C3-7D65-41E5-A7FA-9402F4145C49}" type="pres">
      <dgm:prSet presAssocID="{47C7A586-BD2D-4486-BD91-2FFB1B18285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1236592-B102-416A-9BDC-3597274BBC1B}" srcId="{D8784F35-EAF7-49AA-98FE-2947F3DF60B9}" destId="{A5E18389-904F-41BA-8CA1-1549E796E1FE}" srcOrd="0" destOrd="0" parTransId="{EE4892A4-7DB8-4892-A0FD-DF686B878396}" sibTransId="{6FD21C11-D08E-4D7D-997E-3587A5A264FC}"/>
    <dgm:cxn modelId="{CB0F9870-A6BE-4A17-BFE8-C08240661151}" type="presOf" srcId="{D8784F35-EAF7-49AA-98FE-2947F3DF60B9}" destId="{2DB86A85-4C28-4A2C-9B97-D669C6DE7D63}" srcOrd="0" destOrd="0" presId="urn:microsoft.com/office/officeart/2005/8/layout/vList2"/>
    <dgm:cxn modelId="{849AF9A8-5F44-48B0-B760-81A185D6E490}" type="presOf" srcId="{47C7A586-BD2D-4486-BD91-2FFB1B182852}" destId="{FCC995C3-7D65-41E5-A7FA-9402F4145C49}" srcOrd="0" destOrd="0" presId="urn:microsoft.com/office/officeart/2005/8/layout/vList2"/>
    <dgm:cxn modelId="{0DFA2903-A18F-485E-AF1F-29CEF427938C}" srcId="{D8784F35-EAF7-49AA-98FE-2947F3DF60B9}" destId="{47C7A586-BD2D-4486-BD91-2FFB1B182852}" srcOrd="1" destOrd="0" parTransId="{8D6F4481-0053-4F4B-B6BE-DAD03C5B3202}" sibTransId="{978E6C3A-6CAC-446E-8F76-B6D525385230}"/>
    <dgm:cxn modelId="{CAF2A32D-4F42-4A6F-BC4A-4AA116A33E69}" type="presOf" srcId="{A5E18389-904F-41BA-8CA1-1549E796E1FE}" destId="{84205575-0E1F-4677-8852-E64A754CA7F0}" srcOrd="0" destOrd="0" presId="urn:microsoft.com/office/officeart/2005/8/layout/vList2"/>
    <dgm:cxn modelId="{11FD135C-F7E7-4F19-92FD-87402B133C3C}" type="presParOf" srcId="{2DB86A85-4C28-4A2C-9B97-D669C6DE7D63}" destId="{84205575-0E1F-4677-8852-E64A754CA7F0}" srcOrd="0" destOrd="0" presId="urn:microsoft.com/office/officeart/2005/8/layout/vList2"/>
    <dgm:cxn modelId="{431E3E11-C75F-4044-81B6-E01941CDF93A}" type="presParOf" srcId="{2DB86A85-4C28-4A2C-9B97-D669C6DE7D63}" destId="{1C6DFC6E-0E15-412F-AB1E-EA3873604873}" srcOrd="1" destOrd="0" presId="urn:microsoft.com/office/officeart/2005/8/layout/vList2"/>
    <dgm:cxn modelId="{0D184B68-0A94-4906-96DA-5E62BB75D88E}" type="presParOf" srcId="{2DB86A85-4C28-4A2C-9B97-D669C6DE7D63}" destId="{FCC995C3-7D65-41E5-A7FA-9402F4145C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FCEE2-6EBE-4CED-A0AA-81CAF6C8E1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7F6E8-2108-4C2D-9C0D-E07B90483DE5}">
      <dgm:prSet phldrT="[Текст]"/>
      <dgm:spPr/>
      <dgm:t>
        <a:bodyPr/>
        <a:lstStyle/>
        <a:p>
          <a:r>
            <a:rPr lang="ru-RU" dirty="0" smtClean="0"/>
            <a:t>Даниил</a:t>
          </a:r>
          <a:endParaRPr lang="ru-RU" dirty="0"/>
        </a:p>
      </dgm:t>
    </dgm:pt>
    <dgm:pt modelId="{56AC01A9-C614-46B3-81FF-5ACB6A6A42A5}" type="parTrans" cxnId="{428BE062-48F7-4F24-8948-52FFD6FCC30C}">
      <dgm:prSet/>
      <dgm:spPr/>
      <dgm:t>
        <a:bodyPr/>
        <a:lstStyle/>
        <a:p>
          <a:endParaRPr lang="ru-RU"/>
        </a:p>
      </dgm:t>
    </dgm:pt>
    <dgm:pt modelId="{F29D3221-7D78-4D28-9B8A-0C54ABE46E15}" type="sibTrans" cxnId="{428BE062-48F7-4F24-8948-52FFD6FCC30C}">
      <dgm:prSet/>
      <dgm:spPr/>
      <dgm:t>
        <a:bodyPr/>
        <a:lstStyle/>
        <a:p>
          <a:endParaRPr lang="ru-RU"/>
        </a:p>
      </dgm:t>
    </dgm:pt>
    <dgm:pt modelId="{BE90081C-C3DF-4215-8CC4-A3DF0DFB69F8}">
      <dgm:prSet phldrT="[Текст]"/>
      <dgm:spPr/>
      <dgm:t>
        <a:bodyPr/>
        <a:lstStyle/>
        <a:p>
          <a:r>
            <a:rPr lang="ru-RU" dirty="0" smtClean="0"/>
            <a:t>Диана</a:t>
          </a:r>
          <a:endParaRPr lang="ru-RU" dirty="0"/>
        </a:p>
      </dgm:t>
    </dgm:pt>
    <dgm:pt modelId="{7181DBCC-C0A8-4CBB-B1B3-F7106EC0006D}" type="parTrans" cxnId="{66BB61BB-9212-4C0E-94C9-6C382CB85D59}">
      <dgm:prSet/>
      <dgm:spPr/>
      <dgm:t>
        <a:bodyPr/>
        <a:lstStyle/>
        <a:p>
          <a:endParaRPr lang="ru-RU"/>
        </a:p>
      </dgm:t>
    </dgm:pt>
    <dgm:pt modelId="{079B76A6-ACF9-4B5F-A4C6-5E03492794F9}" type="sibTrans" cxnId="{66BB61BB-9212-4C0E-94C9-6C382CB85D59}">
      <dgm:prSet/>
      <dgm:spPr/>
      <dgm:t>
        <a:bodyPr/>
        <a:lstStyle/>
        <a:p>
          <a:endParaRPr lang="ru-RU"/>
        </a:p>
      </dgm:t>
    </dgm:pt>
    <dgm:pt modelId="{E42FD544-49A2-4D09-AA49-7C7FE63E1B0B}">
      <dgm:prSet phldrT="[Текст]"/>
      <dgm:spPr/>
      <dgm:t>
        <a:bodyPr/>
        <a:lstStyle/>
        <a:p>
          <a:r>
            <a:rPr lang="ru-RU" dirty="0" smtClean="0"/>
            <a:t>Повар</a:t>
          </a:r>
          <a:endParaRPr lang="ru-RU" dirty="0"/>
        </a:p>
      </dgm:t>
    </dgm:pt>
    <dgm:pt modelId="{7CF81423-4BAB-444D-A7D6-5D3F9BAA79C4}" type="parTrans" cxnId="{40C599CB-BBD0-4438-8DBF-212549FE0F1D}">
      <dgm:prSet/>
      <dgm:spPr/>
      <dgm:t>
        <a:bodyPr/>
        <a:lstStyle/>
        <a:p>
          <a:endParaRPr lang="ru-RU"/>
        </a:p>
      </dgm:t>
    </dgm:pt>
    <dgm:pt modelId="{42081B3E-E7AD-4C06-8CE3-52A992F7EEE9}" type="sibTrans" cxnId="{40C599CB-BBD0-4438-8DBF-212549FE0F1D}">
      <dgm:prSet/>
      <dgm:spPr/>
      <dgm:t>
        <a:bodyPr/>
        <a:lstStyle/>
        <a:p>
          <a:endParaRPr lang="ru-RU"/>
        </a:p>
      </dgm:t>
    </dgm:pt>
    <dgm:pt modelId="{7F35AEA0-89C7-4C56-B62E-FE42265CA1BF}" type="pres">
      <dgm:prSet presAssocID="{2D4FCEE2-6EBE-4CED-A0AA-81CAF6C8E1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4B3761-77D5-4B43-923E-6A5E9206277C}" type="pres">
      <dgm:prSet presAssocID="{BDF7F6E8-2108-4C2D-9C0D-E07B90483DE5}" presName="hierRoot1" presStyleCnt="0">
        <dgm:presLayoutVars>
          <dgm:hierBranch val="init"/>
        </dgm:presLayoutVars>
      </dgm:prSet>
      <dgm:spPr/>
    </dgm:pt>
    <dgm:pt modelId="{3F6F0293-5362-435D-8E22-65E4D62BD7C2}" type="pres">
      <dgm:prSet presAssocID="{BDF7F6E8-2108-4C2D-9C0D-E07B90483DE5}" presName="rootComposite1" presStyleCnt="0"/>
      <dgm:spPr/>
    </dgm:pt>
    <dgm:pt modelId="{82449DC8-3454-4CA4-8D3F-B7A5C4DDDC85}" type="pres">
      <dgm:prSet presAssocID="{BDF7F6E8-2108-4C2D-9C0D-E07B90483DE5}" presName="rootText1" presStyleLbl="node0" presStyleIdx="0" presStyleCnt="1" custScaleX="93310" custScaleY="69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CF9127-57BC-4BAE-9D9B-24C077590753}" type="pres">
      <dgm:prSet presAssocID="{BDF7F6E8-2108-4C2D-9C0D-E07B90483DE5}" presName="rootConnector1" presStyleLbl="node1" presStyleIdx="0" presStyleCnt="0"/>
      <dgm:spPr/>
    </dgm:pt>
    <dgm:pt modelId="{17331E47-95C4-4BAE-AF02-86C00AA6C533}" type="pres">
      <dgm:prSet presAssocID="{BDF7F6E8-2108-4C2D-9C0D-E07B90483DE5}" presName="hierChild2" presStyleCnt="0"/>
      <dgm:spPr/>
    </dgm:pt>
    <dgm:pt modelId="{A928DF42-0291-4A00-B1EB-5B3A1C5DE346}" type="pres">
      <dgm:prSet presAssocID="{7181DBCC-C0A8-4CBB-B1B3-F7106EC0006D}" presName="Name37" presStyleLbl="parChTrans1D2" presStyleIdx="0" presStyleCnt="2"/>
      <dgm:spPr/>
    </dgm:pt>
    <dgm:pt modelId="{0F218C10-2979-4DEB-B2A0-4F59C378F7CC}" type="pres">
      <dgm:prSet presAssocID="{BE90081C-C3DF-4215-8CC4-A3DF0DFB69F8}" presName="hierRoot2" presStyleCnt="0">
        <dgm:presLayoutVars>
          <dgm:hierBranch val="init"/>
        </dgm:presLayoutVars>
      </dgm:prSet>
      <dgm:spPr/>
    </dgm:pt>
    <dgm:pt modelId="{24D9F8DC-32B7-4A02-A1A4-F3FD1C474297}" type="pres">
      <dgm:prSet presAssocID="{BE90081C-C3DF-4215-8CC4-A3DF0DFB69F8}" presName="rootComposite" presStyleCnt="0"/>
      <dgm:spPr/>
    </dgm:pt>
    <dgm:pt modelId="{1A2A0819-0AAF-4D8A-9C6B-694F723FA4B6}" type="pres">
      <dgm:prSet presAssocID="{BE90081C-C3DF-4215-8CC4-A3DF0DFB69F8}" presName="rootText" presStyleLbl="node2" presStyleIdx="0" presStyleCnt="2" custScaleX="79233" custScaleY="71522">
        <dgm:presLayoutVars>
          <dgm:chPref val="3"/>
        </dgm:presLayoutVars>
      </dgm:prSet>
      <dgm:spPr/>
    </dgm:pt>
    <dgm:pt modelId="{287087DE-C0B1-46D0-B559-EF28CF564609}" type="pres">
      <dgm:prSet presAssocID="{BE90081C-C3DF-4215-8CC4-A3DF0DFB69F8}" presName="rootConnector" presStyleLbl="node2" presStyleIdx="0" presStyleCnt="2"/>
      <dgm:spPr/>
    </dgm:pt>
    <dgm:pt modelId="{2EF31A08-A0A1-418C-905D-7AAC0A088819}" type="pres">
      <dgm:prSet presAssocID="{BE90081C-C3DF-4215-8CC4-A3DF0DFB69F8}" presName="hierChild4" presStyleCnt="0"/>
      <dgm:spPr/>
    </dgm:pt>
    <dgm:pt modelId="{D089CFD8-697D-4318-A121-31A7F0BAB4D4}" type="pres">
      <dgm:prSet presAssocID="{BE90081C-C3DF-4215-8CC4-A3DF0DFB69F8}" presName="hierChild5" presStyleCnt="0"/>
      <dgm:spPr/>
    </dgm:pt>
    <dgm:pt modelId="{C7D0115E-EA00-441D-AA98-ADB24D56CCAA}" type="pres">
      <dgm:prSet presAssocID="{7CF81423-4BAB-444D-A7D6-5D3F9BAA79C4}" presName="Name37" presStyleLbl="parChTrans1D2" presStyleIdx="1" presStyleCnt="2"/>
      <dgm:spPr/>
    </dgm:pt>
    <dgm:pt modelId="{E423DCB1-D63D-4015-96E7-DF0E387178E5}" type="pres">
      <dgm:prSet presAssocID="{E42FD544-49A2-4D09-AA49-7C7FE63E1B0B}" presName="hierRoot2" presStyleCnt="0">
        <dgm:presLayoutVars>
          <dgm:hierBranch val="init"/>
        </dgm:presLayoutVars>
      </dgm:prSet>
      <dgm:spPr/>
    </dgm:pt>
    <dgm:pt modelId="{0438F08C-66A9-48F7-A5C5-4EFD65C0FED7}" type="pres">
      <dgm:prSet presAssocID="{E42FD544-49A2-4D09-AA49-7C7FE63E1B0B}" presName="rootComposite" presStyleCnt="0"/>
      <dgm:spPr/>
    </dgm:pt>
    <dgm:pt modelId="{E77F40E7-4EEE-4739-A8D0-8F33FE39041E}" type="pres">
      <dgm:prSet presAssocID="{E42FD544-49A2-4D09-AA49-7C7FE63E1B0B}" presName="rootText" presStyleLbl="node2" presStyleIdx="1" presStyleCnt="2" custScaleX="70839" custScaleY="71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5A94E-4935-410C-841D-05C79B2D0A2B}" type="pres">
      <dgm:prSet presAssocID="{E42FD544-49A2-4D09-AA49-7C7FE63E1B0B}" presName="rootConnector" presStyleLbl="node2" presStyleIdx="1" presStyleCnt="2"/>
      <dgm:spPr/>
    </dgm:pt>
    <dgm:pt modelId="{7DB21108-8DEF-4E03-A8A3-9025BEB36DC4}" type="pres">
      <dgm:prSet presAssocID="{E42FD544-49A2-4D09-AA49-7C7FE63E1B0B}" presName="hierChild4" presStyleCnt="0"/>
      <dgm:spPr/>
    </dgm:pt>
    <dgm:pt modelId="{8C749BB8-6690-4E45-BD4A-E04C3CE0F80B}" type="pres">
      <dgm:prSet presAssocID="{E42FD544-49A2-4D09-AA49-7C7FE63E1B0B}" presName="hierChild5" presStyleCnt="0"/>
      <dgm:spPr/>
    </dgm:pt>
    <dgm:pt modelId="{512F79BF-7512-4581-B7D3-D0345A6725DC}" type="pres">
      <dgm:prSet presAssocID="{BDF7F6E8-2108-4C2D-9C0D-E07B90483DE5}" presName="hierChild3" presStyleCnt="0"/>
      <dgm:spPr/>
    </dgm:pt>
  </dgm:ptLst>
  <dgm:cxnLst>
    <dgm:cxn modelId="{40C599CB-BBD0-4438-8DBF-212549FE0F1D}" srcId="{BDF7F6E8-2108-4C2D-9C0D-E07B90483DE5}" destId="{E42FD544-49A2-4D09-AA49-7C7FE63E1B0B}" srcOrd="1" destOrd="0" parTransId="{7CF81423-4BAB-444D-A7D6-5D3F9BAA79C4}" sibTransId="{42081B3E-E7AD-4C06-8CE3-52A992F7EEE9}"/>
    <dgm:cxn modelId="{325A6B33-F16F-4A79-986E-AF6200B64E2E}" type="presOf" srcId="{BDF7F6E8-2108-4C2D-9C0D-E07B90483DE5}" destId="{82449DC8-3454-4CA4-8D3F-B7A5C4DDDC85}" srcOrd="0" destOrd="0" presId="urn:microsoft.com/office/officeart/2005/8/layout/orgChart1"/>
    <dgm:cxn modelId="{8274E48D-38D5-400D-B869-6B6719E355BB}" type="presOf" srcId="{E42FD544-49A2-4D09-AA49-7C7FE63E1B0B}" destId="{E77F40E7-4EEE-4739-A8D0-8F33FE39041E}" srcOrd="0" destOrd="0" presId="urn:microsoft.com/office/officeart/2005/8/layout/orgChart1"/>
    <dgm:cxn modelId="{6D275DE1-5255-43DD-BEB8-633EEA8D85D6}" type="presOf" srcId="{E42FD544-49A2-4D09-AA49-7C7FE63E1B0B}" destId="{3EB5A94E-4935-410C-841D-05C79B2D0A2B}" srcOrd="1" destOrd="0" presId="urn:microsoft.com/office/officeart/2005/8/layout/orgChart1"/>
    <dgm:cxn modelId="{B94CD96D-2418-4E2E-AE91-23D06A630CAF}" type="presOf" srcId="{7CF81423-4BAB-444D-A7D6-5D3F9BAA79C4}" destId="{C7D0115E-EA00-441D-AA98-ADB24D56CCAA}" srcOrd="0" destOrd="0" presId="urn:microsoft.com/office/officeart/2005/8/layout/orgChart1"/>
    <dgm:cxn modelId="{39756196-ACDC-46BA-A3F0-4296128A20DE}" type="presOf" srcId="{BE90081C-C3DF-4215-8CC4-A3DF0DFB69F8}" destId="{1A2A0819-0AAF-4D8A-9C6B-694F723FA4B6}" srcOrd="0" destOrd="0" presId="urn:microsoft.com/office/officeart/2005/8/layout/orgChart1"/>
    <dgm:cxn modelId="{9B7D6C98-166C-4203-B13D-0D31D156257B}" type="presOf" srcId="{7181DBCC-C0A8-4CBB-B1B3-F7106EC0006D}" destId="{A928DF42-0291-4A00-B1EB-5B3A1C5DE346}" srcOrd="0" destOrd="0" presId="urn:microsoft.com/office/officeart/2005/8/layout/orgChart1"/>
    <dgm:cxn modelId="{96646CEE-CFA1-4EA0-AB93-7ED5268E9586}" type="presOf" srcId="{BE90081C-C3DF-4215-8CC4-A3DF0DFB69F8}" destId="{287087DE-C0B1-46D0-B559-EF28CF564609}" srcOrd="1" destOrd="0" presId="urn:microsoft.com/office/officeart/2005/8/layout/orgChart1"/>
    <dgm:cxn modelId="{17618D12-6642-4EA3-A373-EF90CE287C34}" type="presOf" srcId="{2D4FCEE2-6EBE-4CED-A0AA-81CAF6C8E132}" destId="{7F35AEA0-89C7-4C56-B62E-FE42265CA1BF}" srcOrd="0" destOrd="0" presId="urn:microsoft.com/office/officeart/2005/8/layout/orgChart1"/>
    <dgm:cxn modelId="{66BB61BB-9212-4C0E-94C9-6C382CB85D59}" srcId="{BDF7F6E8-2108-4C2D-9C0D-E07B90483DE5}" destId="{BE90081C-C3DF-4215-8CC4-A3DF0DFB69F8}" srcOrd="0" destOrd="0" parTransId="{7181DBCC-C0A8-4CBB-B1B3-F7106EC0006D}" sibTransId="{079B76A6-ACF9-4B5F-A4C6-5E03492794F9}"/>
    <dgm:cxn modelId="{7DB86C25-DF75-4F27-BFFA-E7B198BEA1DB}" type="presOf" srcId="{BDF7F6E8-2108-4C2D-9C0D-E07B90483DE5}" destId="{8ACF9127-57BC-4BAE-9D9B-24C077590753}" srcOrd="1" destOrd="0" presId="urn:microsoft.com/office/officeart/2005/8/layout/orgChart1"/>
    <dgm:cxn modelId="{428BE062-48F7-4F24-8948-52FFD6FCC30C}" srcId="{2D4FCEE2-6EBE-4CED-A0AA-81CAF6C8E132}" destId="{BDF7F6E8-2108-4C2D-9C0D-E07B90483DE5}" srcOrd="0" destOrd="0" parTransId="{56AC01A9-C614-46B3-81FF-5ACB6A6A42A5}" sibTransId="{F29D3221-7D78-4D28-9B8A-0C54ABE46E15}"/>
    <dgm:cxn modelId="{3D8F3AE4-4425-4577-9092-444BDF0CE6BB}" type="presParOf" srcId="{7F35AEA0-89C7-4C56-B62E-FE42265CA1BF}" destId="{E54B3761-77D5-4B43-923E-6A5E9206277C}" srcOrd="0" destOrd="0" presId="urn:microsoft.com/office/officeart/2005/8/layout/orgChart1"/>
    <dgm:cxn modelId="{71415997-09C8-4D1D-865E-3D398D44F77D}" type="presParOf" srcId="{E54B3761-77D5-4B43-923E-6A5E9206277C}" destId="{3F6F0293-5362-435D-8E22-65E4D62BD7C2}" srcOrd="0" destOrd="0" presId="urn:microsoft.com/office/officeart/2005/8/layout/orgChart1"/>
    <dgm:cxn modelId="{D1B7F3D0-1190-4D52-84E1-46AE891840AB}" type="presParOf" srcId="{3F6F0293-5362-435D-8E22-65E4D62BD7C2}" destId="{82449DC8-3454-4CA4-8D3F-B7A5C4DDDC85}" srcOrd="0" destOrd="0" presId="urn:microsoft.com/office/officeart/2005/8/layout/orgChart1"/>
    <dgm:cxn modelId="{B692AAE7-3BE1-42A9-9138-57C70D8265FD}" type="presParOf" srcId="{3F6F0293-5362-435D-8E22-65E4D62BD7C2}" destId="{8ACF9127-57BC-4BAE-9D9B-24C077590753}" srcOrd="1" destOrd="0" presId="urn:microsoft.com/office/officeart/2005/8/layout/orgChart1"/>
    <dgm:cxn modelId="{69337C6D-E489-4288-B7D3-B05A4A0765C1}" type="presParOf" srcId="{E54B3761-77D5-4B43-923E-6A5E9206277C}" destId="{17331E47-95C4-4BAE-AF02-86C00AA6C533}" srcOrd="1" destOrd="0" presId="urn:microsoft.com/office/officeart/2005/8/layout/orgChart1"/>
    <dgm:cxn modelId="{6D5D8BF4-F302-4043-B56B-6E03ECF3CD78}" type="presParOf" srcId="{17331E47-95C4-4BAE-AF02-86C00AA6C533}" destId="{A928DF42-0291-4A00-B1EB-5B3A1C5DE346}" srcOrd="0" destOrd="0" presId="urn:microsoft.com/office/officeart/2005/8/layout/orgChart1"/>
    <dgm:cxn modelId="{C99AD97B-FE8E-46F5-A7A3-8BDCB3531F41}" type="presParOf" srcId="{17331E47-95C4-4BAE-AF02-86C00AA6C533}" destId="{0F218C10-2979-4DEB-B2A0-4F59C378F7CC}" srcOrd="1" destOrd="0" presId="urn:microsoft.com/office/officeart/2005/8/layout/orgChart1"/>
    <dgm:cxn modelId="{57408FF1-1CA8-4254-BA48-D1A6B1DD66C8}" type="presParOf" srcId="{0F218C10-2979-4DEB-B2A0-4F59C378F7CC}" destId="{24D9F8DC-32B7-4A02-A1A4-F3FD1C474297}" srcOrd="0" destOrd="0" presId="urn:microsoft.com/office/officeart/2005/8/layout/orgChart1"/>
    <dgm:cxn modelId="{D1A670A4-9916-42E6-8A4B-29C60DE84AD4}" type="presParOf" srcId="{24D9F8DC-32B7-4A02-A1A4-F3FD1C474297}" destId="{1A2A0819-0AAF-4D8A-9C6B-694F723FA4B6}" srcOrd="0" destOrd="0" presId="urn:microsoft.com/office/officeart/2005/8/layout/orgChart1"/>
    <dgm:cxn modelId="{66FE9A3E-CC4D-495D-A1F5-EE925493C0E1}" type="presParOf" srcId="{24D9F8DC-32B7-4A02-A1A4-F3FD1C474297}" destId="{287087DE-C0B1-46D0-B559-EF28CF564609}" srcOrd="1" destOrd="0" presId="urn:microsoft.com/office/officeart/2005/8/layout/orgChart1"/>
    <dgm:cxn modelId="{202DA61F-23EC-466F-8168-D933C4F89938}" type="presParOf" srcId="{0F218C10-2979-4DEB-B2A0-4F59C378F7CC}" destId="{2EF31A08-A0A1-418C-905D-7AAC0A088819}" srcOrd="1" destOrd="0" presId="urn:microsoft.com/office/officeart/2005/8/layout/orgChart1"/>
    <dgm:cxn modelId="{FE7DBF45-39A6-4BE7-B5B8-5062F48B06F3}" type="presParOf" srcId="{0F218C10-2979-4DEB-B2A0-4F59C378F7CC}" destId="{D089CFD8-697D-4318-A121-31A7F0BAB4D4}" srcOrd="2" destOrd="0" presId="urn:microsoft.com/office/officeart/2005/8/layout/orgChart1"/>
    <dgm:cxn modelId="{3855835B-1E4D-4855-9D6F-677193C6B66C}" type="presParOf" srcId="{17331E47-95C4-4BAE-AF02-86C00AA6C533}" destId="{C7D0115E-EA00-441D-AA98-ADB24D56CCAA}" srcOrd="2" destOrd="0" presId="urn:microsoft.com/office/officeart/2005/8/layout/orgChart1"/>
    <dgm:cxn modelId="{A71D9A26-9924-4550-A7FB-0F3FB4B0CD2D}" type="presParOf" srcId="{17331E47-95C4-4BAE-AF02-86C00AA6C533}" destId="{E423DCB1-D63D-4015-96E7-DF0E387178E5}" srcOrd="3" destOrd="0" presId="urn:microsoft.com/office/officeart/2005/8/layout/orgChart1"/>
    <dgm:cxn modelId="{CB018722-A7A4-4AD7-AE99-959B9D27560F}" type="presParOf" srcId="{E423DCB1-D63D-4015-96E7-DF0E387178E5}" destId="{0438F08C-66A9-48F7-A5C5-4EFD65C0FED7}" srcOrd="0" destOrd="0" presId="urn:microsoft.com/office/officeart/2005/8/layout/orgChart1"/>
    <dgm:cxn modelId="{DD4D1908-4B9E-4394-B7B2-CDBA543A9BEA}" type="presParOf" srcId="{0438F08C-66A9-48F7-A5C5-4EFD65C0FED7}" destId="{E77F40E7-4EEE-4739-A8D0-8F33FE39041E}" srcOrd="0" destOrd="0" presId="urn:microsoft.com/office/officeart/2005/8/layout/orgChart1"/>
    <dgm:cxn modelId="{40CB96C1-977B-4455-95B4-AA52F29C33DC}" type="presParOf" srcId="{0438F08C-66A9-48F7-A5C5-4EFD65C0FED7}" destId="{3EB5A94E-4935-410C-841D-05C79B2D0A2B}" srcOrd="1" destOrd="0" presId="urn:microsoft.com/office/officeart/2005/8/layout/orgChart1"/>
    <dgm:cxn modelId="{8FEEAE68-C0EB-456D-80DF-2C88E1C36009}" type="presParOf" srcId="{E423DCB1-D63D-4015-96E7-DF0E387178E5}" destId="{7DB21108-8DEF-4E03-A8A3-9025BEB36DC4}" srcOrd="1" destOrd="0" presId="urn:microsoft.com/office/officeart/2005/8/layout/orgChart1"/>
    <dgm:cxn modelId="{57F540B5-75D5-4905-9B22-7A1B6249E5D9}" type="presParOf" srcId="{E423DCB1-D63D-4015-96E7-DF0E387178E5}" destId="{8C749BB8-6690-4E45-BD4A-E04C3CE0F80B}" srcOrd="2" destOrd="0" presId="urn:microsoft.com/office/officeart/2005/8/layout/orgChart1"/>
    <dgm:cxn modelId="{47104DB8-0680-4325-8D09-E9DF6FFEA768}" type="presParOf" srcId="{E54B3761-77D5-4B43-923E-6A5E9206277C}" destId="{512F79BF-7512-4581-B7D3-D0345A6725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E776F-79E6-4506-A675-02F4FC4314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4FFFB-5C1F-4796-9643-DB62264AD47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Бизнес процесс управления</a:t>
          </a:r>
        </a:p>
        <a:p>
          <a:r>
            <a:rPr lang="ru-RU" sz="2400" dirty="0" smtClean="0"/>
            <a:t>Стратегия предприятия "Всё своё" ориентированная на запросы потребителей</a:t>
          </a:r>
        </a:p>
        <a:p>
          <a:r>
            <a:rPr lang="ru-RU" sz="2400" dirty="0" smtClean="0"/>
            <a:t>Управление имуществом и финансами</a:t>
          </a:r>
        </a:p>
        <a:p>
          <a:r>
            <a:rPr lang="ru-RU" sz="2400" dirty="0" smtClean="0"/>
            <a:t>Связи с общественностью</a:t>
          </a:r>
        </a:p>
        <a:p>
          <a:r>
            <a:rPr lang="ru-RU" sz="2400" dirty="0" smtClean="0"/>
            <a:t>Управление персоналом</a:t>
          </a:r>
          <a:endParaRPr lang="ru-RU" sz="2400" dirty="0"/>
        </a:p>
      </dgm:t>
    </dgm:pt>
    <dgm:pt modelId="{44695F82-16BA-45F0-AFC8-571BFE3C7899}" type="parTrans" cxnId="{B2664BCA-E1FB-4997-A1CE-406F48F4C7CD}">
      <dgm:prSet/>
      <dgm:spPr/>
      <dgm:t>
        <a:bodyPr/>
        <a:lstStyle/>
        <a:p>
          <a:endParaRPr lang="ru-RU"/>
        </a:p>
      </dgm:t>
    </dgm:pt>
    <dgm:pt modelId="{D263F6AB-B0EF-4AD9-BB8A-0B71BED5B64E}" type="sibTrans" cxnId="{B2664BCA-E1FB-4997-A1CE-406F48F4C7CD}">
      <dgm:prSet/>
      <dgm:spPr/>
      <dgm:t>
        <a:bodyPr/>
        <a:lstStyle/>
        <a:p>
          <a:endParaRPr lang="ru-RU"/>
        </a:p>
      </dgm:t>
    </dgm:pt>
    <dgm:pt modelId="{3078DA12-3F93-4450-B77B-612A9B0DD4A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бизнес процессы</a:t>
          </a:r>
        </a:p>
        <a:p>
          <a:r>
            <a:rPr lang="ru-RU" sz="2400" dirty="0" smtClean="0"/>
            <a:t>Закупка фруктов</a:t>
          </a:r>
        </a:p>
        <a:p>
          <a:r>
            <a:rPr lang="ru-RU" sz="2400" dirty="0" smtClean="0"/>
            <a:t>Производство </a:t>
          </a:r>
          <a:r>
            <a:rPr lang="ru-RU" sz="2400" dirty="0" err="1" smtClean="0"/>
            <a:t>фрипсов</a:t>
          </a:r>
          <a:endParaRPr lang="ru-RU" sz="2400" dirty="0" smtClean="0"/>
        </a:p>
        <a:p>
          <a:r>
            <a:rPr lang="ru-RU" sz="2400" dirty="0" smtClean="0"/>
            <a:t>Продажа фруктовых чипсов</a:t>
          </a:r>
          <a:endParaRPr lang="ru-RU" sz="2400" dirty="0"/>
        </a:p>
      </dgm:t>
    </dgm:pt>
    <dgm:pt modelId="{4493BA00-6E99-4F8C-A1E3-B2D3B60EEFF6}" type="parTrans" cxnId="{79DFB07A-3337-478C-B965-5ECCB3AB0483}">
      <dgm:prSet/>
      <dgm:spPr/>
      <dgm:t>
        <a:bodyPr/>
        <a:lstStyle/>
        <a:p>
          <a:endParaRPr lang="ru-RU"/>
        </a:p>
      </dgm:t>
    </dgm:pt>
    <dgm:pt modelId="{55220457-41BE-4171-9DD8-C1CCDD902218}" type="sibTrans" cxnId="{79DFB07A-3337-478C-B965-5ECCB3AB0483}">
      <dgm:prSet/>
      <dgm:spPr/>
      <dgm:t>
        <a:bodyPr/>
        <a:lstStyle/>
        <a:p>
          <a:endParaRPr lang="ru-RU"/>
        </a:p>
      </dgm:t>
    </dgm:pt>
    <dgm:pt modelId="{7A616199-C4E2-4631-8126-B5949C77518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Обеспечивающие бизнес процессы</a:t>
          </a:r>
        </a:p>
        <a:p>
          <a:r>
            <a:rPr lang="ru-RU" sz="2400" dirty="0" smtClean="0"/>
            <a:t>Работа  с группой в </a:t>
          </a:r>
          <a:r>
            <a:rPr lang="ru-RU" sz="2400" dirty="0" err="1" smtClean="0"/>
            <a:t>соц</a:t>
          </a:r>
          <a:r>
            <a:rPr lang="ru-RU" sz="2400" dirty="0" smtClean="0"/>
            <a:t> сетях</a:t>
          </a:r>
        </a:p>
        <a:p>
          <a:r>
            <a:rPr lang="ru-RU" sz="2400" dirty="0" smtClean="0"/>
            <a:t>Обеспечение безопасности</a:t>
          </a:r>
        </a:p>
        <a:p>
          <a:r>
            <a:rPr lang="ru-RU" sz="2400" dirty="0" smtClean="0"/>
            <a:t>Бухгалтерский учет</a:t>
          </a:r>
          <a:endParaRPr lang="ru-RU" sz="2400" dirty="0"/>
        </a:p>
      </dgm:t>
    </dgm:pt>
    <dgm:pt modelId="{E2B546F3-BD85-4852-AB48-24EF04DA04A1}" type="parTrans" cxnId="{7F759EB5-9EAC-4D0D-9550-84110BA13372}">
      <dgm:prSet/>
      <dgm:spPr/>
      <dgm:t>
        <a:bodyPr/>
        <a:lstStyle/>
        <a:p>
          <a:endParaRPr lang="ru-RU"/>
        </a:p>
      </dgm:t>
    </dgm:pt>
    <dgm:pt modelId="{34FD0B32-6E33-4EF9-887E-DA2A634EA660}" type="sibTrans" cxnId="{7F759EB5-9EAC-4D0D-9550-84110BA13372}">
      <dgm:prSet/>
      <dgm:spPr/>
      <dgm:t>
        <a:bodyPr/>
        <a:lstStyle/>
        <a:p>
          <a:endParaRPr lang="ru-RU"/>
        </a:p>
      </dgm:t>
    </dgm:pt>
    <dgm:pt modelId="{E224C520-D96C-40FB-BC56-CCE1BCD2FFA4}" type="pres">
      <dgm:prSet presAssocID="{5E8E776F-79E6-4506-A675-02F4FC43147F}" presName="diagram" presStyleCnt="0">
        <dgm:presLayoutVars>
          <dgm:dir/>
          <dgm:resizeHandles val="exact"/>
        </dgm:presLayoutVars>
      </dgm:prSet>
      <dgm:spPr/>
    </dgm:pt>
    <dgm:pt modelId="{B1C7DA7D-C168-491F-9CE4-85FF44ECF375}" type="pres">
      <dgm:prSet presAssocID="{81E4FFFB-5C1F-4796-9643-DB62264AD471}" presName="node" presStyleLbl="node1" presStyleIdx="0" presStyleCnt="3" custScaleX="123818" custScaleY="13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EBA67-9CCA-456F-8221-61C16FE20815}" type="pres">
      <dgm:prSet presAssocID="{D263F6AB-B0EF-4AD9-BB8A-0B71BED5B64E}" presName="sibTrans" presStyleCnt="0"/>
      <dgm:spPr/>
    </dgm:pt>
    <dgm:pt modelId="{4ABB7288-903A-453C-A10F-91549081FA0B}" type="pres">
      <dgm:prSet presAssocID="{3078DA12-3F93-4450-B77B-612A9B0DD4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E72EE-C7A7-496A-A102-BB5C763E331E}" type="pres">
      <dgm:prSet presAssocID="{55220457-41BE-4171-9DD8-C1CCDD902218}" presName="sibTrans" presStyleCnt="0"/>
      <dgm:spPr/>
    </dgm:pt>
    <dgm:pt modelId="{9B1433AD-C6B3-40A6-83AF-B04EA62A9CD5}" type="pres">
      <dgm:prSet presAssocID="{7A616199-C4E2-4631-8126-B5949C775184}" presName="node" presStyleLbl="node1" presStyleIdx="2" presStyleCnt="3" custScaleX="162209" custScaleY="7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4972B-311E-4258-AC5F-3BBCA95AF94A}" type="presOf" srcId="{81E4FFFB-5C1F-4796-9643-DB62264AD471}" destId="{B1C7DA7D-C168-491F-9CE4-85FF44ECF375}" srcOrd="0" destOrd="0" presId="urn:microsoft.com/office/officeart/2005/8/layout/default"/>
    <dgm:cxn modelId="{01E692FA-6A62-4901-993A-8BE11A494943}" type="presOf" srcId="{5E8E776F-79E6-4506-A675-02F4FC43147F}" destId="{E224C520-D96C-40FB-BC56-CCE1BCD2FFA4}" srcOrd="0" destOrd="0" presId="urn:microsoft.com/office/officeart/2005/8/layout/default"/>
    <dgm:cxn modelId="{7F759EB5-9EAC-4D0D-9550-84110BA13372}" srcId="{5E8E776F-79E6-4506-A675-02F4FC43147F}" destId="{7A616199-C4E2-4631-8126-B5949C775184}" srcOrd="2" destOrd="0" parTransId="{E2B546F3-BD85-4852-AB48-24EF04DA04A1}" sibTransId="{34FD0B32-6E33-4EF9-887E-DA2A634EA660}"/>
    <dgm:cxn modelId="{B2664BCA-E1FB-4997-A1CE-406F48F4C7CD}" srcId="{5E8E776F-79E6-4506-A675-02F4FC43147F}" destId="{81E4FFFB-5C1F-4796-9643-DB62264AD471}" srcOrd="0" destOrd="0" parTransId="{44695F82-16BA-45F0-AFC8-571BFE3C7899}" sibTransId="{D263F6AB-B0EF-4AD9-BB8A-0B71BED5B64E}"/>
    <dgm:cxn modelId="{7EC84B3A-C0B1-4C67-A9D5-C239AF543FE3}" type="presOf" srcId="{7A616199-C4E2-4631-8126-B5949C775184}" destId="{9B1433AD-C6B3-40A6-83AF-B04EA62A9CD5}" srcOrd="0" destOrd="0" presId="urn:microsoft.com/office/officeart/2005/8/layout/default"/>
    <dgm:cxn modelId="{79DFB07A-3337-478C-B965-5ECCB3AB0483}" srcId="{5E8E776F-79E6-4506-A675-02F4FC43147F}" destId="{3078DA12-3F93-4450-B77B-612A9B0DD4A6}" srcOrd="1" destOrd="0" parTransId="{4493BA00-6E99-4F8C-A1E3-B2D3B60EEFF6}" sibTransId="{55220457-41BE-4171-9DD8-C1CCDD902218}"/>
    <dgm:cxn modelId="{4294E970-B42D-4A37-B82A-4BF7C0CE3FBA}" type="presOf" srcId="{3078DA12-3F93-4450-B77B-612A9B0DD4A6}" destId="{4ABB7288-903A-453C-A10F-91549081FA0B}" srcOrd="0" destOrd="0" presId="urn:microsoft.com/office/officeart/2005/8/layout/default"/>
    <dgm:cxn modelId="{2D374D2F-5DE1-4193-8417-3B38AB3AC728}" type="presParOf" srcId="{E224C520-D96C-40FB-BC56-CCE1BCD2FFA4}" destId="{B1C7DA7D-C168-491F-9CE4-85FF44ECF375}" srcOrd="0" destOrd="0" presId="urn:microsoft.com/office/officeart/2005/8/layout/default"/>
    <dgm:cxn modelId="{40AF0A56-BFDD-4B06-916E-24013BDCD014}" type="presParOf" srcId="{E224C520-D96C-40FB-BC56-CCE1BCD2FFA4}" destId="{93AEBA67-9CCA-456F-8221-61C16FE20815}" srcOrd="1" destOrd="0" presId="urn:microsoft.com/office/officeart/2005/8/layout/default"/>
    <dgm:cxn modelId="{71D2089D-6532-45CC-8F00-2A54444B2C99}" type="presParOf" srcId="{E224C520-D96C-40FB-BC56-CCE1BCD2FFA4}" destId="{4ABB7288-903A-453C-A10F-91549081FA0B}" srcOrd="2" destOrd="0" presId="urn:microsoft.com/office/officeart/2005/8/layout/default"/>
    <dgm:cxn modelId="{A5876C59-FCC4-4A60-94D3-94C04AFA8735}" type="presParOf" srcId="{E224C520-D96C-40FB-BC56-CCE1BCD2FFA4}" destId="{F44E72EE-C7A7-496A-A102-BB5C763E331E}" srcOrd="3" destOrd="0" presId="urn:microsoft.com/office/officeart/2005/8/layout/default"/>
    <dgm:cxn modelId="{FD663C1D-05BD-4E31-AEBC-CF2EAD750EB5}" type="presParOf" srcId="{E224C520-D96C-40FB-BC56-CCE1BCD2FFA4}" destId="{9B1433AD-C6B3-40A6-83AF-B04EA62A9CD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05575-0E1F-4677-8852-E64A754CA7F0}">
      <dsp:nvSpPr>
        <dsp:cNvPr id="0" name=""/>
        <dsp:cNvSpPr/>
      </dsp:nvSpPr>
      <dsp:spPr>
        <a:xfrm>
          <a:off x="0" y="32228"/>
          <a:ext cx="9880979" cy="2068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 smtClean="0"/>
            <a:t>Назавитин</a:t>
          </a:r>
          <a:r>
            <a:rPr lang="ru-RU" sz="5200" kern="1200" dirty="0" smtClean="0"/>
            <a:t> Даниил – </a:t>
          </a:r>
          <a:r>
            <a:rPr lang="ru-RU" sz="5200" kern="1200" dirty="0" err="1" smtClean="0"/>
            <a:t>самозанятый</a:t>
          </a:r>
          <a:r>
            <a:rPr lang="ru-RU" sz="5200" kern="1200" dirty="0" smtClean="0"/>
            <a:t> предприниматель</a:t>
          </a:r>
          <a:endParaRPr lang="ru-RU" sz="5200" kern="1200" dirty="0"/>
        </a:p>
      </dsp:txBody>
      <dsp:txXfrm>
        <a:off x="100979" y="133207"/>
        <a:ext cx="9679021" cy="1866602"/>
      </dsp:txXfrm>
    </dsp:sp>
    <dsp:sp modelId="{FCC995C3-7D65-41E5-A7FA-9402F4145C49}">
      <dsp:nvSpPr>
        <dsp:cNvPr id="0" name=""/>
        <dsp:cNvSpPr/>
      </dsp:nvSpPr>
      <dsp:spPr>
        <a:xfrm>
          <a:off x="0" y="2250549"/>
          <a:ext cx="9880979" cy="20685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smtClean="0"/>
            <a:t>Клеенкина Диана – самозанятая </a:t>
          </a:r>
          <a:endParaRPr lang="ru-RU" sz="5200" kern="1200"/>
        </a:p>
      </dsp:txBody>
      <dsp:txXfrm>
        <a:off x="100979" y="2351528"/>
        <a:ext cx="9679021" cy="1866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0115E-EA00-441D-AA98-ADB24D56CCAA}">
      <dsp:nvSpPr>
        <dsp:cNvPr id="0" name=""/>
        <dsp:cNvSpPr/>
      </dsp:nvSpPr>
      <dsp:spPr>
        <a:xfrm>
          <a:off x="4064000" y="1979026"/>
          <a:ext cx="2379339" cy="996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99"/>
              </a:lnTo>
              <a:lnTo>
                <a:pt x="2379339" y="498499"/>
              </a:lnTo>
              <a:lnTo>
                <a:pt x="2379339" y="996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8DF42-0291-4A00-B1EB-5B3A1C5DE346}">
      <dsp:nvSpPr>
        <dsp:cNvPr id="0" name=""/>
        <dsp:cNvSpPr/>
      </dsp:nvSpPr>
      <dsp:spPr>
        <a:xfrm>
          <a:off x="1883917" y="1979026"/>
          <a:ext cx="2180082" cy="996999"/>
        </a:xfrm>
        <a:custGeom>
          <a:avLst/>
          <a:gdLst/>
          <a:ahLst/>
          <a:cxnLst/>
          <a:rect l="0" t="0" r="0" b="0"/>
          <a:pathLst>
            <a:path>
              <a:moveTo>
                <a:pt x="2180082" y="0"/>
              </a:moveTo>
              <a:lnTo>
                <a:pt x="2180082" y="498499"/>
              </a:lnTo>
              <a:lnTo>
                <a:pt x="0" y="498499"/>
              </a:lnTo>
              <a:lnTo>
                <a:pt x="0" y="996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49DC8-3454-4CA4-8D3F-B7A5C4DDDC85}">
      <dsp:nvSpPr>
        <dsp:cNvPr id="0" name=""/>
        <dsp:cNvSpPr/>
      </dsp:nvSpPr>
      <dsp:spPr>
        <a:xfrm>
          <a:off x="1848999" y="335234"/>
          <a:ext cx="4430001" cy="1643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Даниил</a:t>
          </a:r>
          <a:endParaRPr lang="ru-RU" sz="6500" kern="1200" dirty="0"/>
        </a:p>
      </dsp:txBody>
      <dsp:txXfrm>
        <a:off x="1848999" y="335234"/>
        <a:ext cx="4430001" cy="1643791"/>
      </dsp:txXfrm>
    </dsp:sp>
    <dsp:sp modelId="{1A2A0819-0AAF-4D8A-9C6B-694F723FA4B6}">
      <dsp:nvSpPr>
        <dsp:cNvPr id="0" name=""/>
        <dsp:cNvSpPr/>
      </dsp:nvSpPr>
      <dsp:spPr>
        <a:xfrm>
          <a:off x="3078" y="2976025"/>
          <a:ext cx="3761679" cy="1697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Диана</a:t>
          </a:r>
          <a:endParaRPr lang="ru-RU" sz="6500" kern="1200" dirty="0"/>
        </a:p>
      </dsp:txBody>
      <dsp:txXfrm>
        <a:off x="3078" y="2976025"/>
        <a:ext cx="3761679" cy="1697795"/>
      </dsp:txXfrm>
    </dsp:sp>
    <dsp:sp modelId="{E77F40E7-4EEE-4739-A8D0-8F33FE39041E}">
      <dsp:nvSpPr>
        <dsp:cNvPr id="0" name=""/>
        <dsp:cNvSpPr/>
      </dsp:nvSpPr>
      <dsp:spPr>
        <a:xfrm>
          <a:off x="4761757" y="2976025"/>
          <a:ext cx="3363164" cy="1690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Повар</a:t>
          </a:r>
          <a:endParaRPr lang="ru-RU" sz="6500" kern="1200" dirty="0"/>
        </a:p>
      </dsp:txBody>
      <dsp:txXfrm>
        <a:off x="4761757" y="2976025"/>
        <a:ext cx="3363164" cy="1690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7DA7D-C168-491F-9CE4-85FF44ECF375}">
      <dsp:nvSpPr>
        <dsp:cNvPr id="0" name=""/>
        <dsp:cNvSpPr/>
      </dsp:nvSpPr>
      <dsp:spPr>
        <a:xfrm>
          <a:off x="4769" y="17419"/>
          <a:ext cx="4939124" cy="326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Бизнес процесс управления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предприятия "Всё своё" ориентированная на запросы потребителей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Управление имуществом и финансами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Связи с общественностью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Управление персоналом</a:t>
          </a:r>
          <a:endParaRPr lang="ru-RU" sz="2400" kern="1200" dirty="0"/>
        </a:p>
      </dsp:txBody>
      <dsp:txXfrm>
        <a:off x="4769" y="17419"/>
        <a:ext cx="4939124" cy="3260448"/>
      </dsp:txXfrm>
    </dsp:sp>
    <dsp:sp modelId="{4ABB7288-903A-453C-A10F-91549081FA0B}">
      <dsp:nvSpPr>
        <dsp:cNvPr id="0" name=""/>
        <dsp:cNvSpPr/>
      </dsp:nvSpPr>
      <dsp:spPr>
        <a:xfrm>
          <a:off x="5342795" y="450938"/>
          <a:ext cx="3989019" cy="239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бизнес процессы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Закупка фруктов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Производство </a:t>
          </a:r>
          <a:r>
            <a:rPr lang="ru-RU" sz="2400" kern="1200" dirty="0" err="1" smtClean="0"/>
            <a:t>фрипсов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Продажа фруктовых чипсов</a:t>
          </a:r>
          <a:endParaRPr lang="ru-RU" sz="2400" kern="1200" dirty="0"/>
        </a:p>
      </dsp:txBody>
      <dsp:txXfrm>
        <a:off x="5342795" y="450938"/>
        <a:ext cx="3989019" cy="2393411"/>
      </dsp:txXfrm>
    </dsp:sp>
    <dsp:sp modelId="{9B1433AD-C6B3-40A6-83AF-B04EA62A9CD5}">
      <dsp:nvSpPr>
        <dsp:cNvPr id="0" name=""/>
        <dsp:cNvSpPr/>
      </dsp:nvSpPr>
      <dsp:spPr>
        <a:xfrm>
          <a:off x="1433018" y="3676770"/>
          <a:ext cx="6470548" cy="1724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Обеспечивающие бизнес процессы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 с группой в </a:t>
          </a:r>
          <a:r>
            <a:rPr lang="ru-RU" sz="2400" kern="1200" dirty="0" err="1" smtClean="0"/>
            <a:t>соц</a:t>
          </a:r>
          <a:r>
            <a:rPr lang="ru-RU" sz="2400" kern="1200" dirty="0" smtClean="0"/>
            <a:t> сетях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безопасности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Бухгалтерский учет</a:t>
          </a:r>
          <a:endParaRPr lang="ru-RU" sz="2400" kern="1200" dirty="0"/>
        </a:p>
      </dsp:txBody>
      <dsp:txXfrm>
        <a:off x="1433018" y="3676770"/>
        <a:ext cx="6470548" cy="172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F5272C-B289-4979-85C8-F560D7CE4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FB0F8-F62E-4E98-B7F8-358465289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5550BB-2965-4BF7-96A0-DFE1612B7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04C6A1-5914-4F57-A331-E9D962DB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5F1C8-2DEC-4F54-8705-0244E689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332E4A-FB13-4C76-9F00-764A5F46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180599A-E8A6-46A3-A141-B0A419C131A8}"/>
              </a:ext>
            </a:extLst>
          </p:cNvPr>
          <p:cNvCxnSpPr>
            <a:cxnSpLocks/>
          </p:cNvCxnSpPr>
          <p:nvPr userDrawn="1"/>
        </p:nvCxnSpPr>
        <p:spPr>
          <a:xfrm>
            <a:off x="1916545" y="1298069"/>
            <a:ext cx="83589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6DC3F74-E4D1-4708-9DE0-CEC4E1A1F383}"/>
              </a:ext>
            </a:extLst>
          </p:cNvPr>
          <p:cNvCxnSpPr>
            <a:cxnSpLocks/>
          </p:cNvCxnSpPr>
          <p:nvPr userDrawn="1"/>
        </p:nvCxnSpPr>
        <p:spPr>
          <a:xfrm>
            <a:off x="1916545" y="1266539"/>
            <a:ext cx="0" cy="390550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530E84F-E5BE-4E3A-8DD2-80C0D529020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85015" y="5197081"/>
            <a:ext cx="8390439" cy="16773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F9340DF-4596-49EC-80A2-B20417807A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5454" y="4796589"/>
            <a:ext cx="0" cy="440409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378D025C-4D82-4DB3-B099-B5A966E9492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6536" y="1266540"/>
            <a:ext cx="0" cy="1497681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7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D2D94-8727-4196-B50C-E53362F9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70C8FC-11C6-4FE6-A165-89195CAB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DEA0CA-A4FC-490C-8D62-F929162F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0CB27D-8EB4-4D7B-99AF-76B9908D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5EFD8E-9232-42D1-A5BC-B04B7A86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7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A0A8BFF-346F-4A67-834E-1645CC164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EBBA0A-DEEE-4B77-8290-D3704E140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2A2F6B-F73F-45FD-BDBA-C5473AC2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1E4F12-E2C1-4A1F-B494-4B55ED49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51654-EE1A-4A5A-BEC5-FBEAA52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A618C-5E98-4BCB-9C1C-3007C99F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1AFB5D-5AE2-4F39-9E90-B10132B6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2727EA-D3E5-4D27-8AFE-E4E6E04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4926C3-FD23-46B8-A5EF-5844861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1EB1DF-8788-40BA-9007-943D636B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8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D5C63-7B53-4F48-9E14-E1760D0D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91E244-9525-4FFC-8DD0-7085457E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F739C4-EB62-4AE1-A805-B0E178F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810D8D-BFA9-405F-905B-4EA4E14B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E6CB6B-2AB3-47BB-91D5-E495CFA9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4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419B2-15F9-4137-B075-159B487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938BBA-9FA2-4341-B563-A92A4DED6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3ABCFE-A396-45BD-A3FB-405DF30B4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EB7F1F-B419-4D7C-AC73-8F3460D5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77E414-0798-4374-9FAF-C4DB5FB7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AF8F5B-AB51-46B0-A627-818F4C1B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0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8706A-EFDC-41D7-8794-4A25FEDA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7A142-7133-41CD-B934-3C4DDF30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DBC351-8A90-4847-B8F0-5ADCB7BB5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C0CF0F1-D454-484A-AE15-12ADCC79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4F2016-142B-4170-87ED-279ABC866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FCD0D9-5C70-4D16-A79A-C98A3039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48DF70-9FCD-4832-A770-4785B898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E67A858-9B74-4F03-B047-2E676039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7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D2332-BE73-4A08-93CA-06B41C18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4E6317-9EEA-42BB-8B84-5F7B4C05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502ACB-42CA-4B83-988C-FA150F09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BC1B23-EF2D-4019-B7E7-C9633FD9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8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6E700A-F2A7-43FF-BFD1-440E10FD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15A9C8-E872-475C-AE1F-DC01951B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FAA93B-92A9-4148-8116-BCE550A3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8CDB2-0B2E-43AD-92BD-831B7E8B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28FD33-5E51-47A6-B712-9A5125FA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54A15F-1A89-4863-B44E-66872C9F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9C0A24-2CF0-4DEA-966F-96845034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827C7D-3711-4818-8642-9939E6B1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7D8D8A-72B7-4CD0-9D12-55544742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9EF52-52DE-4C50-AD3B-19998C91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51E6ED-0339-4E08-BBB0-025F55A55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BB6ECA-4801-4E90-A506-E7F9F7E2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AD26B-8D46-460A-B5A9-D39C1E2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E0A23A-ADC7-4F1F-98D5-219EF0AC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86D6EC-F1A6-415F-8158-23900095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2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139BF8-8C29-4F7F-BEC1-C810CF4A89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70A70-3D64-4A59-92E7-F20019CD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49492E-2226-4A0D-BF7A-77FC179F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30A5C9-7774-4704-9697-24399B62F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D6D5-255E-428E-9EF2-C75FAB63EAF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BD2CC4-B434-4B82-A58C-B2BBB7B25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4BEB1-F67A-46DC-A1D7-F096843F3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A7AD-41B6-478C-A371-048625EF1C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DADCD05-491E-4EB0-AD62-A41ABEFC60EA}"/>
              </a:ext>
            </a:extLst>
          </p:cNvPr>
          <p:cNvSpPr/>
          <p:nvPr userDrawn="1"/>
        </p:nvSpPr>
        <p:spPr>
          <a:xfrm>
            <a:off x="250371" y="217714"/>
            <a:ext cx="11713029" cy="6444343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Microsoft_Excel1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29CB2-5383-4BFF-A37E-B9A8AF64B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416277"/>
            <a:ext cx="8106770" cy="28145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Всё своё»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ru-RU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сохраняем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всё полезное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Leelawadee" panose="020B0502040204020203" pitchFamily="34" charset="-34"/>
            </a:endParaRPr>
          </a:p>
        </p:txBody>
      </p:sp>
      <p:pic>
        <p:nvPicPr>
          <p:cNvPr id="8" name="Рисунок 7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9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7999" y="341194"/>
            <a:ext cx="692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Этапы планирования рабочего процесса предприятия «Всё своё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 ( </a:t>
            </a:r>
            <a:r>
              <a:rPr lang="ru-RU" sz="2400" b="1" dirty="0" smtClean="0">
                <a:solidFill>
                  <a:srgbClr val="FF0000"/>
                </a:solidFill>
              </a:rPr>
              <a:t>сделать новый)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Диаграмма </a:t>
            </a:r>
            <a:r>
              <a:rPr lang="ru-RU" sz="2400" b="1" dirty="0" err="1" smtClean="0">
                <a:solidFill>
                  <a:srgbClr val="FF0000"/>
                </a:solidFill>
              </a:rPr>
              <a:t>Ганта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14103" r="2536" b="47619"/>
          <a:stretch/>
        </p:blipFill>
        <p:spPr bwMode="auto">
          <a:xfrm>
            <a:off x="3105149" y="1842449"/>
            <a:ext cx="7608343" cy="3534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70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Варианты развития бизнеса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54622"/>
              </p:ext>
            </p:extLst>
          </p:nvPr>
        </p:nvGraphicFramePr>
        <p:xfrm>
          <a:off x="2770496" y="1542198"/>
          <a:ext cx="8952931" cy="4119235"/>
        </p:xfrm>
        <a:graphic>
          <a:graphicData uri="http://schemas.openxmlformats.org/drawingml/2006/table">
            <a:tbl>
              <a:tblPr firstRow="1" firstCol="1" bandRow="1"/>
              <a:tblGrid>
                <a:gridCol w="4486107"/>
                <a:gridCol w="4466824"/>
              </a:tblGrid>
              <a:tr h="5100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Позитивный исход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Calibri"/>
                        </a:rPr>
                        <a:t>Негативный исход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1. Востребованность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фрипсов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2. Высокое качество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3.Получение желаемого дохода и результата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4.Потребители довольны нашим продуктом.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1. Получение малого дохода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2.Не достаточно качественный товар на первом этапе существования.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67325" y="559558"/>
            <a:ext cx="4627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Антикризисный план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92604"/>
              </p:ext>
            </p:extLst>
          </p:nvPr>
        </p:nvGraphicFramePr>
        <p:xfrm>
          <a:off x="2674961" y="1364775"/>
          <a:ext cx="8966579" cy="4613629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687437"/>
                <a:gridCol w="5279142"/>
              </a:tblGrid>
              <a:tr h="6953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Риски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Пути их преодоления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64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Конкуренты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Изменение маркетинговой политики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62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2.Снижение </a:t>
                      </a:r>
                      <a:r>
                        <a:rPr lang="ru-RU" sz="2400" dirty="0">
                          <a:effectLst/>
                        </a:rPr>
                        <a:t>потребительского спроса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Активный маркетинг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Расширение ассортимента.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 Изготовление пастилы.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90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 качественная услуга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Совершенствование производственных процессов.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2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40490" y="245660"/>
            <a:ext cx="3084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Бизнес-процессы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8170287"/>
              </p:ext>
            </p:extLst>
          </p:nvPr>
        </p:nvGraphicFramePr>
        <p:xfrm>
          <a:off x="2031999" y="719666"/>
          <a:ext cx="93365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2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Рекламная модель </a:t>
            </a:r>
            <a:r>
              <a:rPr lang="en-US" dirty="0">
                <a:latin typeface="Times New Roman"/>
                <a:ea typeface="Calibri"/>
                <a:cs typeface="Calibri"/>
              </a:rPr>
              <a:t>AIDA</a:t>
            </a:r>
            <a:r>
              <a:rPr lang="ru-RU" dirty="0">
                <a:latin typeface="Times New Roman"/>
                <a:ea typeface="Calibri"/>
                <a:cs typeface="Calibri"/>
              </a:rPr>
              <a:t>(воронка продаж)   для b2</a:t>
            </a:r>
            <a:r>
              <a:rPr lang="en-US" dirty="0">
                <a:latin typeface="Times New Roman"/>
                <a:ea typeface="Calibri"/>
                <a:cs typeface="Calibri"/>
              </a:rPr>
              <a:t>c</a:t>
            </a:r>
            <a:r>
              <a:rPr lang="ru-RU" dirty="0">
                <a:latin typeface="Times New Roman"/>
                <a:ea typeface="Calibri"/>
                <a:cs typeface="Calibri"/>
              </a:rPr>
              <a:t> бизнеса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 (наш плакат).</a:t>
            </a:r>
            <a:endParaRPr lang="ru-RU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руководящего состава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296807"/>
              </p:ext>
            </p:extLst>
          </p:nvPr>
        </p:nvGraphicFramePr>
        <p:xfrm>
          <a:off x="2019868" y="1825625"/>
          <a:ext cx="98809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admin\AppData\Local\Temp\Rar$DIa4260.34827\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4797" y="95535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550" y="2370877"/>
            <a:ext cx="198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47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структура предприятия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Линейная(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7801191"/>
              </p:ext>
            </p:extLst>
          </p:nvPr>
        </p:nvGraphicFramePr>
        <p:xfrm>
          <a:off x="2414137" y="1392072"/>
          <a:ext cx="8128000" cy="500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9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15904" y="559558"/>
            <a:ext cx="8270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Наше производство располагается в областном городе</a:t>
            </a:r>
            <a:r>
              <a:rPr lang="ru-RU" sz="2800" dirty="0" smtClean="0">
                <a:latin typeface="Times New Roman"/>
                <a:ea typeface="Times New Roman"/>
              </a:rPr>
              <a:t>. Курган улица Некрасова 10.  </a:t>
            </a:r>
            <a:r>
              <a:rPr lang="ru-RU" sz="2800" dirty="0">
                <a:latin typeface="Times New Roman"/>
                <a:ea typeface="Times New Roman"/>
              </a:rPr>
              <a:t>И если посмотреть на карту, то это центр города.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>
                <a:latin typeface="Times New Roman"/>
                <a:ea typeface="Times New Roman"/>
              </a:rPr>
              <a:t>Эти </a:t>
            </a:r>
            <a:r>
              <a:rPr lang="ru-RU" sz="2800" dirty="0" smtClean="0">
                <a:latin typeface="Times New Roman"/>
                <a:ea typeface="Times New Roman"/>
              </a:rPr>
              <a:t>помещение  оснащено </a:t>
            </a:r>
            <a:r>
              <a:rPr lang="ru-RU" sz="2800" dirty="0">
                <a:latin typeface="Times New Roman"/>
                <a:ea typeface="Times New Roman"/>
              </a:rPr>
              <a:t>канализацией, электроэнергией, водой и отоплением. Помещение, которое мы арендуем очень удобно расположено,  с точки зрения транспортной </a:t>
            </a:r>
            <a:r>
              <a:rPr lang="ru-RU" sz="2800" dirty="0" smtClean="0">
                <a:latin typeface="Times New Roman"/>
                <a:ea typeface="Times New Roman"/>
              </a:rPr>
              <a:t>развязки.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Для организации производства необходимо помещение не менее 70 м</a:t>
            </a:r>
            <a:r>
              <a:rPr lang="ru-RU" sz="2800" baseline="30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 Так должен быть склад для сырья и готовой продукции. 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6"/>
          <a:stretch/>
        </p:blipFill>
        <p:spPr bwMode="auto">
          <a:xfrm>
            <a:off x="912719" y="982462"/>
            <a:ext cx="11015425" cy="53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88610" y="662338"/>
            <a:ext cx="768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и другие расходы на персонал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87009"/>
              </p:ext>
            </p:extLst>
          </p:nvPr>
        </p:nvGraphicFramePr>
        <p:xfrm>
          <a:off x="2688609" y="1569492"/>
          <a:ext cx="8966578" cy="402480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52289"/>
                <a:gridCol w="2809777"/>
                <a:gridCol w="1992573"/>
                <a:gridCol w="1296537"/>
                <a:gridCol w="2115402"/>
              </a:tblGrid>
              <a:tr h="9325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Синекура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Оклад (руб)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Рабочие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Зарплата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962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Управляющий, повар (Диана)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30000.00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30000.00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73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Повар (наемный работник)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20000.00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20000.00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08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50000.00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08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Социальные отчисления(30%)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15000.00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08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Итого с ассигнованиями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65000.00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a\Downloads\pngwing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7" b="7303"/>
          <a:stretch/>
        </p:blipFill>
        <p:spPr bwMode="auto">
          <a:xfrm rot="1143072">
            <a:off x="-36207" y="3351817"/>
            <a:ext cx="3678062" cy="29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1665027"/>
            <a:ext cx="8216403" cy="48586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88107" y="313899"/>
            <a:ext cx="958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 на  производство  яблочных чипсов   (Модель калькуляции расходов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direct-costing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52841"/>
              </p:ext>
            </p:extLst>
          </p:nvPr>
        </p:nvGraphicFramePr>
        <p:xfrm>
          <a:off x="2756848" y="2033517"/>
          <a:ext cx="8911988" cy="2767536"/>
        </p:xfrm>
        <a:graphic>
          <a:graphicData uri="http://schemas.openxmlformats.org/drawingml/2006/table">
            <a:tbl>
              <a:tblPr firstRow="1" firstCol="1" bandRow="1"/>
              <a:tblGrid>
                <a:gridCol w="5644601"/>
                <a:gridCol w="3267387"/>
              </a:tblGrid>
              <a:tr h="6918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Статьи расходов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Стоимость затрат (руб)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Себестоимость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фрипсов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(30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гр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Calibri"/>
                        </a:rPr>
                        <a:t>16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Себестоимость упаковки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Calibri"/>
                        </a:rPr>
                        <a:t>Итого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25 , 00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2719" y="5308979"/>
            <a:ext cx="1093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этой модели для подсчета себестоимости учитываются только переменные затраты. </a:t>
            </a:r>
          </a:p>
        </p:txBody>
      </p:sp>
    </p:spTree>
    <p:extLst>
      <p:ext uri="{BB962C8B-B14F-4D97-AF65-F5344CB8AC3E}">
        <p14:creationId xmlns:p14="http://schemas.microsoft.com/office/powerpoint/2010/main" val="15717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3774" y="2251880"/>
            <a:ext cx="1937982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03510" y="573206"/>
            <a:ext cx="5049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атраты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сырье и материалы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46991"/>
              </p:ext>
            </p:extLst>
          </p:nvPr>
        </p:nvGraphicFramePr>
        <p:xfrm>
          <a:off x="1562509" y="1624083"/>
          <a:ext cx="10488464" cy="427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Лист" r:id="rId4" imgW="12725535" imgH="1304983" progId="Excel.Sheet.12">
                  <p:embed/>
                </p:oleObj>
              </mc:Choice>
              <mc:Fallback>
                <p:oleObj name="Лист" r:id="rId4" imgW="12725535" imgH="1304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2509" y="1624083"/>
                        <a:ext cx="10488464" cy="427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2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8985" y="300251"/>
            <a:ext cx="8216403" cy="6223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0252" y="2251880"/>
            <a:ext cx="2470244" cy="1828801"/>
          </a:xfrm>
        </p:spPr>
        <p:txBody>
          <a:bodyPr>
            <a:normAutofit/>
          </a:bodyPr>
          <a:lstStyle/>
          <a:p>
            <a:r>
              <a:rPr lang="ru-RU" sz="2400" dirty="0"/>
              <a:t>Модуль 4. D1: «Планирование рабочего процесса»</a:t>
            </a:r>
          </a:p>
        </p:txBody>
      </p:sp>
      <p:pic>
        <p:nvPicPr>
          <p:cNvPr id="7" name="Рисунок 6" descr="C:\Users\admin\AppData\Local\Temp\Rar$DIa4260.3482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773" y="122474"/>
            <a:ext cx="1497893" cy="171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0" y="1555846"/>
            <a:ext cx="7706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К переменным затратам относятся расходы на приобретение расходного материала (фрукты и упаковка).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Постоянные затраты - арендная </a:t>
            </a:r>
            <a:r>
              <a:rPr lang="ru-RU" sz="2800" dirty="0">
                <a:latin typeface="Times New Roman"/>
                <a:ea typeface="Times New Roman"/>
              </a:rPr>
              <a:t>плата, реклама, амортизация и заработная плата сотрудников - всё это фиксированные </a:t>
            </a:r>
            <a:r>
              <a:rPr lang="ru-RU" sz="2800" dirty="0" smtClean="0">
                <a:latin typeface="Times New Roman"/>
                <a:ea typeface="Times New Roman"/>
              </a:rPr>
              <a:t>расходы (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поставить цифры)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505</Words>
  <Application>Microsoft Office PowerPoint</Application>
  <PresentationFormat>Произвольный</PresentationFormat>
  <Paragraphs>110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Лист Microsoft Excel</vt:lpstr>
      <vt:lpstr>«Всё своё»  сохраняем всё полезное</vt:lpstr>
      <vt:lpstr>Организация руководящего состава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Dima</cp:lastModifiedBy>
  <cp:revision>15</cp:revision>
  <dcterms:created xsi:type="dcterms:W3CDTF">2021-04-14T06:13:39Z</dcterms:created>
  <dcterms:modified xsi:type="dcterms:W3CDTF">2022-01-31T14:13:58Z</dcterms:modified>
</cp:coreProperties>
</file>