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85" r:id="rId2"/>
    <p:sldId id="286" r:id="rId3"/>
    <p:sldId id="287" r:id="rId4"/>
    <p:sldId id="330" r:id="rId5"/>
    <p:sldId id="288" r:id="rId6"/>
    <p:sldId id="289" r:id="rId7"/>
    <p:sldId id="322" r:id="rId8"/>
    <p:sldId id="323" r:id="rId9"/>
    <p:sldId id="290" r:id="rId10"/>
    <p:sldId id="291" r:id="rId11"/>
    <p:sldId id="293" r:id="rId12"/>
    <p:sldId id="294" r:id="rId13"/>
    <p:sldId id="295" r:id="rId14"/>
    <p:sldId id="296" r:id="rId15"/>
    <p:sldId id="297" r:id="rId16"/>
    <p:sldId id="298" r:id="rId17"/>
    <p:sldId id="299" r:id="rId18"/>
    <p:sldId id="300" r:id="rId19"/>
    <p:sldId id="301" r:id="rId20"/>
    <p:sldId id="306" r:id="rId21"/>
    <p:sldId id="302" r:id="rId22"/>
    <p:sldId id="305" r:id="rId23"/>
    <p:sldId id="307" r:id="rId24"/>
    <p:sldId id="308" r:id="rId25"/>
    <p:sldId id="328" r:id="rId26"/>
    <p:sldId id="329" r:id="rId27"/>
    <p:sldId id="351" r:id="rId28"/>
    <p:sldId id="332" r:id="rId29"/>
    <p:sldId id="368" r:id="rId30"/>
    <p:sldId id="352" r:id="rId31"/>
    <p:sldId id="360" r:id="rId32"/>
    <p:sldId id="353" r:id="rId33"/>
    <p:sldId id="355" r:id="rId34"/>
    <p:sldId id="362" r:id="rId35"/>
    <p:sldId id="363" r:id="rId36"/>
    <p:sldId id="356" r:id="rId37"/>
    <p:sldId id="357" r:id="rId38"/>
    <p:sldId id="365" r:id="rId39"/>
    <p:sldId id="366" r:id="rId40"/>
    <p:sldId id="358" r:id="rId41"/>
    <p:sldId id="359" r:id="rId42"/>
    <p:sldId id="361" r:id="rId43"/>
    <p:sldId id="334" r:id="rId44"/>
    <p:sldId id="326" r:id="rId45"/>
    <p:sldId id="348" r:id="rId46"/>
    <p:sldId id="367" r:id="rId47"/>
    <p:sldId id="331" r:id="rId48"/>
    <p:sldId id="309" r:id="rId49"/>
    <p:sldId id="310" r:id="rId50"/>
    <p:sldId id="311" r:id="rId51"/>
    <p:sldId id="312" r:id="rId52"/>
    <p:sldId id="313" r:id="rId53"/>
    <p:sldId id="314" r:id="rId54"/>
    <p:sldId id="315" r:id="rId55"/>
    <p:sldId id="338" r:id="rId56"/>
    <p:sldId id="339" r:id="rId57"/>
    <p:sldId id="340" r:id="rId58"/>
    <p:sldId id="349" r:id="rId59"/>
    <p:sldId id="344" r:id="rId60"/>
    <p:sldId id="345" r:id="rId61"/>
    <p:sldId id="343" r:id="rId62"/>
    <p:sldId id="350" r:id="rId63"/>
    <p:sldId id="336" r:id="rId6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Стиль из темы 2 - акцент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D33782-1F3F-41A3-A0AC-20707ABA8AB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BB126276-026A-4938-BA2A-5F7A85E6FDCA}">
      <dgm:prSet phldrT="[Текст]"/>
      <dgm:spPr/>
      <dgm:t>
        <a:bodyPr/>
        <a:lstStyle/>
        <a:p>
          <a:r>
            <a:rPr lang="ru-RU" dirty="0" smtClean="0"/>
            <a:t>Стандарт</a:t>
          </a:r>
        </a:p>
      </dgm:t>
    </dgm:pt>
    <dgm:pt modelId="{FDCAD2BD-EA80-47E6-BCA5-161845E6AF6E}" type="parTrans" cxnId="{91D0A217-1D1E-4140-A12B-04DFD2FE83D2}">
      <dgm:prSet/>
      <dgm:spPr/>
      <dgm:t>
        <a:bodyPr/>
        <a:lstStyle/>
        <a:p>
          <a:endParaRPr lang="ru-RU"/>
        </a:p>
      </dgm:t>
    </dgm:pt>
    <dgm:pt modelId="{7C87DBDE-69CF-4287-9557-7E783C3CE72B}" type="sibTrans" cxnId="{91D0A217-1D1E-4140-A12B-04DFD2FE83D2}">
      <dgm:prSet/>
      <dgm:spPr/>
      <dgm:t>
        <a:bodyPr/>
        <a:lstStyle/>
        <a:p>
          <a:endParaRPr lang="ru-RU"/>
        </a:p>
      </dgm:t>
    </dgm:pt>
    <dgm:pt modelId="{55BBC345-46B5-4BF0-97DE-B20302ABFEA5}">
      <dgm:prSet phldrT="[Текст]"/>
      <dgm:spPr/>
      <dgm:t>
        <a:bodyPr/>
        <a:lstStyle/>
        <a:p>
          <a:r>
            <a:rPr lang="ru-RU" dirty="0" smtClean="0"/>
            <a:t>Примерная программа (для общеобразовательных) </a:t>
          </a:r>
          <a:endParaRPr lang="ru-RU" dirty="0"/>
        </a:p>
      </dgm:t>
    </dgm:pt>
    <dgm:pt modelId="{203F0F67-8EB6-4D53-A4A6-44C872B7CE9D}" type="parTrans" cxnId="{288ABC5D-B85C-4F32-B71E-A7C0D6181E5C}">
      <dgm:prSet/>
      <dgm:spPr/>
      <dgm:t>
        <a:bodyPr/>
        <a:lstStyle/>
        <a:p>
          <a:endParaRPr lang="ru-RU"/>
        </a:p>
      </dgm:t>
    </dgm:pt>
    <dgm:pt modelId="{4A76639A-DFF0-4B57-8856-57C33021BDA6}" type="sibTrans" cxnId="{288ABC5D-B85C-4F32-B71E-A7C0D6181E5C}">
      <dgm:prSet/>
      <dgm:spPr/>
      <dgm:t>
        <a:bodyPr/>
        <a:lstStyle/>
        <a:p>
          <a:endParaRPr lang="ru-RU"/>
        </a:p>
      </dgm:t>
    </dgm:pt>
    <dgm:pt modelId="{DED8D062-9B59-43F3-865D-8BA5F3F4E7E6}">
      <dgm:prSet phldrT="[Текст]"/>
      <dgm:spPr/>
      <dgm:t>
        <a:bodyPr/>
        <a:lstStyle/>
        <a:p>
          <a:r>
            <a:rPr lang="ru-RU" dirty="0" smtClean="0"/>
            <a:t>Рабочая программа</a:t>
          </a:r>
          <a:endParaRPr lang="ru-RU" dirty="0"/>
        </a:p>
      </dgm:t>
    </dgm:pt>
    <dgm:pt modelId="{C34D694B-0E17-4A07-93D5-8F5F3E5E6B69}" type="parTrans" cxnId="{FDDA462D-43F0-46FF-9252-3D3F6B3125E4}">
      <dgm:prSet/>
      <dgm:spPr/>
      <dgm:t>
        <a:bodyPr/>
        <a:lstStyle/>
        <a:p>
          <a:endParaRPr lang="ru-RU"/>
        </a:p>
      </dgm:t>
    </dgm:pt>
    <dgm:pt modelId="{4404609C-6163-4745-9420-96475EE312B8}" type="sibTrans" cxnId="{FDDA462D-43F0-46FF-9252-3D3F6B3125E4}">
      <dgm:prSet/>
      <dgm:spPr/>
      <dgm:t>
        <a:bodyPr/>
        <a:lstStyle/>
        <a:p>
          <a:endParaRPr lang="ru-RU"/>
        </a:p>
      </dgm:t>
    </dgm:pt>
    <dgm:pt modelId="{DA38B2F5-27AF-495C-9DC3-535CC3248220}" type="pres">
      <dgm:prSet presAssocID="{67D33782-1F3F-41A3-A0AC-20707ABA8AB6}" presName="linear" presStyleCnt="0">
        <dgm:presLayoutVars>
          <dgm:dir/>
          <dgm:animLvl val="lvl"/>
          <dgm:resizeHandles val="exact"/>
        </dgm:presLayoutVars>
      </dgm:prSet>
      <dgm:spPr/>
      <dgm:t>
        <a:bodyPr/>
        <a:lstStyle/>
        <a:p>
          <a:endParaRPr lang="ru-RU"/>
        </a:p>
      </dgm:t>
    </dgm:pt>
    <dgm:pt modelId="{3C72F482-E166-4E95-8F25-9F6898C80098}" type="pres">
      <dgm:prSet presAssocID="{BB126276-026A-4938-BA2A-5F7A85E6FDCA}" presName="parentLin" presStyleCnt="0"/>
      <dgm:spPr/>
    </dgm:pt>
    <dgm:pt modelId="{1FDC6C6A-5174-4739-814F-2CF5A023D486}" type="pres">
      <dgm:prSet presAssocID="{BB126276-026A-4938-BA2A-5F7A85E6FDCA}" presName="parentLeftMargin" presStyleLbl="node1" presStyleIdx="0" presStyleCnt="3"/>
      <dgm:spPr/>
      <dgm:t>
        <a:bodyPr/>
        <a:lstStyle/>
        <a:p>
          <a:endParaRPr lang="ru-RU"/>
        </a:p>
      </dgm:t>
    </dgm:pt>
    <dgm:pt modelId="{788A0748-969A-4FBC-99E2-6BE8211C933C}" type="pres">
      <dgm:prSet presAssocID="{BB126276-026A-4938-BA2A-5F7A85E6FDCA}" presName="parentText" presStyleLbl="node1" presStyleIdx="0" presStyleCnt="3" custLinFactNeighborX="18124" custLinFactNeighborY="-706">
        <dgm:presLayoutVars>
          <dgm:chMax val="0"/>
          <dgm:bulletEnabled val="1"/>
        </dgm:presLayoutVars>
      </dgm:prSet>
      <dgm:spPr/>
      <dgm:t>
        <a:bodyPr/>
        <a:lstStyle/>
        <a:p>
          <a:endParaRPr lang="ru-RU"/>
        </a:p>
      </dgm:t>
    </dgm:pt>
    <dgm:pt modelId="{4D523139-E166-49B6-9506-B8E3F885AEB3}" type="pres">
      <dgm:prSet presAssocID="{BB126276-026A-4938-BA2A-5F7A85E6FDCA}" presName="negativeSpace" presStyleCnt="0"/>
      <dgm:spPr/>
    </dgm:pt>
    <dgm:pt modelId="{8642A94F-690A-465C-B9A4-E85644DD72B7}" type="pres">
      <dgm:prSet presAssocID="{BB126276-026A-4938-BA2A-5F7A85E6FDCA}" presName="childText" presStyleLbl="conFgAcc1" presStyleIdx="0" presStyleCnt="3">
        <dgm:presLayoutVars>
          <dgm:bulletEnabled val="1"/>
        </dgm:presLayoutVars>
      </dgm:prSet>
      <dgm:spPr/>
    </dgm:pt>
    <dgm:pt modelId="{B5E232AC-4668-4692-8E93-259EB4206681}" type="pres">
      <dgm:prSet presAssocID="{7C87DBDE-69CF-4287-9557-7E783C3CE72B}" presName="spaceBetweenRectangles" presStyleCnt="0"/>
      <dgm:spPr/>
    </dgm:pt>
    <dgm:pt modelId="{386666DF-2E0C-4D01-A5B6-94573F014621}" type="pres">
      <dgm:prSet presAssocID="{55BBC345-46B5-4BF0-97DE-B20302ABFEA5}" presName="parentLin" presStyleCnt="0"/>
      <dgm:spPr/>
    </dgm:pt>
    <dgm:pt modelId="{BD0A8197-A969-4013-BC7F-F58F5B9C69E2}" type="pres">
      <dgm:prSet presAssocID="{55BBC345-46B5-4BF0-97DE-B20302ABFEA5}" presName="parentLeftMargin" presStyleLbl="node1" presStyleIdx="0" presStyleCnt="3"/>
      <dgm:spPr/>
      <dgm:t>
        <a:bodyPr/>
        <a:lstStyle/>
        <a:p>
          <a:endParaRPr lang="ru-RU"/>
        </a:p>
      </dgm:t>
    </dgm:pt>
    <dgm:pt modelId="{4BB34B4E-1777-4595-AD41-D26074D8BEC2}" type="pres">
      <dgm:prSet presAssocID="{55BBC345-46B5-4BF0-97DE-B20302ABFEA5}" presName="parentText" presStyleLbl="node1" presStyleIdx="1" presStyleCnt="3">
        <dgm:presLayoutVars>
          <dgm:chMax val="0"/>
          <dgm:bulletEnabled val="1"/>
        </dgm:presLayoutVars>
      </dgm:prSet>
      <dgm:spPr/>
      <dgm:t>
        <a:bodyPr/>
        <a:lstStyle/>
        <a:p>
          <a:endParaRPr lang="ru-RU"/>
        </a:p>
      </dgm:t>
    </dgm:pt>
    <dgm:pt modelId="{6997AF7B-F8E7-4CB1-B344-D8A27E50DE03}" type="pres">
      <dgm:prSet presAssocID="{55BBC345-46B5-4BF0-97DE-B20302ABFEA5}" presName="negativeSpace" presStyleCnt="0"/>
      <dgm:spPr/>
    </dgm:pt>
    <dgm:pt modelId="{8E23FECE-1B55-44CD-A094-53DBA0428817}" type="pres">
      <dgm:prSet presAssocID="{55BBC345-46B5-4BF0-97DE-B20302ABFEA5}" presName="childText" presStyleLbl="conFgAcc1" presStyleIdx="1" presStyleCnt="3">
        <dgm:presLayoutVars>
          <dgm:bulletEnabled val="1"/>
        </dgm:presLayoutVars>
      </dgm:prSet>
      <dgm:spPr/>
    </dgm:pt>
    <dgm:pt modelId="{6E7EA52E-8BB4-4081-89BC-FB1FCAA10F49}" type="pres">
      <dgm:prSet presAssocID="{4A76639A-DFF0-4B57-8856-57C33021BDA6}" presName="spaceBetweenRectangles" presStyleCnt="0"/>
      <dgm:spPr/>
    </dgm:pt>
    <dgm:pt modelId="{6B3AEE17-9C5B-46D5-A149-B9FBE896AC13}" type="pres">
      <dgm:prSet presAssocID="{DED8D062-9B59-43F3-865D-8BA5F3F4E7E6}" presName="parentLin" presStyleCnt="0"/>
      <dgm:spPr/>
    </dgm:pt>
    <dgm:pt modelId="{304A856C-E5EA-4BF0-A033-455CC4BD1F19}" type="pres">
      <dgm:prSet presAssocID="{DED8D062-9B59-43F3-865D-8BA5F3F4E7E6}" presName="parentLeftMargin" presStyleLbl="node1" presStyleIdx="1" presStyleCnt="3"/>
      <dgm:spPr/>
      <dgm:t>
        <a:bodyPr/>
        <a:lstStyle/>
        <a:p>
          <a:endParaRPr lang="ru-RU"/>
        </a:p>
      </dgm:t>
    </dgm:pt>
    <dgm:pt modelId="{7C3655B2-3F12-4383-BB60-4CCAEA0AD03E}" type="pres">
      <dgm:prSet presAssocID="{DED8D062-9B59-43F3-865D-8BA5F3F4E7E6}" presName="parentText" presStyleLbl="node1" presStyleIdx="2" presStyleCnt="3">
        <dgm:presLayoutVars>
          <dgm:chMax val="0"/>
          <dgm:bulletEnabled val="1"/>
        </dgm:presLayoutVars>
      </dgm:prSet>
      <dgm:spPr/>
      <dgm:t>
        <a:bodyPr/>
        <a:lstStyle/>
        <a:p>
          <a:endParaRPr lang="ru-RU"/>
        </a:p>
      </dgm:t>
    </dgm:pt>
    <dgm:pt modelId="{13579BBA-1E9B-4531-9144-72934FA583DA}" type="pres">
      <dgm:prSet presAssocID="{DED8D062-9B59-43F3-865D-8BA5F3F4E7E6}" presName="negativeSpace" presStyleCnt="0"/>
      <dgm:spPr/>
    </dgm:pt>
    <dgm:pt modelId="{787DFCAB-5585-4C90-AA3D-B1165FB3C470}" type="pres">
      <dgm:prSet presAssocID="{DED8D062-9B59-43F3-865D-8BA5F3F4E7E6}" presName="childText" presStyleLbl="conFgAcc1" presStyleIdx="2" presStyleCnt="3" custLinFactNeighborY="8568">
        <dgm:presLayoutVars>
          <dgm:bulletEnabled val="1"/>
        </dgm:presLayoutVars>
      </dgm:prSet>
      <dgm:spPr/>
      <dgm:t>
        <a:bodyPr/>
        <a:lstStyle/>
        <a:p>
          <a:endParaRPr lang="ru-RU"/>
        </a:p>
      </dgm:t>
    </dgm:pt>
  </dgm:ptLst>
  <dgm:cxnLst>
    <dgm:cxn modelId="{1116DBFB-68F1-469A-84CF-E15F64DC1973}" type="presOf" srcId="{DED8D062-9B59-43F3-865D-8BA5F3F4E7E6}" destId="{304A856C-E5EA-4BF0-A033-455CC4BD1F19}" srcOrd="0" destOrd="0" presId="urn:microsoft.com/office/officeart/2005/8/layout/list1"/>
    <dgm:cxn modelId="{809B5222-C22C-4A47-913F-FAB969EAACEC}" type="presOf" srcId="{67D33782-1F3F-41A3-A0AC-20707ABA8AB6}" destId="{DA38B2F5-27AF-495C-9DC3-535CC3248220}" srcOrd="0" destOrd="0" presId="urn:microsoft.com/office/officeart/2005/8/layout/list1"/>
    <dgm:cxn modelId="{B40A9876-CDC7-4E98-B358-C2C5EA9FF1E2}" type="presOf" srcId="{DED8D062-9B59-43F3-865D-8BA5F3F4E7E6}" destId="{7C3655B2-3F12-4383-BB60-4CCAEA0AD03E}" srcOrd="1" destOrd="0" presId="urn:microsoft.com/office/officeart/2005/8/layout/list1"/>
    <dgm:cxn modelId="{FDDA462D-43F0-46FF-9252-3D3F6B3125E4}" srcId="{67D33782-1F3F-41A3-A0AC-20707ABA8AB6}" destId="{DED8D062-9B59-43F3-865D-8BA5F3F4E7E6}" srcOrd="2" destOrd="0" parTransId="{C34D694B-0E17-4A07-93D5-8F5F3E5E6B69}" sibTransId="{4404609C-6163-4745-9420-96475EE312B8}"/>
    <dgm:cxn modelId="{288ABC5D-B85C-4F32-B71E-A7C0D6181E5C}" srcId="{67D33782-1F3F-41A3-A0AC-20707ABA8AB6}" destId="{55BBC345-46B5-4BF0-97DE-B20302ABFEA5}" srcOrd="1" destOrd="0" parTransId="{203F0F67-8EB6-4D53-A4A6-44C872B7CE9D}" sibTransId="{4A76639A-DFF0-4B57-8856-57C33021BDA6}"/>
    <dgm:cxn modelId="{05EC4FE7-30FC-40FA-BB5E-4227CE02040E}" type="presOf" srcId="{55BBC345-46B5-4BF0-97DE-B20302ABFEA5}" destId="{4BB34B4E-1777-4595-AD41-D26074D8BEC2}" srcOrd="1" destOrd="0" presId="urn:microsoft.com/office/officeart/2005/8/layout/list1"/>
    <dgm:cxn modelId="{67671BA0-37E2-467D-BF2D-07B3BB135FCA}" type="presOf" srcId="{BB126276-026A-4938-BA2A-5F7A85E6FDCA}" destId="{1FDC6C6A-5174-4739-814F-2CF5A023D486}" srcOrd="0" destOrd="0" presId="urn:microsoft.com/office/officeart/2005/8/layout/list1"/>
    <dgm:cxn modelId="{91D0A217-1D1E-4140-A12B-04DFD2FE83D2}" srcId="{67D33782-1F3F-41A3-A0AC-20707ABA8AB6}" destId="{BB126276-026A-4938-BA2A-5F7A85E6FDCA}" srcOrd="0" destOrd="0" parTransId="{FDCAD2BD-EA80-47E6-BCA5-161845E6AF6E}" sibTransId="{7C87DBDE-69CF-4287-9557-7E783C3CE72B}"/>
    <dgm:cxn modelId="{BE3616F7-A807-4F95-B3CB-E8FD18471223}" type="presOf" srcId="{55BBC345-46B5-4BF0-97DE-B20302ABFEA5}" destId="{BD0A8197-A969-4013-BC7F-F58F5B9C69E2}" srcOrd="0" destOrd="0" presId="urn:microsoft.com/office/officeart/2005/8/layout/list1"/>
    <dgm:cxn modelId="{760797FD-CF4B-4913-9967-BB2AB6A6744C}" type="presOf" srcId="{BB126276-026A-4938-BA2A-5F7A85E6FDCA}" destId="{788A0748-969A-4FBC-99E2-6BE8211C933C}" srcOrd="1" destOrd="0" presId="urn:microsoft.com/office/officeart/2005/8/layout/list1"/>
    <dgm:cxn modelId="{2EB77ABC-8E93-420A-9DE7-93070C28CEF3}" type="presParOf" srcId="{DA38B2F5-27AF-495C-9DC3-535CC3248220}" destId="{3C72F482-E166-4E95-8F25-9F6898C80098}" srcOrd="0" destOrd="0" presId="urn:microsoft.com/office/officeart/2005/8/layout/list1"/>
    <dgm:cxn modelId="{24A50AC6-60E3-4D04-A142-D854DD7A12B2}" type="presParOf" srcId="{3C72F482-E166-4E95-8F25-9F6898C80098}" destId="{1FDC6C6A-5174-4739-814F-2CF5A023D486}" srcOrd="0" destOrd="0" presId="urn:microsoft.com/office/officeart/2005/8/layout/list1"/>
    <dgm:cxn modelId="{0CCE4B27-B031-40F4-9020-BAC313E71CA1}" type="presParOf" srcId="{3C72F482-E166-4E95-8F25-9F6898C80098}" destId="{788A0748-969A-4FBC-99E2-6BE8211C933C}" srcOrd="1" destOrd="0" presId="urn:microsoft.com/office/officeart/2005/8/layout/list1"/>
    <dgm:cxn modelId="{4B305CED-B43E-491A-B355-5AC18BCD319A}" type="presParOf" srcId="{DA38B2F5-27AF-495C-9DC3-535CC3248220}" destId="{4D523139-E166-49B6-9506-B8E3F885AEB3}" srcOrd="1" destOrd="0" presId="urn:microsoft.com/office/officeart/2005/8/layout/list1"/>
    <dgm:cxn modelId="{96E9706A-A6C2-4B45-8DA5-C52084E3CAA3}" type="presParOf" srcId="{DA38B2F5-27AF-495C-9DC3-535CC3248220}" destId="{8642A94F-690A-465C-B9A4-E85644DD72B7}" srcOrd="2" destOrd="0" presId="urn:microsoft.com/office/officeart/2005/8/layout/list1"/>
    <dgm:cxn modelId="{F42FAF35-4776-45F9-93D2-1EA45E6A5AFA}" type="presParOf" srcId="{DA38B2F5-27AF-495C-9DC3-535CC3248220}" destId="{B5E232AC-4668-4692-8E93-259EB4206681}" srcOrd="3" destOrd="0" presId="urn:microsoft.com/office/officeart/2005/8/layout/list1"/>
    <dgm:cxn modelId="{5B0CA98D-E0F4-4912-A2BF-E16929897DB1}" type="presParOf" srcId="{DA38B2F5-27AF-495C-9DC3-535CC3248220}" destId="{386666DF-2E0C-4D01-A5B6-94573F014621}" srcOrd="4" destOrd="0" presId="urn:microsoft.com/office/officeart/2005/8/layout/list1"/>
    <dgm:cxn modelId="{5B8E263A-71BC-4489-86FC-8B471C10F90A}" type="presParOf" srcId="{386666DF-2E0C-4D01-A5B6-94573F014621}" destId="{BD0A8197-A969-4013-BC7F-F58F5B9C69E2}" srcOrd="0" destOrd="0" presId="urn:microsoft.com/office/officeart/2005/8/layout/list1"/>
    <dgm:cxn modelId="{56804FCD-2E80-45D3-99F8-90405BC4315A}" type="presParOf" srcId="{386666DF-2E0C-4D01-A5B6-94573F014621}" destId="{4BB34B4E-1777-4595-AD41-D26074D8BEC2}" srcOrd="1" destOrd="0" presId="urn:microsoft.com/office/officeart/2005/8/layout/list1"/>
    <dgm:cxn modelId="{4B548599-1596-491F-94ED-B45B4CBA54E8}" type="presParOf" srcId="{DA38B2F5-27AF-495C-9DC3-535CC3248220}" destId="{6997AF7B-F8E7-4CB1-B344-D8A27E50DE03}" srcOrd="5" destOrd="0" presId="urn:microsoft.com/office/officeart/2005/8/layout/list1"/>
    <dgm:cxn modelId="{8D50B14E-84C0-45DC-8CE8-4293E0A1C4DF}" type="presParOf" srcId="{DA38B2F5-27AF-495C-9DC3-535CC3248220}" destId="{8E23FECE-1B55-44CD-A094-53DBA0428817}" srcOrd="6" destOrd="0" presId="urn:microsoft.com/office/officeart/2005/8/layout/list1"/>
    <dgm:cxn modelId="{73F09F5F-0AD4-4947-8072-E6B406277E0C}" type="presParOf" srcId="{DA38B2F5-27AF-495C-9DC3-535CC3248220}" destId="{6E7EA52E-8BB4-4081-89BC-FB1FCAA10F49}" srcOrd="7" destOrd="0" presId="urn:microsoft.com/office/officeart/2005/8/layout/list1"/>
    <dgm:cxn modelId="{670F6E97-8A48-481A-9757-7273F93163F6}" type="presParOf" srcId="{DA38B2F5-27AF-495C-9DC3-535CC3248220}" destId="{6B3AEE17-9C5B-46D5-A149-B9FBE896AC13}" srcOrd="8" destOrd="0" presId="urn:microsoft.com/office/officeart/2005/8/layout/list1"/>
    <dgm:cxn modelId="{A8641745-6B90-462C-ADFA-C4F7931DD493}" type="presParOf" srcId="{6B3AEE17-9C5B-46D5-A149-B9FBE896AC13}" destId="{304A856C-E5EA-4BF0-A033-455CC4BD1F19}" srcOrd="0" destOrd="0" presId="urn:microsoft.com/office/officeart/2005/8/layout/list1"/>
    <dgm:cxn modelId="{D1CB2DC2-AFED-4151-B292-2CEB381A59C8}" type="presParOf" srcId="{6B3AEE17-9C5B-46D5-A149-B9FBE896AC13}" destId="{7C3655B2-3F12-4383-BB60-4CCAEA0AD03E}" srcOrd="1" destOrd="0" presId="urn:microsoft.com/office/officeart/2005/8/layout/list1"/>
    <dgm:cxn modelId="{E4E98DEB-E94D-4639-B152-934F1C3C7DCD}" type="presParOf" srcId="{DA38B2F5-27AF-495C-9DC3-535CC3248220}" destId="{13579BBA-1E9B-4531-9144-72934FA583DA}" srcOrd="9" destOrd="0" presId="urn:microsoft.com/office/officeart/2005/8/layout/list1"/>
    <dgm:cxn modelId="{D9513498-97E3-4B0F-B9E9-3101B1509922}" type="presParOf" srcId="{DA38B2F5-27AF-495C-9DC3-535CC3248220}" destId="{787DFCAB-5585-4C90-AA3D-B1165FB3C470}"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D33782-1F3F-41A3-A0AC-20707ABA8AB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BB126276-026A-4938-BA2A-5F7A85E6FDCA}">
      <dgm:prSet phldrT="[Текст]"/>
      <dgm:spPr/>
      <dgm:t>
        <a:bodyPr/>
        <a:lstStyle/>
        <a:p>
          <a:r>
            <a:rPr lang="ru-RU" dirty="0" smtClean="0"/>
            <a:t>Перспективно-тематический план</a:t>
          </a:r>
          <a:endParaRPr lang="ru-RU" dirty="0"/>
        </a:p>
      </dgm:t>
    </dgm:pt>
    <dgm:pt modelId="{FDCAD2BD-EA80-47E6-BCA5-161845E6AF6E}" type="parTrans" cxnId="{91D0A217-1D1E-4140-A12B-04DFD2FE83D2}">
      <dgm:prSet/>
      <dgm:spPr/>
      <dgm:t>
        <a:bodyPr/>
        <a:lstStyle/>
        <a:p>
          <a:endParaRPr lang="ru-RU"/>
        </a:p>
      </dgm:t>
    </dgm:pt>
    <dgm:pt modelId="{7C87DBDE-69CF-4287-9557-7E783C3CE72B}" type="sibTrans" cxnId="{91D0A217-1D1E-4140-A12B-04DFD2FE83D2}">
      <dgm:prSet/>
      <dgm:spPr/>
      <dgm:t>
        <a:bodyPr/>
        <a:lstStyle/>
        <a:p>
          <a:endParaRPr lang="ru-RU"/>
        </a:p>
      </dgm:t>
    </dgm:pt>
    <dgm:pt modelId="{55BBC345-46B5-4BF0-97DE-B20302ABFEA5}">
      <dgm:prSet phldrT="[Текст]"/>
      <dgm:spPr/>
      <dgm:t>
        <a:bodyPr/>
        <a:lstStyle/>
        <a:p>
          <a:r>
            <a:rPr lang="ru-RU" dirty="0" smtClean="0"/>
            <a:t>Поурочные планы</a:t>
          </a:r>
          <a:endParaRPr lang="ru-RU" dirty="0"/>
        </a:p>
      </dgm:t>
    </dgm:pt>
    <dgm:pt modelId="{203F0F67-8EB6-4D53-A4A6-44C872B7CE9D}" type="parTrans" cxnId="{288ABC5D-B85C-4F32-B71E-A7C0D6181E5C}">
      <dgm:prSet/>
      <dgm:spPr/>
      <dgm:t>
        <a:bodyPr/>
        <a:lstStyle/>
        <a:p>
          <a:endParaRPr lang="ru-RU"/>
        </a:p>
      </dgm:t>
    </dgm:pt>
    <dgm:pt modelId="{4A76639A-DFF0-4B57-8856-57C33021BDA6}" type="sibTrans" cxnId="{288ABC5D-B85C-4F32-B71E-A7C0D6181E5C}">
      <dgm:prSet/>
      <dgm:spPr/>
      <dgm:t>
        <a:bodyPr/>
        <a:lstStyle/>
        <a:p>
          <a:endParaRPr lang="ru-RU"/>
        </a:p>
      </dgm:t>
    </dgm:pt>
    <dgm:pt modelId="{DED8D062-9B59-43F3-865D-8BA5F3F4E7E6}">
      <dgm:prSet phldrT="[Текст]"/>
      <dgm:spPr/>
      <dgm:t>
        <a:bodyPr/>
        <a:lstStyle/>
        <a:p>
          <a:r>
            <a:rPr lang="ru-RU" dirty="0" smtClean="0"/>
            <a:t>Паспорт КМО дисциплины (предмета по старым стандартам)</a:t>
          </a:r>
          <a:endParaRPr lang="ru-RU" dirty="0"/>
        </a:p>
      </dgm:t>
    </dgm:pt>
    <dgm:pt modelId="{C34D694B-0E17-4A07-93D5-8F5F3E5E6B69}" type="parTrans" cxnId="{FDDA462D-43F0-46FF-9252-3D3F6B3125E4}">
      <dgm:prSet/>
      <dgm:spPr/>
      <dgm:t>
        <a:bodyPr/>
        <a:lstStyle/>
        <a:p>
          <a:endParaRPr lang="ru-RU"/>
        </a:p>
      </dgm:t>
    </dgm:pt>
    <dgm:pt modelId="{4404609C-6163-4745-9420-96475EE312B8}" type="sibTrans" cxnId="{FDDA462D-43F0-46FF-9252-3D3F6B3125E4}">
      <dgm:prSet/>
      <dgm:spPr/>
      <dgm:t>
        <a:bodyPr/>
        <a:lstStyle/>
        <a:p>
          <a:endParaRPr lang="ru-RU"/>
        </a:p>
      </dgm:t>
    </dgm:pt>
    <dgm:pt modelId="{DA38B2F5-27AF-495C-9DC3-535CC3248220}" type="pres">
      <dgm:prSet presAssocID="{67D33782-1F3F-41A3-A0AC-20707ABA8AB6}" presName="linear" presStyleCnt="0">
        <dgm:presLayoutVars>
          <dgm:dir/>
          <dgm:animLvl val="lvl"/>
          <dgm:resizeHandles val="exact"/>
        </dgm:presLayoutVars>
      </dgm:prSet>
      <dgm:spPr/>
      <dgm:t>
        <a:bodyPr/>
        <a:lstStyle/>
        <a:p>
          <a:endParaRPr lang="ru-RU"/>
        </a:p>
      </dgm:t>
    </dgm:pt>
    <dgm:pt modelId="{3C72F482-E166-4E95-8F25-9F6898C80098}" type="pres">
      <dgm:prSet presAssocID="{BB126276-026A-4938-BA2A-5F7A85E6FDCA}" presName="parentLin" presStyleCnt="0"/>
      <dgm:spPr/>
    </dgm:pt>
    <dgm:pt modelId="{1FDC6C6A-5174-4739-814F-2CF5A023D486}" type="pres">
      <dgm:prSet presAssocID="{BB126276-026A-4938-BA2A-5F7A85E6FDCA}" presName="parentLeftMargin" presStyleLbl="node1" presStyleIdx="0" presStyleCnt="3"/>
      <dgm:spPr/>
      <dgm:t>
        <a:bodyPr/>
        <a:lstStyle/>
        <a:p>
          <a:endParaRPr lang="ru-RU"/>
        </a:p>
      </dgm:t>
    </dgm:pt>
    <dgm:pt modelId="{788A0748-969A-4FBC-99E2-6BE8211C933C}" type="pres">
      <dgm:prSet presAssocID="{BB126276-026A-4938-BA2A-5F7A85E6FDCA}" presName="parentText" presStyleLbl="node1" presStyleIdx="0" presStyleCnt="3" custLinFactNeighborX="18124" custLinFactNeighborY="-706">
        <dgm:presLayoutVars>
          <dgm:chMax val="0"/>
          <dgm:bulletEnabled val="1"/>
        </dgm:presLayoutVars>
      </dgm:prSet>
      <dgm:spPr/>
      <dgm:t>
        <a:bodyPr/>
        <a:lstStyle/>
        <a:p>
          <a:endParaRPr lang="ru-RU"/>
        </a:p>
      </dgm:t>
    </dgm:pt>
    <dgm:pt modelId="{4D523139-E166-49B6-9506-B8E3F885AEB3}" type="pres">
      <dgm:prSet presAssocID="{BB126276-026A-4938-BA2A-5F7A85E6FDCA}" presName="negativeSpace" presStyleCnt="0"/>
      <dgm:spPr/>
    </dgm:pt>
    <dgm:pt modelId="{8642A94F-690A-465C-B9A4-E85644DD72B7}" type="pres">
      <dgm:prSet presAssocID="{BB126276-026A-4938-BA2A-5F7A85E6FDCA}" presName="childText" presStyleLbl="conFgAcc1" presStyleIdx="0" presStyleCnt="3">
        <dgm:presLayoutVars>
          <dgm:bulletEnabled val="1"/>
        </dgm:presLayoutVars>
      </dgm:prSet>
      <dgm:spPr/>
    </dgm:pt>
    <dgm:pt modelId="{B5E232AC-4668-4692-8E93-259EB4206681}" type="pres">
      <dgm:prSet presAssocID="{7C87DBDE-69CF-4287-9557-7E783C3CE72B}" presName="spaceBetweenRectangles" presStyleCnt="0"/>
      <dgm:spPr/>
    </dgm:pt>
    <dgm:pt modelId="{386666DF-2E0C-4D01-A5B6-94573F014621}" type="pres">
      <dgm:prSet presAssocID="{55BBC345-46B5-4BF0-97DE-B20302ABFEA5}" presName="parentLin" presStyleCnt="0"/>
      <dgm:spPr/>
    </dgm:pt>
    <dgm:pt modelId="{BD0A8197-A969-4013-BC7F-F58F5B9C69E2}" type="pres">
      <dgm:prSet presAssocID="{55BBC345-46B5-4BF0-97DE-B20302ABFEA5}" presName="parentLeftMargin" presStyleLbl="node1" presStyleIdx="0" presStyleCnt="3"/>
      <dgm:spPr/>
      <dgm:t>
        <a:bodyPr/>
        <a:lstStyle/>
        <a:p>
          <a:endParaRPr lang="ru-RU"/>
        </a:p>
      </dgm:t>
    </dgm:pt>
    <dgm:pt modelId="{4BB34B4E-1777-4595-AD41-D26074D8BEC2}" type="pres">
      <dgm:prSet presAssocID="{55BBC345-46B5-4BF0-97DE-B20302ABFEA5}" presName="parentText" presStyleLbl="node1" presStyleIdx="1" presStyleCnt="3">
        <dgm:presLayoutVars>
          <dgm:chMax val="0"/>
          <dgm:bulletEnabled val="1"/>
        </dgm:presLayoutVars>
      </dgm:prSet>
      <dgm:spPr/>
      <dgm:t>
        <a:bodyPr/>
        <a:lstStyle/>
        <a:p>
          <a:endParaRPr lang="ru-RU"/>
        </a:p>
      </dgm:t>
    </dgm:pt>
    <dgm:pt modelId="{6997AF7B-F8E7-4CB1-B344-D8A27E50DE03}" type="pres">
      <dgm:prSet presAssocID="{55BBC345-46B5-4BF0-97DE-B20302ABFEA5}" presName="negativeSpace" presStyleCnt="0"/>
      <dgm:spPr/>
    </dgm:pt>
    <dgm:pt modelId="{8E23FECE-1B55-44CD-A094-53DBA0428817}" type="pres">
      <dgm:prSet presAssocID="{55BBC345-46B5-4BF0-97DE-B20302ABFEA5}" presName="childText" presStyleLbl="conFgAcc1" presStyleIdx="1" presStyleCnt="3">
        <dgm:presLayoutVars>
          <dgm:bulletEnabled val="1"/>
        </dgm:presLayoutVars>
      </dgm:prSet>
      <dgm:spPr/>
    </dgm:pt>
    <dgm:pt modelId="{6E7EA52E-8BB4-4081-89BC-FB1FCAA10F49}" type="pres">
      <dgm:prSet presAssocID="{4A76639A-DFF0-4B57-8856-57C33021BDA6}" presName="spaceBetweenRectangles" presStyleCnt="0"/>
      <dgm:spPr/>
    </dgm:pt>
    <dgm:pt modelId="{6B3AEE17-9C5B-46D5-A149-B9FBE896AC13}" type="pres">
      <dgm:prSet presAssocID="{DED8D062-9B59-43F3-865D-8BA5F3F4E7E6}" presName="parentLin" presStyleCnt="0"/>
      <dgm:spPr/>
    </dgm:pt>
    <dgm:pt modelId="{304A856C-E5EA-4BF0-A033-455CC4BD1F19}" type="pres">
      <dgm:prSet presAssocID="{DED8D062-9B59-43F3-865D-8BA5F3F4E7E6}" presName="parentLeftMargin" presStyleLbl="node1" presStyleIdx="1" presStyleCnt="3"/>
      <dgm:spPr/>
      <dgm:t>
        <a:bodyPr/>
        <a:lstStyle/>
        <a:p>
          <a:endParaRPr lang="ru-RU"/>
        </a:p>
      </dgm:t>
    </dgm:pt>
    <dgm:pt modelId="{7C3655B2-3F12-4383-BB60-4CCAEA0AD03E}" type="pres">
      <dgm:prSet presAssocID="{DED8D062-9B59-43F3-865D-8BA5F3F4E7E6}" presName="parentText" presStyleLbl="node1" presStyleIdx="2" presStyleCnt="3">
        <dgm:presLayoutVars>
          <dgm:chMax val="0"/>
          <dgm:bulletEnabled val="1"/>
        </dgm:presLayoutVars>
      </dgm:prSet>
      <dgm:spPr/>
      <dgm:t>
        <a:bodyPr/>
        <a:lstStyle/>
        <a:p>
          <a:endParaRPr lang="ru-RU"/>
        </a:p>
      </dgm:t>
    </dgm:pt>
    <dgm:pt modelId="{13579BBA-1E9B-4531-9144-72934FA583DA}" type="pres">
      <dgm:prSet presAssocID="{DED8D062-9B59-43F3-865D-8BA5F3F4E7E6}" presName="negativeSpace" presStyleCnt="0"/>
      <dgm:spPr/>
    </dgm:pt>
    <dgm:pt modelId="{787DFCAB-5585-4C90-AA3D-B1165FB3C470}" type="pres">
      <dgm:prSet presAssocID="{DED8D062-9B59-43F3-865D-8BA5F3F4E7E6}" presName="childText" presStyleLbl="conFgAcc1" presStyleIdx="2" presStyleCnt="3">
        <dgm:presLayoutVars>
          <dgm:bulletEnabled val="1"/>
        </dgm:presLayoutVars>
      </dgm:prSet>
      <dgm:spPr/>
      <dgm:t>
        <a:bodyPr/>
        <a:lstStyle/>
        <a:p>
          <a:endParaRPr lang="ru-RU"/>
        </a:p>
      </dgm:t>
    </dgm:pt>
  </dgm:ptLst>
  <dgm:cxnLst>
    <dgm:cxn modelId="{8B9B5128-756B-4EF5-9EEE-9DA7DDB9D56B}" type="presOf" srcId="{BB126276-026A-4938-BA2A-5F7A85E6FDCA}" destId="{788A0748-969A-4FBC-99E2-6BE8211C933C}" srcOrd="1" destOrd="0" presId="urn:microsoft.com/office/officeart/2005/8/layout/list1"/>
    <dgm:cxn modelId="{8102D9C8-8BE5-4612-B8E4-7D8356EAB528}" type="presOf" srcId="{55BBC345-46B5-4BF0-97DE-B20302ABFEA5}" destId="{4BB34B4E-1777-4595-AD41-D26074D8BEC2}" srcOrd="1" destOrd="0" presId="urn:microsoft.com/office/officeart/2005/8/layout/list1"/>
    <dgm:cxn modelId="{79FA4723-404C-4AC5-B83B-8D48C23B0669}" type="presOf" srcId="{BB126276-026A-4938-BA2A-5F7A85E6FDCA}" destId="{1FDC6C6A-5174-4739-814F-2CF5A023D486}" srcOrd="0" destOrd="0" presId="urn:microsoft.com/office/officeart/2005/8/layout/list1"/>
    <dgm:cxn modelId="{CEE8686E-833E-4438-97D8-A889A08B89AC}" type="presOf" srcId="{DED8D062-9B59-43F3-865D-8BA5F3F4E7E6}" destId="{7C3655B2-3F12-4383-BB60-4CCAEA0AD03E}" srcOrd="1" destOrd="0" presId="urn:microsoft.com/office/officeart/2005/8/layout/list1"/>
    <dgm:cxn modelId="{238DD87D-2DD5-49F1-992C-0FEB6B636E90}" type="presOf" srcId="{DED8D062-9B59-43F3-865D-8BA5F3F4E7E6}" destId="{304A856C-E5EA-4BF0-A033-455CC4BD1F19}" srcOrd="0" destOrd="0" presId="urn:microsoft.com/office/officeart/2005/8/layout/list1"/>
    <dgm:cxn modelId="{288ABC5D-B85C-4F32-B71E-A7C0D6181E5C}" srcId="{67D33782-1F3F-41A3-A0AC-20707ABA8AB6}" destId="{55BBC345-46B5-4BF0-97DE-B20302ABFEA5}" srcOrd="1" destOrd="0" parTransId="{203F0F67-8EB6-4D53-A4A6-44C872B7CE9D}" sibTransId="{4A76639A-DFF0-4B57-8856-57C33021BDA6}"/>
    <dgm:cxn modelId="{0E412A8A-5F61-47CB-B8EB-D7FF64129BC3}" type="presOf" srcId="{55BBC345-46B5-4BF0-97DE-B20302ABFEA5}" destId="{BD0A8197-A969-4013-BC7F-F58F5B9C69E2}" srcOrd="0" destOrd="0" presId="urn:microsoft.com/office/officeart/2005/8/layout/list1"/>
    <dgm:cxn modelId="{FDDA462D-43F0-46FF-9252-3D3F6B3125E4}" srcId="{67D33782-1F3F-41A3-A0AC-20707ABA8AB6}" destId="{DED8D062-9B59-43F3-865D-8BA5F3F4E7E6}" srcOrd="2" destOrd="0" parTransId="{C34D694B-0E17-4A07-93D5-8F5F3E5E6B69}" sibTransId="{4404609C-6163-4745-9420-96475EE312B8}"/>
    <dgm:cxn modelId="{C4ABC812-3AE4-4EA8-8F37-32401D312347}" type="presOf" srcId="{67D33782-1F3F-41A3-A0AC-20707ABA8AB6}" destId="{DA38B2F5-27AF-495C-9DC3-535CC3248220}" srcOrd="0" destOrd="0" presId="urn:microsoft.com/office/officeart/2005/8/layout/list1"/>
    <dgm:cxn modelId="{91D0A217-1D1E-4140-A12B-04DFD2FE83D2}" srcId="{67D33782-1F3F-41A3-A0AC-20707ABA8AB6}" destId="{BB126276-026A-4938-BA2A-5F7A85E6FDCA}" srcOrd="0" destOrd="0" parTransId="{FDCAD2BD-EA80-47E6-BCA5-161845E6AF6E}" sibTransId="{7C87DBDE-69CF-4287-9557-7E783C3CE72B}"/>
    <dgm:cxn modelId="{68042C23-45D2-4CC1-AB89-5CC18DC6B960}" type="presParOf" srcId="{DA38B2F5-27AF-495C-9DC3-535CC3248220}" destId="{3C72F482-E166-4E95-8F25-9F6898C80098}" srcOrd="0" destOrd="0" presId="urn:microsoft.com/office/officeart/2005/8/layout/list1"/>
    <dgm:cxn modelId="{D498D104-4B86-4240-8DF2-3A4BE6B807E5}" type="presParOf" srcId="{3C72F482-E166-4E95-8F25-9F6898C80098}" destId="{1FDC6C6A-5174-4739-814F-2CF5A023D486}" srcOrd="0" destOrd="0" presId="urn:microsoft.com/office/officeart/2005/8/layout/list1"/>
    <dgm:cxn modelId="{7E6325B1-18CD-4528-A834-ABD0F5B7F2F4}" type="presParOf" srcId="{3C72F482-E166-4E95-8F25-9F6898C80098}" destId="{788A0748-969A-4FBC-99E2-6BE8211C933C}" srcOrd="1" destOrd="0" presId="urn:microsoft.com/office/officeart/2005/8/layout/list1"/>
    <dgm:cxn modelId="{238C81EB-70FE-4FD1-B813-E9B7DB25B106}" type="presParOf" srcId="{DA38B2F5-27AF-495C-9DC3-535CC3248220}" destId="{4D523139-E166-49B6-9506-B8E3F885AEB3}" srcOrd="1" destOrd="0" presId="urn:microsoft.com/office/officeart/2005/8/layout/list1"/>
    <dgm:cxn modelId="{CD023118-6358-4A80-938A-CF1BD4A3CB68}" type="presParOf" srcId="{DA38B2F5-27AF-495C-9DC3-535CC3248220}" destId="{8642A94F-690A-465C-B9A4-E85644DD72B7}" srcOrd="2" destOrd="0" presId="urn:microsoft.com/office/officeart/2005/8/layout/list1"/>
    <dgm:cxn modelId="{1099A37F-5257-4A1F-B71D-520B02A41270}" type="presParOf" srcId="{DA38B2F5-27AF-495C-9DC3-535CC3248220}" destId="{B5E232AC-4668-4692-8E93-259EB4206681}" srcOrd="3" destOrd="0" presId="urn:microsoft.com/office/officeart/2005/8/layout/list1"/>
    <dgm:cxn modelId="{17BA46EC-396D-4410-84BA-E51F81F0E914}" type="presParOf" srcId="{DA38B2F5-27AF-495C-9DC3-535CC3248220}" destId="{386666DF-2E0C-4D01-A5B6-94573F014621}" srcOrd="4" destOrd="0" presId="urn:microsoft.com/office/officeart/2005/8/layout/list1"/>
    <dgm:cxn modelId="{6CFDD269-9A37-48B0-9610-C072CC148422}" type="presParOf" srcId="{386666DF-2E0C-4D01-A5B6-94573F014621}" destId="{BD0A8197-A969-4013-BC7F-F58F5B9C69E2}" srcOrd="0" destOrd="0" presId="urn:microsoft.com/office/officeart/2005/8/layout/list1"/>
    <dgm:cxn modelId="{B1C0C5E1-8FC4-4F91-B114-D2CE095F6121}" type="presParOf" srcId="{386666DF-2E0C-4D01-A5B6-94573F014621}" destId="{4BB34B4E-1777-4595-AD41-D26074D8BEC2}" srcOrd="1" destOrd="0" presId="urn:microsoft.com/office/officeart/2005/8/layout/list1"/>
    <dgm:cxn modelId="{38D5B3BC-E928-4695-B53D-C8CDF2E0190A}" type="presParOf" srcId="{DA38B2F5-27AF-495C-9DC3-535CC3248220}" destId="{6997AF7B-F8E7-4CB1-B344-D8A27E50DE03}" srcOrd="5" destOrd="0" presId="urn:microsoft.com/office/officeart/2005/8/layout/list1"/>
    <dgm:cxn modelId="{996280A5-E2B5-4B82-B805-E8F67422B42B}" type="presParOf" srcId="{DA38B2F5-27AF-495C-9DC3-535CC3248220}" destId="{8E23FECE-1B55-44CD-A094-53DBA0428817}" srcOrd="6" destOrd="0" presId="urn:microsoft.com/office/officeart/2005/8/layout/list1"/>
    <dgm:cxn modelId="{232D3793-9FE9-4528-BDE2-51756AB936FA}" type="presParOf" srcId="{DA38B2F5-27AF-495C-9DC3-535CC3248220}" destId="{6E7EA52E-8BB4-4081-89BC-FB1FCAA10F49}" srcOrd="7" destOrd="0" presId="urn:microsoft.com/office/officeart/2005/8/layout/list1"/>
    <dgm:cxn modelId="{7D9E1C76-AB91-459F-8D1C-1313E0F192CF}" type="presParOf" srcId="{DA38B2F5-27AF-495C-9DC3-535CC3248220}" destId="{6B3AEE17-9C5B-46D5-A149-B9FBE896AC13}" srcOrd="8" destOrd="0" presId="urn:microsoft.com/office/officeart/2005/8/layout/list1"/>
    <dgm:cxn modelId="{6C6F9715-0161-4409-964E-E586F308433B}" type="presParOf" srcId="{6B3AEE17-9C5B-46D5-A149-B9FBE896AC13}" destId="{304A856C-E5EA-4BF0-A033-455CC4BD1F19}" srcOrd="0" destOrd="0" presId="urn:microsoft.com/office/officeart/2005/8/layout/list1"/>
    <dgm:cxn modelId="{E54EB940-12F5-44BB-8DB1-BAEA784C7D3B}" type="presParOf" srcId="{6B3AEE17-9C5B-46D5-A149-B9FBE896AC13}" destId="{7C3655B2-3F12-4383-BB60-4CCAEA0AD03E}" srcOrd="1" destOrd="0" presId="urn:microsoft.com/office/officeart/2005/8/layout/list1"/>
    <dgm:cxn modelId="{96424070-62A2-4E84-BAC5-BA533A4C934A}" type="presParOf" srcId="{DA38B2F5-27AF-495C-9DC3-535CC3248220}" destId="{13579BBA-1E9B-4531-9144-72934FA583DA}" srcOrd="9" destOrd="0" presId="urn:microsoft.com/office/officeart/2005/8/layout/list1"/>
    <dgm:cxn modelId="{FDF2E770-3F49-474E-9D13-4C2ECD740041}" type="presParOf" srcId="{DA38B2F5-27AF-495C-9DC3-535CC3248220}" destId="{787DFCAB-5585-4C90-AA3D-B1165FB3C470}" srcOrd="10" destOrd="0" presId="urn:microsoft.com/office/officeart/2005/8/layout/list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4484AC-BE1A-4EA7-8ED8-F5A15BD39DD1}" type="doc">
      <dgm:prSet loTypeId="urn:microsoft.com/office/officeart/2005/8/layout/vList6" loCatId="list" qsTypeId="urn:microsoft.com/office/officeart/2005/8/quickstyle/simple3" qsCatId="simple" csTypeId="urn:microsoft.com/office/officeart/2005/8/colors/accent1_2" csCatId="accent1" phldr="1"/>
      <dgm:spPr/>
      <dgm:t>
        <a:bodyPr/>
        <a:lstStyle/>
        <a:p>
          <a:endParaRPr lang="ru-RU"/>
        </a:p>
      </dgm:t>
    </dgm:pt>
    <dgm:pt modelId="{9D1E8186-27C1-4431-A9BC-990DC65620AA}">
      <dgm:prSet phldrT="[Текст]" custT="1"/>
      <dgm:spPr/>
      <dgm:t>
        <a:bodyPr/>
        <a:lstStyle/>
        <a:p>
          <a:r>
            <a:rPr kumimoji="0" lang="ru-RU" sz="2000" b="0" i="0" u="none" strike="noStrike" cap="none" normalizeH="0" baseline="0" dirty="0" smtClean="0">
              <a:ln/>
              <a:effectLst/>
              <a:latin typeface="Arial" pitchFamily="34" charset="0"/>
              <a:ea typeface="Times New Roman" pitchFamily="18" charset="0"/>
              <a:cs typeface="Arial" pitchFamily="34" charset="0"/>
            </a:rPr>
            <a:t>объяснение, рассказ, беседа, лекция, проблемное изложение, описание</a:t>
          </a:r>
          <a:endParaRPr lang="ru-RU" sz="2000" dirty="0"/>
        </a:p>
      </dgm:t>
    </dgm:pt>
    <dgm:pt modelId="{71C612C9-88B6-42A1-99A4-3E684407A41C}" type="parTrans" cxnId="{67F2A93B-AE8D-4800-A207-37AD5A06B45A}">
      <dgm:prSet/>
      <dgm:spPr/>
      <dgm:t>
        <a:bodyPr/>
        <a:lstStyle/>
        <a:p>
          <a:endParaRPr lang="ru-RU"/>
        </a:p>
      </dgm:t>
    </dgm:pt>
    <dgm:pt modelId="{A18B55B5-D11E-418D-B76A-8897E295C06C}" type="sibTrans" cxnId="{67F2A93B-AE8D-4800-A207-37AD5A06B45A}">
      <dgm:prSet/>
      <dgm:spPr/>
      <dgm:t>
        <a:bodyPr/>
        <a:lstStyle/>
        <a:p>
          <a:endParaRPr lang="ru-RU"/>
        </a:p>
      </dgm:t>
    </dgm:pt>
    <dgm:pt modelId="{2106A916-58CC-4DFF-AE63-F3A38E80A2A5}">
      <dgm:prSet phldrT="[Текст]" custT="1"/>
      <dgm:spPr>
        <a:ln>
          <a:solidFill>
            <a:srgbClr val="0070C0">
              <a:alpha val="90000"/>
            </a:srgbClr>
          </a:solidFill>
        </a:ln>
      </dgm:spPr>
      <dgm:t>
        <a:bodyPr/>
        <a:lstStyle/>
        <a:p>
          <a:pPr algn="l"/>
          <a:r>
            <a:rPr kumimoji="0" lang="ru-RU" sz="2800" b="1" i="0" u="none" strike="noStrike" cap="none" normalizeH="0" baseline="0" dirty="0" smtClean="0">
              <a:ln/>
              <a:effectLst/>
              <a:latin typeface="Arial" pitchFamily="34" charset="0"/>
              <a:ea typeface="Times New Roman" pitchFamily="18" charset="0"/>
              <a:cs typeface="Arial" pitchFamily="34" charset="0"/>
            </a:rPr>
            <a:t>Словесные</a:t>
          </a:r>
          <a:endParaRPr lang="ru-RU" sz="2800" b="1" dirty="0"/>
        </a:p>
      </dgm:t>
    </dgm:pt>
    <dgm:pt modelId="{141D40E6-6CCE-49E0-BEE9-82764A65E3AB}" type="parTrans" cxnId="{8C51D1E4-08A2-44C3-B632-4B3B77562595}">
      <dgm:prSet/>
      <dgm:spPr/>
      <dgm:t>
        <a:bodyPr/>
        <a:lstStyle/>
        <a:p>
          <a:endParaRPr lang="ru-RU"/>
        </a:p>
      </dgm:t>
    </dgm:pt>
    <dgm:pt modelId="{17941DB0-DC70-41DB-AA90-9CFCD1D5E9AE}" type="sibTrans" cxnId="{8C51D1E4-08A2-44C3-B632-4B3B77562595}">
      <dgm:prSet/>
      <dgm:spPr/>
      <dgm:t>
        <a:bodyPr/>
        <a:lstStyle/>
        <a:p>
          <a:endParaRPr lang="ru-RU"/>
        </a:p>
      </dgm:t>
    </dgm:pt>
    <dgm:pt modelId="{620B2422-C169-4F82-A8A8-76CA27EE01C2}" type="pres">
      <dgm:prSet presAssocID="{3F4484AC-BE1A-4EA7-8ED8-F5A15BD39DD1}" presName="Name0" presStyleCnt="0">
        <dgm:presLayoutVars>
          <dgm:dir/>
          <dgm:animLvl val="lvl"/>
          <dgm:resizeHandles/>
        </dgm:presLayoutVars>
      </dgm:prSet>
      <dgm:spPr/>
      <dgm:t>
        <a:bodyPr/>
        <a:lstStyle/>
        <a:p>
          <a:endParaRPr lang="ru-RU"/>
        </a:p>
      </dgm:t>
    </dgm:pt>
    <dgm:pt modelId="{628666D1-1D83-405F-A662-8CF84FB2797F}" type="pres">
      <dgm:prSet presAssocID="{9D1E8186-27C1-4431-A9BC-990DC65620AA}" presName="linNode" presStyleCnt="0"/>
      <dgm:spPr/>
    </dgm:pt>
    <dgm:pt modelId="{740BC452-9EF4-4B08-A877-8229BB782445}" type="pres">
      <dgm:prSet presAssocID="{9D1E8186-27C1-4431-A9BC-990DC65620AA}" presName="parentShp" presStyleLbl="node1" presStyleIdx="0" presStyleCnt="1" custScaleX="134484" custLinFactNeighborX="98354">
        <dgm:presLayoutVars>
          <dgm:bulletEnabled val="1"/>
        </dgm:presLayoutVars>
      </dgm:prSet>
      <dgm:spPr/>
      <dgm:t>
        <a:bodyPr/>
        <a:lstStyle/>
        <a:p>
          <a:endParaRPr lang="ru-RU"/>
        </a:p>
      </dgm:t>
    </dgm:pt>
    <dgm:pt modelId="{8E1D654B-C64C-4700-885E-398A6EDD967D}" type="pres">
      <dgm:prSet presAssocID="{9D1E8186-27C1-4431-A9BC-990DC65620AA}" presName="childShp" presStyleLbl="bgAccFollowNode1" presStyleIdx="0" presStyleCnt="1" custScaleX="98566" custLinFactX="-24762" custLinFactNeighborX="-100000" custLinFactNeighborY="10000">
        <dgm:presLayoutVars>
          <dgm:bulletEnabled val="1"/>
        </dgm:presLayoutVars>
      </dgm:prSet>
      <dgm:spPr/>
      <dgm:t>
        <a:bodyPr/>
        <a:lstStyle/>
        <a:p>
          <a:endParaRPr lang="ru-RU"/>
        </a:p>
      </dgm:t>
    </dgm:pt>
  </dgm:ptLst>
  <dgm:cxnLst>
    <dgm:cxn modelId="{8C51D1E4-08A2-44C3-B632-4B3B77562595}" srcId="{9D1E8186-27C1-4431-A9BC-990DC65620AA}" destId="{2106A916-58CC-4DFF-AE63-F3A38E80A2A5}" srcOrd="0" destOrd="0" parTransId="{141D40E6-6CCE-49E0-BEE9-82764A65E3AB}" sibTransId="{17941DB0-DC70-41DB-AA90-9CFCD1D5E9AE}"/>
    <dgm:cxn modelId="{D4C7C711-8622-48CD-A639-CF84DBFF52BC}" type="presOf" srcId="{3F4484AC-BE1A-4EA7-8ED8-F5A15BD39DD1}" destId="{620B2422-C169-4F82-A8A8-76CA27EE01C2}" srcOrd="0" destOrd="0" presId="urn:microsoft.com/office/officeart/2005/8/layout/vList6"/>
    <dgm:cxn modelId="{214C5549-8556-4B83-A49B-055F6D340B8B}" type="presOf" srcId="{2106A916-58CC-4DFF-AE63-F3A38E80A2A5}" destId="{8E1D654B-C64C-4700-885E-398A6EDD967D}" srcOrd="0" destOrd="0" presId="urn:microsoft.com/office/officeart/2005/8/layout/vList6"/>
    <dgm:cxn modelId="{A54D03D5-20B8-4239-845C-6F8A1B980DE3}" type="presOf" srcId="{9D1E8186-27C1-4431-A9BC-990DC65620AA}" destId="{740BC452-9EF4-4B08-A877-8229BB782445}" srcOrd="0" destOrd="0" presId="urn:microsoft.com/office/officeart/2005/8/layout/vList6"/>
    <dgm:cxn modelId="{67F2A93B-AE8D-4800-A207-37AD5A06B45A}" srcId="{3F4484AC-BE1A-4EA7-8ED8-F5A15BD39DD1}" destId="{9D1E8186-27C1-4431-A9BC-990DC65620AA}" srcOrd="0" destOrd="0" parTransId="{71C612C9-88B6-42A1-99A4-3E684407A41C}" sibTransId="{A18B55B5-D11E-418D-B76A-8897E295C06C}"/>
    <dgm:cxn modelId="{FDDC2189-C4A9-4309-82CF-8C93986A0F9F}" type="presParOf" srcId="{620B2422-C169-4F82-A8A8-76CA27EE01C2}" destId="{628666D1-1D83-405F-A662-8CF84FB2797F}" srcOrd="0" destOrd="0" presId="urn:microsoft.com/office/officeart/2005/8/layout/vList6"/>
    <dgm:cxn modelId="{782D1284-CAA4-466E-9D4A-0A88DEB3AB22}" type="presParOf" srcId="{628666D1-1D83-405F-A662-8CF84FB2797F}" destId="{740BC452-9EF4-4B08-A877-8229BB782445}" srcOrd="0" destOrd="0" presId="urn:microsoft.com/office/officeart/2005/8/layout/vList6"/>
    <dgm:cxn modelId="{78E00C5F-96C1-409D-AAA7-C98E32A35736}" type="presParOf" srcId="{628666D1-1D83-405F-A662-8CF84FB2797F}" destId="{8E1D654B-C64C-4700-885E-398A6EDD967D}"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F4484AC-BE1A-4EA7-8ED8-F5A15BD39DD1}" type="doc">
      <dgm:prSet loTypeId="urn:microsoft.com/office/officeart/2005/8/layout/vList6" loCatId="list" qsTypeId="urn:microsoft.com/office/officeart/2005/8/quickstyle/simple4" qsCatId="simple" csTypeId="urn:microsoft.com/office/officeart/2005/8/colors/accent1_2" csCatId="accent1" phldr="1"/>
      <dgm:spPr/>
      <dgm:t>
        <a:bodyPr/>
        <a:lstStyle/>
        <a:p>
          <a:endParaRPr lang="ru-RU"/>
        </a:p>
      </dgm:t>
    </dgm:pt>
    <dgm:pt modelId="{9FE53BF2-AC49-4298-B085-C067A3F20ED3}">
      <dgm:prSet phldrT="[Текст]" custT="1"/>
      <dgm:spPr/>
      <dgm:t>
        <a:bodyPr/>
        <a:lstStyle/>
        <a:p>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выполнение упражнений, опыты, практические и лабораторные работы</a:t>
          </a:r>
          <a:endParaRPr lang="ru-RU" sz="2000" dirty="0"/>
        </a:p>
      </dgm:t>
    </dgm:pt>
    <dgm:pt modelId="{ED329143-040B-4A47-A6C0-BCEA84226AE5}" type="parTrans" cxnId="{9C51F315-514F-4D2D-BEA4-4A71694F33D4}">
      <dgm:prSet/>
      <dgm:spPr/>
      <dgm:t>
        <a:bodyPr/>
        <a:lstStyle/>
        <a:p>
          <a:endParaRPr lang="ru-RU"/>
        </a:p>
      </dgm:t>
    </dgm:pt>
    <dgm:pt modelId="{60457189-AACB-46CE-9D2A-FC351EF94F1E}" type="sibTrans" cxnId="{9C51F315-514F-4D2D-BEA4-4A71694F33D4}">
      <dgm:prSet/>
      <dgm:spPr/>
      <dgm:t>
        <a:bodyPr/>
        <a:lstStyle/>
        <a:p>
          <a:endParaRPr lang="ru-RU"/>
        </a:p>
      </dgm:t>
    </dgm:pt>
    <dgm:pt modelId="{620B2422-C169-4F82-A8A8-76CA27EE01C2}" type="pres">
      <dgm:prSet presAssocID="{3F4484AC-BE1A-4EA7-8ED8-F5A15BD39DD1}" presName="Name0" presStyleCnt="0">
        <dgm:presLayoutVars>
          <dgm:dir/>
          <dgm:animLvl val="lvl"/>
          <dgm:resizeHandles/>
        </dgm:presLayoutVars>
      </dgm:prSet>
      <dgm:spPr/>
      <dgm:t>
        <a:bodyPr/>
        <a:lstStyle/>
        <a:p>
          <a:endParaRPr lang="ru-RU"/>
        </a:p>
      </dgm:t>
    </dgm:pt>
    <dgm:pt modelId="{57CB71F6-1786-4154-855B-867A8F69CA41}" type="pres">
      <dgm:prSet presAssocID="{9FE53BF2-AC49-4298-B085-C067A3F20ED3}" presName="linNode" presStyleCnt="0"/>
      <dgm:spPr/>
    </dgm:pt>
    <dgm:pt modelId="{70123752-6D91-4888-A601-0A34BF2005F3}" type="pres">
      <dgm:prSet presAssocID="{9FE53BF2-AC49-4298-B085-C067A3F20ED3}" presName="parentShp" presStyleLbl="node1" presStyleIdx="0" presStyleCnt="1" custScaleX="125100" custLinFactNeighborX="96474">
        <dgm:presLayoutVars>
          <dgm:bulletEnabled val="1"/>
        </dgm:presLayoutVars>
      </dgm:prSet>
      <dgm:spPr/>
      <dgm:t>
        <a:bodyPr/>
        <a:lstStyle/>
        <a:p>
          <a:endParaRPr lang="ru-RU"/>
        </a:p>
      </dgm:t>
    </dgm:pt>
    <dgm:pt modelId="{38817890-B9B6-421A-9705-4D4CE09A3D00}" type="pres">
      <dgm:prSet presAssocID="{9FE53BF2-AC49-4298-B085-C067A3F20ED3}" presName="childShp" presStyleLbl="bgAccFollowNode1" presStyleIdx="0" presStyleCnt="1" custScaleX="94971" custLinFactX="-16809" custLinFactNeighborX="-100000">
        <dgm:presLayoutVars>
          <dgm:bulletEnabled val="1"/>
        </dgm:presLayoutVars>
      </dgm:prSet>
      <dgm:spPr>
        <a:ln>
          <a:solidFill>
            <a:schemeClr val="accent1">
              <a:lumMod val="75000"/>
              <a:alpha val="90000"/>
            </a:schemeClr>
          </a:solidFill>
        </a:ln>
      </dgm:spPr>
      <dgm:t>
        <a:bodyPr/>
        <a:lstStyle/>
        <a:p>
          <a:endParaRPr lang="ru-RU"/>
        </a:p>
      </dgm:t>
    </dgm:pt>
  </dgm:ptLst>
  <dgm:cxnLst>
    <dgm:cxn modelId="{A9C6129A-0173-4389-84BA-7FA4996655C7}" type="presOf" srcId="{9FE53BF2-AC49-4298-B085-C067A3F20ED3}" destId="{70123752-6D91-4888-A601-0A34BF2005F3}" srcOrd="0" destOrd="0" presId="urn:microsoft.com/office/officeart/2005/8/layout/vList6"/>
    <dgm:cxn modelId="{D372A3C6-216E-48AC-877A-D7708C92B5DC}" type="presOf" srcId="{3F4484AC-BE1A-4EA7-8ED8-F5A15BD39DD1}" destId="{620B2422-C169-4F82-A8A8-76CA27EE01C2}" srcOrd="0" destOrd="0" presId="urn:microsoft.com/office/officeart/2005/8/layout/vList6"/>
    <dgm:cxn modelId="{9C51F315-514F-4D2D-BEA4-4A71694F33D4}" srcId="{3F4484AC-BE1A-4EA7-8ED8-F5A15BD39DD1}" destId="{9FE53BF2-AC49-4298-B085-C067A3F20ED3}" srcOrd="0" destOrd="0" parTransId="{ED329143-040B-4A47-A6C0-BCEA84226AE5}" sibTransId="{60457189-AACB-46CE-9D2A-FC351EF94F1E}"/>
    <dgm:cxn modelId="{3F765D83-38E4-41C0-B2E6-31B6A5AC9DB1}" type="presParOf" srcId="{620B2422-C169-4F82-A8A8-76CA27EE01C2}" destId="{57CB71F6-1786-4154-855B-867A8F69CA41}" srcOrd="0" destOrd="0" presId="urn:microsoft.com/office/officeart/2005/8/layout/vList6"/>
    <dgm:cxn modelId="{64D52380-DC6B-4DDB-8960-8369653CC660}" type="presParOf" srcId="{57CB71F6-1786-4154-855B-867A8F69CA41}" destId="{70123752-6D91-4888-A601-0A34BF2005F3}" srcOrd="0" destOrd="0" presId="urn:microsoft.com/office/officeart/2005/8/layout/vList6"/>
    <dgm:cxn modelId="{9DEE4411-9131-405C-B069-B6D8D29A0961}" type="presParOf" srcId="{57CB71F6-1786-4154-855B-867A8F69CA41}" destId="{38817890-B9B6-421A-9705-4D4CE09A3D00}" srcOrd="1" destOrd="0" presId="urn:microsoft.com/office/officeart/2005/8/layout/vList6"/>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C5F5014-8358-41C0-8B0C-1F6EC21CA8F0}" type="doc">
      <dgm:prSet loTypeId="urn:microsoft.com/office/officeart/2005/8/layout/chevron2" loCatId="process" qsTypeId="urn:microsoft.com/office/officeart/2005/8/quickstyle/simple3" qsCatId="simple" csTypeId="urn:microsoft.com/office/officeart/2005/8/colors/colorful5" csCatId="colorful" phldr="1"/>
      <dgm:spPr/>
      <dgm:t>
        <a:bodyPr/>
        <a:lstStyle/>
        <a:p>
          <a:endParaRPr lang="ru-RU"/>
        </a:p>
      </dgm:t>
    </dgm:pt>
    <dgm:pt modelId="{734128B8-8873-4322-A345-8183F782072C}">
      <dgm:prSet phldrT="[Текст]" custT="1"/>
      <dgm:spPr>
        <a:solidFill>
          <a:schemeClr val="accent1">
            <a:lumMod val="40000"/>
            <a:lumOff val="60000"/>
          </a:schemeClr>
        </a:solidFill>
      </dgm:spPr>
      <dgm:t>
        <a:bodyPr/>
        <a:lstStyle/>
        <a:p>
          <a:r>
            <a:rPr lang="ru-RU" sz="1400" dirty="0" smtClean="0">
              <a:latin typeface="Times New Roman" pitchFamily="18" charset="0"/>
              <a:cs typeface="Times New Roman" pitchFamily="18" charset="0"/>
            </a:rPr>
            <a:t>1</a:t>
          </a:r>
          <a:endParaRPr lang="ru-RU" sz="1400" dirty="0">
            <a:latin typeface="Times New Roman" pitchFamily="18" charset="0"/>
            <a:cs typeface="Times New Roman" pitchFamily="18" charset="0"/>
          </a:endParaRPr>
        </a:p>
      </dgm:t>
    </dgm:pt>
    <dgm:pt modelId="{94F33514-FB50-43A8-A81A-2D6B56EFEB1B}" type="parTrans" cxnId="{F31BBCCD-3F92-4C34-8A80-80834B8A576E}">
      <dgm:prSet/>
      <dgm:spPr/>
      <dgm:t>
        <a:bodyPr/>
        <a:lstStyle/>
        <a:p>
          <a:endParaRPr lang="ru-RU" sz="1400">
            <a:latin typeface="Times New Roman" pitchFamily="18" charset="0"/>
            <a:cs typeface="Times New Roman" pitchFamily="18" charset="0"/>
          </a:endParaRPr>
        </a:p>
      </dgm:t>
    </dgm:pt>
    <dgm:pt modelId="{F3D72CE8-F3AB-4EFC-BD56-C3A4C2D4FBE2}" type="sibTrans" cxnId="{F31BBCCD-3F92-4C34-8A80-80834B8A576E}">
      <dgm:prSet/>
      <dgm:spPr/>
      <dgm:t>
        <a:bodyPr/>
        <a:lstStyle/>
        <a:p>
          <a:endParaRPr lang="ru-RU" sz="1400">
            <a:latin typeface="Times New Roman" pitchFamily="18" charset="0"/>
            <a:cs typeface="Times New Roman" pitchFamily="18" charset="0"/>
          </a:endParaRPr>
        </a:p>
      </dgm:t>
    </dgm:pt>
    <dgm:pt modelId="{5738B1D4-8F8D-4EC0-86C2-203812B03D49}">
      <dgm:prSet phldrT="[Текст]" custT="1"/>
      <dgm:spPr/>
      <dgm:t>
        <a:bodyPr/>
        <a:lstStyle/>
        <a:p>
          <a:r>
            <a:rPr lang="ru-RU" sz="1400" dirty="0" smtClean="0">
              <a:latin typeface="Times New Roman" pitchFamily="18" charset="0"/>
              <a:cs typeface="Times New Roman" pitchFamily="18" charset="0"/>
            </a:rPr>
            <a:t>Разработка проектов</a:t>
          </a:r>
          <a:endParaRPr lang="ru-RU" sz="1400" dirty="0">
            <a:latin typeface="Times New Roman" pitchFamily="18" charset="0"/>
            <a:cs typeface="Times New Roman" pitchFamily="18" charset="0"/>
          </a:endParaRPr>
        </a:p>
      </dgm:t>
    </dgm:pt>
    <dgm:pt modelId="{80CD42A4-F6F7-44CD-8F76-12400D2C5C63}" type="parTrans" cxnId="{4227746C-DAC3-43FF-9463-35B7016B4332}">
      <dgm:prSet/>
      <dgm:spPr/>
      <dgm:t>
        <a:bodyPr/>
        <a:lstStyle/>
        <a:p>
          <a:endParaRPr lang="ru-RU" sz="1400">
            <a:latin typeface="Times New Roman" pitchFamily="18" charset="0"/>
            <a:cs typeface="Times New Roman" pitchFamily="18" charset="0"/>
          </a:endParaRPr>
        </a:p>
      </dgm:t>
    </dgm:pt>
    <dgm:pt modelId="{A7F57FCA-9339-45B6-858E-CCB3F824EEB7}" type="sibTrans" cxnId="{4227746C-DAC3-43FF-9463-35B7016B4332}">
      <dgm:prSet/>
      <dgm:spPr/>
      <dgm:t>
        <a:bodyPr/>
        <a:lstStyle/>
        <a:p>
          <a:endParaRPr lang="ru-RU" sz="1400">
            <a:latin typeface="Times New Roman" pitchFamily="18" charset="0"/>
            <a:cs typeface="Times New Roman" pitchFamily="18" charset="0"/>
          </a:endParaRPr>
        </a:p>
      </dgm:t>
    </dgm:pt>
    <dgm:pt modelId="{A0664A8D-F40B-4656-990E-63F334F7861A}">
      <dgm:prSet phldrT="[Текст]" custT="1"/>
      <dgm:spPr>
        <a:solidFill>
          <a:schemeClr val="tx2">
            <a:lumMod val="40000"/>
            <a:lumOff val="60000"/>
          </a:schemeClr>
        </a:solidFill>
      </dgm:spPr>
      <dgm:t>
        <a:bodyPr/>
        <a:lstStyle/>
        <a:p>
          <a:r>
            <a:rPr lang="ru-RU" sz="1400" dirty="0" smtClean="0">
              <a:latin typeface="Times New Roman" pitchFamily="18" charset="0"/>
              <a:cs typeface="Times New Roman" pitchFamily="18" charset="0"/>
            </a:rPr>
            <a:t>2</a:t>
          </a:r>
          <a:endParaRPr lang="ru-RU" sz="1400" dirty="0">
            <a:latin typeface="Times New Roman" pitchFamily="18" charset="0"/>
            <a:cs typeface="Times New Roman" pitchFamily="18" charset="0"/>
          </a:endParaRPr>
        </a:p>
      </dgm:t>
    </dgm:pt>
    <dgm:pt modelId="{905C6ED0-0FCD-4A34-B3FD-006948AD1D20}" type="parTrans" cxnId="{D4471118-FF59-446E-8A43-5BD8CA8156B3}">
      <dgm:prSet/>
      <dgm:spPr/>
      <dgm:t>
        <a:bodyPr/>
        <a:lstStyle/>
        <a:p>
          <a:endParaRPr lang="ru-RU" sz="1400">
            <a:latin typeface="Times New Roman" pitchFamily="18" charset="0"/>
            <a:cs typeface="Times New Roman" pitchFamily="18" charset="0"/>
          </a:endParaRPr>
        </a:p>
      </dgm:t>
    </dgm:pt>
    <dgm:pt modelId="{DC9C1990-7F77-4BC0-B1C0-2BAA269B2091}" type="sibTrans" cxnId="{D4471118-FF59-446E-8A43-5BD8CA8156B3}">
      <dgm:prSet/>
      <dgm:spPr/>
      <dgm:t>
        <a:bodyPr/>
        <a:lstStyle/>
        <a:p>
          <a:endParaRPr lang="ru-RU" sz="1400">
            <a:latin typeface="Times New Roman" pitchFamily="18" charset="0"/>
            <a:cs typeface="Times New Roman" pitchFamily="18" charset="0"/>
          </a:endParaRPr>
        </a:p>
      </dgm:t>
    </dgm:pt>
    <dgm:pt modelId="{A23DA577-2132-45ED-BD3D-FC1DC9EA3CB8}">
      <dgm:prSet phldrT="[Текст]" custT="1"/>
      <dgm:spPr>
        <a:solidFill>
          <a:schemeClr val="accent1">
            <a:lumMod val="40000"/>
            <a:lumOff val="60000"/>
          </a:schemeClr>
        </a:solidFill>
      </dgm:spPr>
      <dgm:t>
        <a:bodyPr/>
        <a:lstStyle/>
        <a:p>
          <a:r>
            <a:rPr lang="ru-RU" sz="1400" dirty="0" smtClean="0">
              <a:latin typeface="Times New Roman" pitchFamily="18" charset="0"/>
              <a:cs typeface="Times New Roman" pitchFamily="18" charset="0"/>
            </a:rPr>
            <a:t>3</a:t>
          </a:r>
          <a:endParaRPr lang="ru-RU" sz="1400" dirty="0">
            <a:latin typeface="Times New Roman" pitchFamily="18" charset="0"/>
            <a:cs typeface="Times New Roman" pitchFamily="18" charset="0"/>
          </a:endParaRPr>
        </a:p>
      </dgm:t>
    </dgm:pt>
    <dgm:pt modelId="{E15BAB56-E5C5-4E83-AD3B-A17A583B2BF1}" type="parTrans" cxnId="{95A7F9B0-C720-4FD3-8FC7-7E62168B32D5}">
      <dgm:prSet/>
      <dgm:spPr/>
      <dgm:t>
        <a:bodyPr/>
        <a:lstStyle/>
        <a:p>
          <a:endParaRPr lang="ru-RU" sz="1400">
            <a:latin typeface="Times New Roman" pitchFamily="18" charset="0"/>
            <a:cs typeface="Times New Roman" pitchFamily="18" charset="0"/>
          </a:endParaRPr>
        </a:p>
      </dgm:t>
    </dgm:pt>
    <dgm:pt modelId="{BE4D7213-6338-42A0-AFBA-4527CD5B8672}" type="sibTrans" cxnId="{95A7F9B0-C720-4FD3-8FC7-7E62168B32D5}">
      <dgm:prSet/>
      <dgm:spPr/>
      <dgm:t>
        <a:bodyPr/>
        <a:lstStyle/>
        <a:p>
          <a:endParaRPr lang="ru-RU" sz="1400">
            <a:latin typeface="Times New Roman" pitchFamily="18" charset="0"/>
            <a:cs typeface="Times New Roman" pitchFamily="18" charset="0"/>
          </a:endParaRPr>
        </a:p>
      </dgm:t>
    </dgm:pt>
    <dgm:pt modelId="{A2FE41A1-8849-48A8-9AE4-CED66EEDE6FE}">
      <dgm:prSet phldrT="[Текст]" custT="1"/>
      <dgm:spPr/>
      <dgm:t>
        <a:bodyPr/>
        <a:lstStyle/>
        <a:p>
          <a:r>
            <a:rPr lang="ru-RU" sz="1400" dirty="0" smtClean="0">
              <a:latin typeface="Times New Roman" pitchFamily="18" charset="0"/>
              <a:cs typeface="Times New Roman" pitchFamily="18" charset="0"/>
            </a:rPr>
            <a:t>Составление консультаций</a:t>
          </a:r>
          <a:endParaRPr lang="ru-RU" sz="1400" dirty="0">
            <a:latin typeface="Times New Roman" pitchFamily="18" charset="0"/>
            <a:cs typeface="Times New Roman" pitchFamily="18" charset="0"/>
          </a:endParaRPr>
        </a:p>
      </dgm:t>
    </dgm:pt>
    <dgm:pt modelId="{4A839BC6-F532-48BD-A36D-03936605C854}" type="parTrans" cxnId="{D2CCAAAD-D8F8-4C0E-BC70-0D0E86576E57}">
      <dgm:prSet/>
      <dgm:spPr/>
      <dgm:t>
        <a:bodyPr/>
        <a:lstStyle/>
        <a:p>
          <a:endParaRPr lang="ru-RU" sz="1400">
            <a:latin typeface="Times New Roman" pitchFamily="18" charset="0"/>
            <a:cs typeface="Times New Roman" pitchFamily="18" charset="0"/>
          </a:endParaRPr>
        </a:p>
      </dgm:t>
    </dgm:pt>
    <dgm:pt modelId="{151174F3-E9F4-4E6A-8544-4B6DAAC2E11C}" type="sibTrans" cxnId="{D2CCAAAD-D8F8-4C0E-BC70-0D0E86576E57}">
      <dgm:prSet/>
      <dgm:spPr/>
      <dgm:t>
        <a:bodyPr/>
        <a:lstStyle/>
        <a:p>
          <a:endParaRPr lang="ru-RU" sz="1400">
            <a:latin typeface="Times New Roman" pitchFamily="18" charset="0"/>
            <a:cs typeface="Times New Roman" pitchFamily="18" charset="0"/>
          </a:endParaRPr>
        </a:p>
      </dgm:t>
    </dgm:pt>
    <dgm:pt modelId="{C4C7CE1D-9E68-4CB0-9850-E8590D5CDFB6}">
      <dgm:prSet phldrT="[Текст]" custT="1"/>
      <dgm:spPr>
        <a:solidFill>
          <a:schemeClr val="tx2">
            <a:lumMod val="40000"/>
            <a:lumOff val="60000"/>
          </a:schemeClr>
        </a:solidFill>
      </dgm:spPr>
      <dgm:t>
        <a:bodyPr/>
        <a:lstStyle/>
        <a:p>
          <a:r>
            <a:rPr lang="ru-RU" sz="1400" dirty="0" smtClean="0">
              <a:latin typeface="Times New Roman" pitchFamily="18" charset="0"/>
              <a:cs typeface="Times New Roman" pitchFamily="18" charset="0"/>
            </a:rPr>
            <a:t>6</a:t>
          </a:r>
          <a:endParaRPr lang="ru-RU" sz="1400" dirty="0">
            <a:latin typeface="Times New Roman" pitchFamily="18" charset="0"/>
            <a:cs typeface="Times New Roman" pitchFamily="18" charset="0"/>
          </a:endParaRPr>
        </a:p>
      </dgm:t>
    </dgm:pt>
    <dgm:pt modelId="{5D943B91-D4E1-4674-B5D6-F9A21A5E928A}" type="parTrans" cxnId="{AC30D4DA-998E-430E-AEB7-7009B54D9255}">
      <dgm:prSet/>
      <dgm:spPr/>
      <dgm:t>
        <a:bodyPr/>
        <a:lstStyle/>
        <a:p>
          <a:endParaRPr lang="ru-RU" sz="1400">
            <a:latin typeface="Times New Roman" pitchFamily="18" charset="0"/>
            <a:cs typeface="Times New Roman" pitchFamily="18" charset="0"/>
          </a:endParaRPr>
        </a:p>
      </dgm:t>
    </dgm:pt>
    <dgm:pt modelId="{44DC489B-E45E-46A9-9290-4DD225D6D783}" type="sibTrans" cxnId="{AC30D4DA-998E-430E-AEB7-7009B54D9255}">
      <dgm:prSet/>
      <dgm:spPr/>
      <dgm:t>
        <a:bodyPr/>
        <a:lstStyle/>
        <a:p>
          <a:endParaRPr lang="ru-RU" sz="1400">
            <a:latin typeface="Times New Roman" pitchFamily="18" charset="0"/>
            <a:cs typeface="Times New Roman" pitchFamily="18" charset="0"/>
          </a:endParaRPr>
        </a:p>
      </dgm:t>
    </dgm:pt>
    <dgm:pt modelId="{7ED71EC4-8589-4036-B768-2E22FC5FFBE3}">
      <dgm:prSet phldrT="[Текст]" custT="1"/>
      <dgm:spPr/>
      <dgm:t>
        <a:bodyPr/>
        <a:lstStyle/>
        <a:p>
          <a:r>
            <a:rPr lang="ru-RU" sz="1400" dirty="0" smtClean="0">
              <a:latin typeface="Times New Roman" pitchFamily="18" charset="0"/>
              <a:cs typeface="Times New Roman" pitchFamily="18" charset="0"/>
            </a:rPr>
            <a:t>Проведение исследований </a:t>
          </a:r>
          <a:endParaRPr lang="ru-RU" sz="1400" dirty="0">
            <a:latin typeface="Times New Roman" pitchFamily="18" charset="0"/>
            <a:cs typeface="Times New Roman" pitchFamily="18" charset="0"/>
          </a:endParaRPr>
        </a:p>
      </dgm:t>
    </dgm:pt>
    <dgm:pt modelId="{D32CA3F8-49A0-412F-99A9-F5D015D80424}" type="sibTrans" cxnId="{5EB31378-A65A-46F6-8F92-8EFEAF15C347}">
      <dgm:prSet/>
      <dgm:spPr/>
      <dgm:t>
        <a:bodyPr/>
        <a:lstStyle/>
        <a:p>
          <a:endParaRPr lang="ru-RU" sz="1400">
            <a:latin typeface="Times New Roman" pitchFamily="18" charset="0"/>
            <a:cs typeface="Times New Roman" pitchFamily="18" charset="0"/>
          </a:endParaRPr>
        </a:p>
      </dgm:t>
    </dgm:pt>
    <dgm:pt modelId="{B88AA7BA-85E9-4813-A5A2-11F10A58A1F4}" type="parTrans" cxnId="{5EB31378-A65A-46F6-8F92-8EFEAF15C347}">
      <dgm:prSet/>
      <dgm:spPr/>
      <dgm:t>
        <a:bodyPr/>
        <a:lstStyle/>
        <a:p>
          <a:endParaRPr lang="ru-RU" sz="1400">
            <a:latin typeface="Times New Roman" pitchFamily="18" charset="0"/>
            <a:cs typeface="Times New Roman" pitchFamily="18" charset="0"/>
          </a:endParaRPr>
        </a:p>
      </dgm:t>
    </dgm:pt>
    <dgm:pt modelId="{171431A8-3B1C-4086-B04C-AE1415A0CF7D}">
      <dgm:prSet custT="1"/>
      <dgm:spPr>
        <a:solidFill>
          <a:schemeClr val="accent1"/>
        </a:solidFill>
      </dgm:spPr>
      <dgm:t>
        <a:bodyPr/>
        <a:lstStyle/>
        <a:p>
          <a:r>
            <a:rPr lang="ru-RU" sz="1400" dirty="0" smtClean="0">
              <a:latin typeface="Times New Roman" pitchFamily="18" charset="0"/>
              <a:cs typeface="Times New Roman" pitchFamily="18" charset="0"/>
            </a:rPr>
            <a:t>7</a:t>
          </a:r>
          <a:endParaRPr lang="ru-RU" sz="1400" dirty="0">
            <a:latin typeface="Times New Roman" pitchFamily="18" charset="0"/>
            <a:cs typeface="Times New Roman" pitchFamily="18" charset="0"/>
          </a:endParaRPr>
        </a:p>
      </dgm:t>
    </dgm:pt>
    <dgm:pt modelId="{0E5D67C0-2874-47EE-A340-5E5A1AFE5001}" type="parTrans" cxnId="{10EBD42E-E685-4549-8E1A-DA8672874FF3}">
      <dgm:prSet/>
      <dgm:spPr/>
      <dgm:t>
        <a:bodyPr/>
        <a:lstStyle/>
        <a:p>
          <a:endParaRPr lang="ru-RU" sz="1400">
            <a:latin typeface="Times New Roman" pitchFamily="18" charset="0"/>
            <a:cs typeface="Times New Roman" pitchFamily="18" charset="0"/>
          </a:endParaRPr>
        </a:p>
      </dgm:t>
    </dgm:pt>
    <dgm:pt modelId="{207D1B27-D229-483F-BF72-0D9765079F7B}" type="sibTrans" cxnId="{10EBD42E-E685-4549-8E1A-DA8672874FF3}">
      <dgm:prSet/>
      <dgm:spPr/>
      <dgm:t>
        <a:bodyPr/>
        <a:lstStyle/>
        <a:p>
          <a:endParaRPr lang="ru-RU" sz="1400">
            <a:latin typeface="Times New Roman" pitchFamily="18" charset="0"/>
            <a:cs typeface="Times New Roman" pitchFamily="18" charset="0"/>
          </a:endParaRPr>
        </a:p>
      </dgm:t>
    </dgm:pt>
    <dgm:pt modelId="{21F16724-7C74-4406-9910-6209B04F31C6}">
      <dgm:prSet phldrT="[Текст]" custT="1"/>
      <dgm:spPr>
        <a:solidFill>
          <a:schemeClr val="accent1">
            <a:lumMod val="60000"/>
            <a:lumOff val="40000"/>
          </a:schemeClr>
        </a:solidFill>
      </dgm:spPr>
      <dgm:t>
        <a:bodyPr/>
        <a:lstStyle/>
        <a:p>
          <a:r>
            <a:rPr lang="ru-RU" sz="1400" dirty="0" smtClean="0">
              <a:latin typeface="Times New Roman" pitchFamily="18" charset="0"/>
              <a:cs typeface="Times New Roman" pitchFamily="18" charset="0"/>
            </a:rPr>
            <a:t>8</a:t>
          </a:r>
          <a:endParaRPr lang="ru-RU" sz="1400" dirty="0">
            <a:latin typeface="Times New Roman" pitchFamily="18" charset="0"/>
            <a:cs typeface="Times New Roman" pitchFamily="18" charset="0"/>
          </a:endParaRPr>
        </a:p>
      </dgm:t>
    </dgm:pt>
    <dgm:pt modelId="{F8A224EC-5EA6-42FC-B7CF-0B91E5F318D5}" type="parTrans" cxnId="{E55CBEAF-4EAF-47FC-B19C-781D9368B2E1}">
      <dgm:prSet/>
      <dgm:spPr/>
      <dgm:t>
        <a:bodyPr/>
        <a:lstStyle/>
        <a:p>
          <a:endParaRPr lang="ru-RU" sz="1400">
            <a:latin typeface="Times New Roman" pitchFamily="18" charset="0"/>
            <a:cs typeface="Times New Roman" pitchFamily="18" charset="0"/>
          </a:endParaRPr>
        </a:p>
      </dgm:t>
    </dgm:pt>
    <dgm:pt modelId="{F558B01A-10B9-46FF-8C8F-D096E99027E2}" type="sibTrans" cxnId="{E55CBEAF-4EAF-47FC-B19C-781D9368B2E1}">
      <dgm:prSet/>
      <dgm:spPr/>
      <dgm:t>
        <a:bodyPr/>
        <a:lstStyle/>
        <a:p>
          <a:endParaRPr lang="ru-RU" sz="1400">
            <a:latin typeface="Times New Roman" pitchFamily="18" charset="0"/>
            <a:cs typeface="Times New Roman" pitchFamily="18" charset="0"/>
          </a:endParaRPr>
        </a:p>
      </dgm:t>
    </dgm:pt>
    <dgm:pt modelId="{3F4374DD-77B0-4436-AA44-592854BBC5E8}">
      <dgm:prSet phldrT="[Текст]" custT="1"/>
      <dgm:spPr>
        <a:solidFill>
          <a:schemeClr val="accent3"/>
        </a:solidFill>
      </dgm:spPr>
      <dgm:t>
        <a:bodyPr/>
        <a:lstStyle/>
        <a:p>
          <a:r>
            <a:rPr lang="ru-RU" sz="1400" dirty="0" smtClean="0">
              <a:latin typeface="Times New Roman" pitchFamily="18" charset="0"/>
              <a:cs typeface="Times New Roman" pitchFamily="18" charset="0"/>
            </a:rPr>
            <a:t>9</a:t>
          </a:r>
          <a:endParaRPr lang="ru-RU" sz="1400" dirty="0">
            <a:latin typeface="Times New Roman" pitchFamily="18" charset="0"/>
            <a:cs typeface="Times New Roman" pitchFamily="18" charset="0"/>
          </a:endParaRPr>
        </a:p>
      </dgm:t>
    </dgm:pt>
    <dgm:pt modelId="{A5FB8DC8-2727-4FCB-9117-8FE1D1044665}" type="parTrans" cxnId="{E1912CB0-88F2-4A63-9AA7-6651EF77AD8B}">
      <dgm:prSet/>
      <dgm:spPr/>
      <dgm:t>
        <a:bodyPr/>
        <a:lstStyle/>
        <a:p>
          <a:endParaRPr lang="ru-RU" sz="1400">
            <a:latin typeface="Times New Roman" pitchFamily="18" charset="0"/>
            <a:cs typeface="Times New Roman" pitchFamily="18" charset="0"/>
          </a:endParaRPr>
        </a:p>
      </dgm:t>
    </dgm:pt>
    <dgm:pt modelId="{472586BC-791B-475F-88CD-31FAD6FED120}" type="sibTrans" cxnId="{E1912CB0-88F2-4A63-9AA7-6651EF77AD8B}">
      <dgm:prSet/>
      <dgm:spPr/>
      <dgm:t>
        <a:bodyPr/>
        <a:lstStyle/>
        <a:p>
          <a:endParaRPr lang="ru-RU" sz="1400">
            <a:latin typeface="Times New Roman" pitchFamily="18" charset="0"/>
            <a:cs typeface="Times New Roman" pitchFamily="18" charset="0"/>
          </a:endParaRPr>
        </a:p>
      </dgm:t>
    </dgm:pt>
    <dgm:pt modelId="{396DD5FB-46F5-49BF-A7E6-A778B3CE4699}">
      <dgm:prSet phldrT="[Текст]" custT="1"/>
      <dgm:spPr>
        <a:solidFill>
          <a:srgbClr val="00B0F0"/>
        </a:solidFill>
      </dgm:spPr>
      <dgm:t>
        <a:bodyPr/>
        <a:lstStyle/>
        <a:p>
          <a:r>
            <a:rPr lang="ru-RU" sz="1400" dirty="0" smtClean="0">
              <a:latin typeface="Times New Roman" pitchFamily="18" charset="0"/>
              <a:cs typeface="Times New Roman" pitchFamily="18" charset="0"/>
            </a:rPr>
            <a:t>10</a:t>
          </a:r>
          <a:endParaRPr lang="ru-RU" sz="1400" dirty="0">
            <a:latin typeface="Times New Roman" pitchFamily="18" charset="0"/>
            <a:cs typeface="Times New Roman" pitchFamily="18" charset="0"/>
          </a:endParaRPr>
        </a:p>
      </dgm:t>
    </dgm:pt>
    <dgm:pt modelId="{AE4679EA-E3CD-4957-B4F9-C758F1C9004C}" type="parTrans" cxnId="{066267A9-F645-40BA-B8C9-133123773451}">
      <dgm:prSet/>
      <dgm:spPr/>
      <dgm:t>
        <a:bodyPr/>
        <a:lstStyle/>
        <a:p>
          <a:endParaRPr lang="ru-RU" sz="1400">
            <a:latin typeface="Times New Roman" pitchFamily="18" charset="0"/>
            <a:cs typeface="Times New Roman" pitchFamily="18" charset="0"/>
          </a:endParaRPr>
        </a:p>
      </dgm:t>
    </dgm:pt>
    <dgm:pt modelId="{35FAF155-DD7F-47D3-A515-F0769C937943}" type="sibTrans" cxnId="{066267A9-F645-40BA-B8C9-133123773451}">
      <dgm:prSet/>
      <dgm:spPr/>
      <dgm:t>
        <a:bodyPr/>
        <a:lstStyle/>
        <a:p>
          <a:endParaRPr lang="ru-RU" sz="1400">
            <a:latin typeface="Times New Roman" pitchFamily="18" charset="0"/>
            <a:cs typeface="Times New Roman" pitchFamily="18" charset="0"/>
          </a:endParaRPr>
        </a:p>
      </dgm:t>
    </dgm:pt>
    <dgm:pt modelId="{1845FDDA-907C-48F7-9F6E-25DA97EF26C5}">
      <dgm:prSet phldrT="[Текст]" custT="1"/>
      <dgm:spPr>
        <a:solidFill>
          <a:srgbClr val="0070C0"/>
        </a:solidFill>
      </dgm:spPr>
      <dgm:t>
        <a:bodyPr/>
        <a:lstStyle/>
        <a:p>
          <a:r>
            <a:rPr lang="ru-RU" sz="1400" dirty="0" smtClean="0">
              <a:latin typeface="Times New Roman" pitchFamily="18" charset="0"/>
              <a:cs typeface="Times New Roman" pitchFamily="18" charset="0"/>
            </a:rPr>
            <a:t>11</a:t>
          </a:r>
          <a:endParaRPr lang="ru-RU" sz="1400" dirty="0">
            <a:latin typeface="Times New Roman" pitchFamily="18" charset="0"/>
            <a:cs typeface="Times New Roman" pitchFamily="18" charset="0"/>
          </a:endParaRPr>
        </a:p>
      </dgm:t>
    </dgm:pt>
    <dgm:pt modelId="{33ACEFCE-1DD2-4FC9-9105-E53EC854060D}" type="parTrans" cxnId="{B7E1E61D-773E-4385-BD0B-262EB110677D}">
      <dgm:prSet/>
      <dgm:spPr/>
      <dgm:t>
        <a:bodyPr/>
        <a:lstStyle/>
        <a:p>
          <a:endParaRPr lang="ru-RU" sz="1400">
            <a:latin typeface="Times New Roman" pitchFamily="18" charset="0"/>
            <a:cs typeface="Times New Roman" pitchFamily="18" charset="0"/>
          </a:endParaRPr>
        </a:p>
      </dgm:t>
    </dgm:pt>
    <dgm:pt modelId="{44AFC5FE-320A-45D2-AE56-8B0A7F4D0711}" type="sibTrans" cxnId="{B7E1E61D-773E-4385-BD0B-262EB110677D}">
      <dgm:prSet/>
      <dgm:spPr/>
      <dgm:t>
        <a:bodyPr/>
        <a:lstStyle/>
        <a:p>
          <a:endParaRPr lang="ru-RU" sz="1400">
            <a:latin typeface="Times New Roman" pitchFamily="18" charset="0"/>
            <a:cs typeface="Times New Roman" pitchFamily="18" charset="0"/>
          </a:endParaRPr>
        </a:p>
      </dgm:t>
    </dgm:pt>
    <dgm:pt modelId="{7BA29D4D-39B1-47ED-86A6-8F38D03E1D0E}">
      <dgm:prSet phldrT="[Текст]" custT="1"/>
      <dgm:spPr>
        <a:solidFill>
          <a:schemeClr val="tx2">
            <a:lumMod val="60000"/>
            <a:lumOff val="40000"/>
          </a:schemeClr>
        </a:solidFill>
      </dgm:spPr>
      <dgm:t>
        <a:bodyPr/>
        <a:lstStyle/>
        <a:p>
          <a:r>
            <a:rPr lang="ru-RU" sz="1400" dirty="0" smtClean="0">
              <a:latin typeface="Times New Roman" pitchFamily="18" charset="0"/>
              <a:cs typeface="Times New Roman" pitchFamily="18" charset="0"/>
            </a:rPr>
            <a:t>4</a:t>
          </a:r>
          <a:endParaRPr lang="ru-RU" sz="1400" dirty="0">
            <a:latin typeface="Times New Roman" pitchFamily="18" charset="0"/>
            <a:cs typeface="Times New Roman" pitchFamily="18" charset="0"/>
          </a:endParaRPr>
        </a:p>
      </dgm:t>
    </dgm:pt>
    <dgm:pt modelId="{0886C791-E7EE-45CB-A0D0-2E3DAD3F9942}" type="parTrans" cxnId="{02C59E0B-3E83-429E-8CB3-95645486B071}">
      <dgm:prSet/>
      <dgm:spPr/>
      <dgm:t>
        <a:bodyPr/>
        <a:lstStyle/>
        <a:p>
          <a:endParaRPr lang="ru-RU" sz="1400">
            <a:latin typeface="Times New Roman" pitchFamily="18" charset="0"/>
            <a:cs typeface="Times New Roman" pitchFamily="18" charset="0"/>
          </a:endParaRPr>
        </a:p>
      </dgm:t>
    </dgm:pt>
    <dgm:pt modelId="{472F1D1F-09DB-4298-96A1-247A59B36DA6}" type="sibTrans" cxnId="{02C59E0B-3E83-429E-8CB3-95645486B071}">
      <dgm:prSet/>
      <dgm:spPr/>
      <dgm:t>
        <a:bodyPr/>
        <a:lstStyle/>
        <a:p>
          <a:endParaRPr lang="ru-RU" sz="1400">
            <a:latin typeface="Times New Roman" pitchFamily="18" charset="0"/>
            <a:cs typeface="Times New Roman" pitchFamily="18" charset="0"/>
          </a:endParaRPr>
        </a:p>
      </dgm:t>
    </dgm:pt>
    <dgm:pt modelId="{841664EF-49B3-4853-BDF0-AFFB60CD79A5}">
      <dgm:prSet phldrT="[Текст]" custT="1"/>
      <dgm:spPr>
        <a:solidFill>
          <a:schemeClr val="accent3">
            <a:lumMod val="60000"/>
            <a:lumOff val="40000"/>
          </a:schemeClr>
        </a:solidFill>
      </dgm:spPr>
      <dgm:t>
        <a:bodyPr/>
        <a:lstStyle/>
        <a:p>
          <a:r>
            <a:rPr lang="ru-RU" sz="1400" dirty="0" smtClean="0">
              <a:latin typeface="Times New Roman" pitchFamily="18" charset="0"/>
              <a:cs typeface="Times New Roman" pitchFamily="18" charset="0"/>
            </a:rPr>
            <a:t>5</a:t>
          </a:r>
          <a:endParaRPr lang="ru-RU" sz="1400" dirty="0">
            <a:latin typeface="Times New Roman" pitchFamily="18" charset="0"/>
            <a:cs typeface="Times New Roman" pitchFamily="18" charset="0"/>
          </a:endParaRPr>
        </a:p>
      </dgm:t>
    </dgm:pt>
    <dgm:pt modelId="{5DC60D5A-C44F-4497-A17A-8478BF03B4C2}" type="parTrans" cxnId="{9909B65B-0EA8-437F-8D60-FBCD402F3495}">
      <dgm:prSet/>
      <dgm:spPr/>
      <dgm:t>
        <a:bodyPr/>
        <a:lstStyle/>
        <a:p>
          <a:endParaRPr lang="ru-RU" sz="1400">
            <a:latin typeface="Times New Roman" pitchFamily="18" charset="0"/>
            <a:cs typeface="Times New Roman" pitchFamily="18" charset="0"/>
          </a:endParaRPr>
        </a:p>
      </dgm:t>
    </dgm:pt>
    <dgm:pt modelId="{8F339AA9-E141-46F4-9F59-CDBC348F5D7E}" type="sibTrans" cxnId="{9909B65B-0EA8-437F-8D60-FBCD402F3495}">
      <dgm:prSet/>
      <dgm:spPr/>
      <dgm:t>
        <a:bodyPr/>
        <a:lstStyle/>
        <a:p>
          <a:endParaRPr lang="ru-RU" sz="1400">
            <a:latin typeface="Times New Roman" pitchFamily="18" charset="0"/>
            <a:cs typeface="Times New Roman" pitchFamily="18" charset="0"/>
          </a:endParaRPr>
        </a:p>
      </dgm:t>
    </dgm:pt>
    <dgm:pt modelId="{0C3933FD-7266-46B2-8EFD-76C521F2F18A}">
      <dgm:prSet phldrT="[Текст]" custT="1"/>
      <dgm:spPr/>
      <dgm:t>
        <a:bodyPr/>
        <a:lstStyle/>
        <a:p>
          <a:r>
            <a:rPr lang="ru-RU" sz="1400" dirty="0" smtClean="0">
              <a:latin typeface="Times New Roman" pitchFamily="18" charset="0"/>
              <a:cs typeface="Times New Roman" pitchFamily="18" charset="0"/>
            </a:rPr>
            <a:t>Составление конспектов учебной и специальной литературы</a:t>
          </a:r>
          <a:endParaRPr lang="ru-RU" sz="1400" dirty="0">
            <a:latin typeface="Times New Roman" pitchFamily="18" charset="0"/>
            <a:cs typeface="Times New Roman" pitchFamily="18" charset="0"/>
          </a:endParaRPr>
        </a:p>
      </dgm:t>
    </dgm:pt>
    <dgm:pt modelId="{265D37C7-77BF-462D-BBFB-521B09BAFFA7}" type="parTrans" cxnId="{3B4DA29B-C1C5-4A1D-A27C-38C20AC55541}">
      <dgm:prSet/>
      <dgm:spPr/>
      <dgm:t>
        <a:bodyPr/>
        <a:lstStyle/>
        <a:p>
          <a:endParaRPr lang="ru-RU" sz="1400">
            <a:latin typeface="Times New Roman" pitchFamily="18" charset="0"/>
            <a:cs typeface="Times New Roman" pitchFamily="18" charset="0"/>
          </a:endParaRPr>
        </a:p>
      </dgm:t>
    </dgm:pt>
    <dgm:pt modelId="{7231D3FA-A040-4B45-A522-7C2E4E90BE74}" type="sibTrans" cxnId="{3B4DA29B-C1C5-4A1D-A27C-38C20AC55541}">
      <dgm:prSet/>
      <dgm:spPr/>
      <dgm:t>
        <a:bodyPr/>
        <a:lstStyle/>
        <a:p>
          <a:endParaRPr lang="ru-RU" sz="1400">
            <a:latin typeface="Times New Roman" pitchFamily="18" charset="0"/>
            <a:cs typeface="Times New Roman" pitchFamily="18" charset="0"/>
          </a:endParaRPr>
        </a:p>
      </dgm:t>
    </dgm:pt>
    <dgm:pt modelId="{7BBAEBF5-5E70-4D6C-A6B6-69CAABC1610C}">
      <dgm:prSet custT="1"/>
      <dgm:spPr/>
      <dgm:t>
        <a:bodyPr/>
        <a:lstStyle/>
        <a:p>
          <a:r>
            <a:rPr lang="ru-RU" sz="1400" dirty="0" smtClean="0">
              <a:latin typeface="Times New Roman" pitchFamily="18" charset="0"/>
              <a:cs typeface="Times New Roman" pitchFamily="18" charset="0"/>
            </a:rPr>
            <a:t>Решение ситуационных, нестандартных задач</a:t>
          </a:r>
          <a:endParaRPr lang="ru-RU" sz="1400" dirty="0">
            <a:latin typeface="Times New Roman" pitchFamily="18" charset="0"/>
            <a:cs typeface="Times New Roman" pitchFamily="18" charset="0"/>
          </a:endParaRPr>
        </a:p>
      </dgm:t>
    </dgm:pt>
    <dgm:pt modelId="{0CDA1D61-A0F2-4E64-87E6-A6C00BA8A8E5}" type="parTrans" cxnId="{5C1DF69B-4165-4CAF-AB84-64943E6FF2EF}">
      <dgm:prSet/>
      <dgm:spPr/>
      <dgm:t>
        <a:bodyPr/>
        <a:lstStyle/>
        <a:p>
          <a:endParaRPr lang="ru-RU" sz="1400">
            <a:latin typeface="Times New Roman" pitchFamily="18" charset="0"/>
            <a:cs typeface="Times New Roman" pitchFamily="18" charset="0"/>
          </a:endParaRPr>
        </a:p>
      </dgm:t>
    </dgm:pt>
    <dgm:pt modelId="{A70DA55E-1ACC-40DF-8350-2757EBEFA118}" type="sibTrans" cxnId="{5C1DF69B-4165-4CAF-AB84-64943E6FF2EF}">
      <dgm:prSet/>
      <dgm:spPr/>
      <dgm:t>
        <a:bodyPr/>
        <a:lstStyle/>
        <a:p>
          <a:endParaRPr lang="ru-RU" sz="1400">
            <a:latin typeface="Times New Roman" pitchFamily="18" charset="0"/>
            <a:cs typeface="Times New Roman" pitchFamily="18" charset="0"/>
          </a:endParaRPr>
        </a:p>
      </dgm:t>
    </dgm:pt>
    <dgm:pt modelId="{8EA2E3C4-5723-410C-B882-AB64DDB74889}">
      <dgm:prSet custT="1"/>
      <dgm:spPr/>
      <dgm:t>
        <a:bodyPr/>
        <a:lstStyle/>
        <a:p>
          <a:r>
            <a:rPr lang="ru-RU" sz="1400" dirty="0" smtClean="0">
              <a:latin typeface="Times New Roman" pitchFamily="18" charset="0"/>
              <a:cs typeface="Times New Roman" pitchFamily="18" charset="0"/>
            </a:rPr>
            <a:t>Составление схем, алгоритмов, таблиц, кроссвордов, </a:t>
          </a:r>
          <a:r>
            <a:rPr lang="ru-RU" sz="1400" dirty="0" err="1" smtClean="0">
              <a:latin typeface="Times New Roman" pitchFamily="18" charset="0"/>
              <a:cs typeface="Times New Roman" pitchFamily="18" charset="0"/>
            </a:rPr>
            <a:t>сканвордов</a:t>
          </a:r>
          <a:r>
            <a:rPr lang="ru-RU" sz="1400" dirty="0" smtClean="0">
              <a:latin typeface="Times New Roman" pitchFamily="18" charset="0"/>
              <a:cs typeface="Times New Roman" pitchFamily="18" charset="0"/>
            </a:rPr>
            <a:t>, чертежей </a:t>
          </a:r>
          <a:endParaRPr lang="ru-RU" sz="1400" dirty="0">
            <a:latin typeface="Times New Roman" pitchFamily="18" charset="0"/>
            <a:cs typeface="Times New Roman" pitchFamily="18" charset="0"/>
          </a:endParaRPr>
        </a:p>
      </dgm:t>
    </dgm:pt>
    <dgm:pt modelId="{BBCD2268-2407-4838-A188-A4E7EAFFE487}" type="parTrans" cxnId="{40C11EC8-41CF-4EA5-A6C3-39E8E9B3E33D}">
      <dgm:prSet/>
      <dgm:spPr/>
      <dgm:t>
        <a:bodyPr/>
        <a:lstStyle/>
        <a:p>
          <a:endParaRPr lang="ru-RU" sz="1400">
            <a:latin typeface="Times New Roman" pitchFamily="18" charset="0"/>
            <a:cs typeface="Times New Roman" pitchFamily="18" charset="0"/>
          </a:endParaRPr>
        </a:p>
      </dgm:t>
    </dgm:pt>
    <dgm:pt modelId="{5D435929-F80C-41C4-8ABC-B7F1BE464C76}" type="sibTrans" cxnId="{40C11EC8-41CF-4EA5-A6C3-39E8E9B3E33D}">
      <dgm:prSet/>
      <dgm:spPr/>
      <dgm:t>
        <a:bodyPr/>
        <a:lstStyle/>
        <a:p>
          <a:endParaRPr lang="ru-RU" sz="1400">
            <a:latin typeface="Times New Roman" pitchFamily="18" charset="0"/>
            <a:cs typeface="Times New Roman" pitchFamily="18" charset="0"/>
          </a:endParaRPr>
        </a:p>
      </dgm:t>
    </dgm:pt>
    <dgm:pt modelId="{03F575DB-F4FA-4576-8C81-E3FE742B2E5B}">
      <dgm:prSet custT="1"/>
      <dgm:spPr/>
      <dgm:t>
        <a:bodyPr/>
        <a:lstStyle/>
        <a:p>
          <a:r>
            <a:rPr lang="ru-RU" sz="1400" dirty="0" smtClean="0">
              <a:latin typeface="Times New Roman" pitchFamily="18" charset="0"/>
              <a:cs typeface="Times New Roman" pitchFamily="18" charset="0"/>
            </a:rPr>
            <a:t>Составление рекламы темы</a:t>
          </a:r>
          <a:endParaRPr lang="ru-RU" sz="1400" dirty="0">
            <a:latin typeface="Times New Roman" pitchFamily="18" charset="0"/>
            <a:cs typeface="Times New Roman" pitchFamily="18" charset="0"/>
          </a:endParaRPr>
        </a:p>
      </dgm:t>
    </dgm:pt>
    <dgm:pt modelId="{13ABE5F0-7AEA-4A84-A532-F292A7871968}" type="parTrans" cxnId="{397F68BA-3EA6-4533-9C37-F8E818ABEC19}">
      <dgm:prSet/>
      <dgm:spPr/>
      <dgm:t>
        <a:bodyPr/>
        <a:lstStyle/>
        <a:p>
          <a:endParaRPr lang="ru-RU" sz="1400">
            <a:latin typeface="Times New Roman" pitchFamily="18" charset="0"/>
            <a:cs typeface="Times New Roman" pitchFamily="18" charset="0"/>
          </a:endParaRPr>
        </a:p>
      </dgm:t>
    </dgm:pt>
    <dgm:pt modelId="{A1054F03-3753-4A9D-8951-B6001B7BA16F}" type="sibTrans" cxnId="{397F68BA-3EA6-4533-9C37-F8E818ABEC19}">
      <dgm:prSet/>
      <dgm:spPr/>
      <dgm:t>
        <a:bodyPr/>
        <a:lstStyle/>
        <a:p>
          <a:endParaRPr lang="ru-RU" sz="1400">
            <a:latin typeface="Times New Roman" pitchFamily="18" charset="0"/>
            <a:cs typeface="Times New Roman" pitchFamily="18" charset="0"/>
          </a:endParaRPr>
        </a:p>
      </dgm:t>
    </dgm:pt>
    <dgm:pt modelId="{FA09C092-7477-4DD4-B05E-03727C60D00F}">
      <dgm:prSet custT="1"/>
      <dgm:spPr/>
      <dgm:t>
        <a:bodyPr/>
        <a:lstStyle/>
        <a:p>
          <a:r>
            <a:rPr lang="ru-RU" sz="1400" dirty="0" smtClean="0">
              <a:latin typeface="Times New Roman" pitchFamily="18" charset="0"/>
              <a:cs typeface="Times New Roman" pitchFamily="18" charset="0"/>
            </a:rPr>
            <a:t>Письменные ответы на вопросы</a:t>
          </a:r>
          <a:endParaRPr lang="ru-RU" sz="1400" dirty="0">
            <a:latin typeface="Times New Roman" pitchFamily="18" charset="0"/>
            <a:cs typeface="Times New Roman" pitchFamily="18" charset="0"/>
          </a:endParaRPr>
        </a:p>
      </dgm:t>
    </dgm:pt>
    <dgm:pt modelId="{6C8B5754-AAC7-4F90-A93E-A95D65EC5B51}" type="parTrans" cxnId="{3BE9109B-0414-4C7B-8587-27DF614837BD}">
      <dgm:prSet/>
      <dgm:spPr/>
      <dgm:t>
        <a:bodyPr/>
        <a:lstStyle/>
        <a:p>
          <a:endParaRPr lang="ru-RU" sz="1400">
            <a:latin typeface="Times New Roman" pitchFamily="18" charset="0"/>
            <a:cs typeface="Times New Roman" pitchFamily="18" charset="0"/>
          </a:endParaRPr>
        </a:p>
      </dgm:t>
    </dgm:pt>
    <dgm:pt modelId="{2D8325F0-0F1E-4367-B236-D23192FE8C46}" type="sibTrans" cxnId="{3BE9109B-0414-4C7B-8587-27DF614837BD}">
      <dgm:prSet/>
      <dgm:spPr/>
      <dgm:t>
        <a:bodyPr/>
        <a:lstStyle/>
        <a:p>
          <a:endParaRPr lang="ru-RU" sz="1400">
            <a:latin typeface="Times New Roman" pitchFamily="18" charset="0"/>
            <a:cs typeface="Times New Roman" pitchFamily="18" charset="0"/>
          </a:endParaRPr>
        </a:p>
      </dgm:t>
    </dgm:pt>
    <dgm:pt modelId="{EF68075B-EB37-4FB6-BAA3-4C367FAF6921}">
      <dgm:prSet custT="1"/>
      <dgm:spPr/>
      <dgm:t>
        <a:bodyPr/>
        <a:lstStyle/>
        <a:p>
          <a:r>
            <a:rPr lang="ru-RU" sz="1400" dirty="0" smtClean="0">
              <a:latin typeface="Times New Roman" pitchFamily="18" charset="0"/>
              <a:cs typeface="Times New Roman" pitchFamily="18" charset="0"/>
            </a:rPr>
            <a:t>Подборка дополнительного материала по теме</a:t>
          </a:r>
          <a:endParaRPr lang="ru-RU" sz="1400" dirty="0">
            <a:latin typeface="Times New Roman" pitchFamily="18" charset="0"/>
            <a:cs typeface="Times New Roman" pitchFamily="18" charset="0"/>
          </a:endParaRPr>
        </a:p>
      </dgm:t>
    </dgm:pt>
    <dgm:pt modelId="{B830C11C-ED88-45B1-83D1-DFF9D3B2892C}" type="parTrans" cxnId="{9C0876F6-6AB2-408D-A08E-18FF814074BC}">
      <dgm:prSet/>
      <dgm:spPr/>
      <dgm:t>
        <a:bodyPr/>
        <a:lstStyle/>
        <a:p>
          <a:endParaRPr lang="ru-RU" sz="1400">
            <a:latin typeface="Times New Roman" pitchFamily="18" charset="0"/>
            <a:cs typeface="Times New Roman" pitchFamily="18" charset="0"/>
          </a:endParaRPr>
        </a:p>
      </dgm:t>
    </dgm:pt>
    <dgm:pt modelId="{01372029-8A4B-4E79-8FC0-405AF311A823}" type="sibTrans" cxnId="{9C0876F6-6AB2-408D-A08E-18FF814074BC}">
      <dgm:prSet/>
      <dgm:spPr/>
      <dgm:t>
        <a:bodyPr/>
        <a:lstStyle/>
        <a:p>
          <a:endParaRPr lang="ru-RU" sz="1400">
            <a:latin typeface="Times New Roman" pitchFamily="18" charset="0"/>
            <a:cs typeface="Times New Roman" pitchFamily="18" charset="0"/>
          </a:endParaRPr>
        </a:p>
      </dgm:t>
    </dgm:pt>
    <dgm:pt modelId="{6F2BB9A9-ADBA-4EEE-86F2-9283D72C7724}">
      <dgm:prSet custT="1"/>
      <dgm:spPr/>
      <dgm:t>
        <a:bodyPr/>
        <a:lstStyle/>
        <a:p>
          <a:r>
            <a:rPr lang="ru-RU" sz="1400" dirty="0" smtClean="0">
              <a:latin typeface="Times New Roman" pitchFamily="18" charset="0"/>
              <a:cs typeface="Times New Roman" pitchFamily="18" charset="0"/>
            </a:rPr>
            <a:t>Изготовление пособий, карточек, таблиц </a:t>
          </a:r>
          <a:endParaRPr lang="ru-RU" sz="1400" dirty="0">
            <a:latin typeface="Times New Roman" pitchFamily="18" charset="0"/>
            <a:cs typeface="Times New Roman" pitchFamily="18" charset="0"/>
          </a:endParaRPr>
        </a:p>
      </dgm:t>
    </dgm:pt>
    <dgm:pt modelId="{BB97A4CA-2BFD-460F-9465-B6B4C1F2F902}" type="parTrans" cxnId="{EA8EF135-B0C5-4B0C-80B4-B2807AD4B46E}">
      <dgm:prSet/>
      <dgm:spPr/>
      <dgm:t>
        <a:bodyPr/>
        <a:lstStyle/>
        <a:p>
          <a:endParaRPr lang="ru-RU" sz="1400">
            <a:latin typeface="Times New Roman" pitchFamily="18" charset="0"/>
            <a:cs typeface="Times New Roman" pitchFamily="18" charset="0"/>
          </a:endParaRPr>
        </a:p>
      </dgm:t>
    </dgm:pt>
    <dgm:pt modelId="{83A49748-8886-431B-908C-16BE588F000C}" type="sibTrans" cxnId="{EA8EF135-B0C5-4B0C-80B4-B2807AD4B46E}">
      <dgm:prSet/>
      <dgm:spPr/>
      <dgm:t>
        <a:bodyPr/>
        <a:lstStyle/>
        <a:p>
          <a:endParaRPr lang="ru-RU" sz="1400">
            <a:latin typeface="Times New Roman" pitchFamily="18" charset="0"/>
            <a:cs typeface="Times New Roman" pitchFamily="18" charset="0"/>
          </a:endParaRPr>
        </a:p>
      </dgm:t>
    </dgm:pt>
    <dgm:pt modelId="{9FB63D03-8F05-45E5-9245-3582D4199505}">
      <dgm:prSet custT="1"/>
      <dgm:spPr/>
      <dgm:t>
        <a:bodyPr/>
        <a:lstStyle/>
        <a:p>
          <a:r>
            <a:rPr lang="ru-RU" sz="1400" dirty="0" smtClean="0">
              <a:latin typeface="Times New Roman" pitchFamily="18" charset="0"/>
              <a:cs typeface="Times New Roman" pitchFamily="18" charset="0"/>
            </a:rPr>
            <a:t>Самостоятельное составление задач</a:t>
          </a:r>
          <a:endParaRPr lang="ru-RU" sz="1400" dirty="0">
            <a:latin typeface="Times New Roman" pitchFamily="18" charset="0"/>
            <a:cs typeface="Times New Roman" pitchFamily="18" charset="0"/>
          </a:endParaRPr>
        </a:p>
      </dgm:t>
    </dgm:pt>
    <dgm:pt modelId="{4E856BEF-BD6D-40AB-A730-453ADE47BDA6}" type="parTrans" cxnId="{47E747E9-3DFC-4A0F-986D-776A7357E4A5}">
      <dgm:prSet/>
      <dgm:spPr/>
      <dgm:t>
        <a:bodyPr/>
        <a:lstStyle/>
        <a:p>
          <a:endParaRPr lang="ru-RU" sz="1400">
            <a:latin typeface="Times New Roman" pitchFamily="18" charset="0"/>
            <a:cs typeface="Times New Roman" pitchFamily="18" charset="0"/>
          </a:endParaRPr>
        </a:p>
      </dgm:t>
    </dgm:pt>
    <dgm:pt modelId="{F766F9A4-BD98-42D9-9F5E-FAA6C5B66E2D}" type="sibTrans" cxnId="{47E747E9-3DFC-4A0F-986D-776A7357E4A5}">
      <dgm:prSet/>
      <dgm:spPr/>
      <dgm:t>
        <a:bodyPr/>
        <a:lstStyle/>
        <a:p>
          <a:endParaRPr lang="ru-RU" sz="1400">
            <a:latin typeface="Times New Roman" pitchFamily="18" charset="0"/>
            <a:cs typeface="Times New Roman" pitchFamily="18" charset="0"/>
          </a:endParaRPr>
        </a:p>
      </dgm:t>
    </dgm:pt>
    <dgm:pt modelId="{8D1CD393-6412-4082-9109-3723A2BF9649}" type="pres">
      <dgm:prSet presAssocID="{4C5F5014-8358-41C0-8B0C-1F6EC21CA8F0}" presName="linearFlow" presStyleCnt="0">
        <dgm:presLayoutVars>
          <dgm:dir/>
          <dgm:animLvl val="lvl"/>
          <dgm:resizeHandles val="exact"/>
        </dgm:presLayoutVars>
      </dgm:prSet>
      <dgm:spPr/>
      <dgm:t>
        <a:bodyPr/>
        <a:lstStyle/>
        <a:p>
          <a:endParaRPr lang="ru-RU"/>
        </a:p>
      </dgm:t>
    </dgm:pt>
    <dgm:pt modelId="{2AF56F03-5E81-46FA-AEC7-BBAD53301351}" type="pres">
      <dgm:prSet presAssocID="{734128B8-8873-4322-A345-8183F782072C}" presName="composite" presStyleCnt="0"/>
      <dgm:spPr/>
    </dgm:pt>
    <dgm:pt modelId="{B22DD805-AB96-41F7-8DAD-E2BB65C339B6}" type="pres">
      <dgm:prSet presAssocID="{734128B8-8873-4322-A345-8183F782072C}" presName="parentText" presStyleLbl="alignNode1" presStyleIdx="0" presStyleCnt="11" custLinFactNeighborY="-4277">
        <dgm:presLayoutVars>
          <dgm:chMax val="1"/>
          <dgm:bulletEnabled val="1"/>
        </dgm:presLayoutVars>
      </dgm:prSet>
      <dgm:spPr/>
      <dgm:t>
        <a:bodyPr/>
        <a:lstStyle/>
        <a:p>
          <a:endParaRPr lang="ru-RU"/>
        </a:p>
      </dgm:t>
    </dgm:pt>
    <dgm:pt modelId="{563B0CE5-A197-43AF-8855-593F2A7D629E}" type="pres">
      <dgm:prSet presAssocID="{734128B8-8873-4322-A345-8183F782072C}" presName="descendantText" presStyleLbl="alignAcc1" presStyleIdx="0" presStyleCnt="11" custScaleY="95893">
        <dgm:presLayoutVars>
          <dgm:bulletEnabled val="1"/>
        </dgm:presLayoutVars>
      </dgm:prSet>
      <dgm:spPr/>
      <dgm:t>
        <a:bodyPr/>
        <a:lstStyle/>
        <a:p>
          <a:endParaRPr lang="ru-RU"/>
        </a:p>
      </dgm:t>
    </dgm:pt>
    <dgm:pt modelId="{F923C2CE-31BA-4928-9037-990733DC8DCF}" type="pres">
      <dgm:prSet presAssocID="{F3D72CE8-F3AB-4EFC-BD56-C3A4C2D4FBE2}" presName="sp" presStyleCnt="0"/>
      <dgm:spPr/>
    </dgm:pt>
    <dgm:pt modelId="{427613EC-DE4F-4770-9B22-BF9622ECFA61}" type="pres">
      <dgm:prSet presAssocID="{A0664A8D-F40B-4656-990E-63F334F7861A}" presName="composite" presStyleCnt="0"/>
      <dgm:spPr/>
    </dgm:pt>
    <dgm:pt modelId="{BCC0F554-D622-44B6-857F-BDD39959155B}" type="pres">
      <dgm:prSet presAssocID="{A0664A8D-F40B-4656-990E-63F334F7861A}" presName="parentText" presStyleLbl="alignNode1" presStyleIdx="1" presStyleCnt="11" custLinFactNeighborY="-2314">
        <dgm:presLayoutVars>
          <dgm:chMax val="1"/>
          <dgm:bulletEnabled val="1"/>
        </dgm:presLayoutVars>
      </dgm:prSet>
      <dgm:spPr/>
      <dgm:t>
        <a:bodyPr/>
        <a:lstStyle/>
        <a:p>
          <a:endParaRPr lang="ru-RU"/>
        </a:p>
      </dgm:t>
    </dgm:pt>
    <dgm:pt modelId="{D145A960-C7C1-470F-AB2A-B4A206D9A359}" type="pres">
      <dgm:prSet presAssocID="{A0664A8D-F40B-4656-990E-63F334F7861A}" presName="descendantText" presStyleLbl="alignAcc1" presStyleIdx="1" presStyleCnt="11">
        <dgm:presLayoutVars>
          <dgm:bulletEnabled val="1"/>
        </dgm:presLayoutVars>
      </dgm:prSet>
      <dgm:spPr/>
      <dgm:t>
        <a:bodyPr/>
        <a:lstStyle/>
        <a:p>
          <a:endParaRPr lang="ru-RU"/>
        </a:p>
      </dgm:t>
    </dgm:pt>
    <dgm:pt modelId="{638DB1DE-F238-46AB-A2C8-1DEA888A2C53}" type="pres">
      <dgm:prSet presAssocID="{DC9C1990-7F77-4BC0-B1C0-2BAA269B2091}" presName="sp" presStyleCnt="0"/>
      <dgm:spPr/>
    </dgm:pt>
    <dgm:pt modelId="{9527FBBE-7C18-46CC-AFC5-1EF546190BE7}" type="pres">
      <dgm:prSet presAssocID="{A23DA577-2132-45ED-BD3D-FC1DC9EA3CB8}" presName="composite" presStyleCnt="0"/>
      <dgm:spPr/>
    </dgm:pt>
    <dgm:pt modelId="{5C430720-134F-4D88-8272-1777DD6E1AAD}" type="pres">
      <dgm:prSet presAssocID="{A23DA577-2132-45ED-BD3D-FC1DC9EA3CB8}" presName="parentText" presStyleLbl="alignNode1" presStyleIdx="2" presStyleCnt="11">
        <dgm:presLayoutVars>
          <dgm:chMax val="1"/>
          <dgm:bulletEnabled val="1"/>
        </dgm:presLayoutVars>
      </dgm:prSet>
      <dgm:spPr/>
      <dgm:t>
        <a:bodyPr/>
        <a:lstStyle/>
        <a:p>
          <a:endParaRPr lang="ru-RU"/>
        </a:p>
      </dgm:t>
    </dgm:pt>
    <dgm:pt modelId="{BE3DF843-C843-4728-A765-6EBAEBA3C5B6}" type="pres">
      <dgm:prSet presAssocID="{A23DA577-2132-45ED-BD3D-FC1DC9EA3CB8}" presName="descendantText" presStyleLbl="alignAcc1" presStyleIdx="2" presStyleCnt="11">
        <dgm:presLayoutVars>
          <dgm:bulletEnabled val="1"/>
        </dgm:presLayoutVars>
      </dgm:prSet>
      <dgm:spPr/>
      <dgm:t>
        <a:bodyPr/>
        <a:lstStyle/>
        <a:p>
          <a:endParaRPr lang="ru-RU"/>
        </a:p>
      </dgm:t>
    </dgm:pt>
    <dgm:pt modelId="{99A93C19-55CC-4B99-BC0E-8F501050E703}" type="pres">
      <dgm:prSet presAssocID="{BE4D7213-6338-42A0-AFBA-4527CD5B8672}" presName="sp" presStyleCnt="0"/>
      <dgm:spPr/>
    </dgm:pt>
    <dgm:pt modelId="{31BC7298-DC76-4C4F-8DD9-F3BC52EFFDFA}" type="pres">
      <dgm:prSet presAssocID="{7BA29D4D-39B1-47ED-86A6-8F38D03E1D0E}" presName="composite" presStyleCnt="0"/>
      <dgm:spPr/>
    </dgm:pt>
    <dgm:pt modelId="{62059371-300F-45C7-B514-CC428E550681}" type="pres">
      <dgm:prSet presAssocID="{7BA29D4D-39B1-47ED-86A6-8F38D03E1D0E}" presName="parentText" presStyleLbl="alignNode1" presStyleIdx="3" presStyleCnt="11" custLinFactNeighborY="-4277">
        <dgm:presLayoutVars>
          <dgm:chMax val="1"/>
          <dgm:bulletEnabled val="1"/>
        </dgm:presLayoutVars>
      </dgm:prSet>
      <dgm:spPr/>
      <dgm:t>
        <a:bodyPr/>
        <a:lstStyle/>
        <a:p>
          <a:endParaRPr lang="ru-RU"/>
        </a:p>
      </dgm:t>
    </dgm:pt>
    <dgm:pt modelId="{3705C9DE-CDB5-4EBB-89CB-87B9126DDB16}" type="pres">
      <dgm:prSet presAssocID="{7BA29D4D-39B1-47ED-86A6-8F38D03E1D0E}" presName="descendantText" presStyleLbl="alignAcc1" presStyleIdx="3" presStyleCnt="11" custLinFactNeighborY="-4277">
        <dgm:presLayoutVars>
          <dgm:bulletEnabled val="1"/>
        </dgm:presLayoutVars>
      </dgm:prSet>
      <dgm:spPr/>
      <dgm:t>
        <a:bodyPr/>
        <a:lstStyle/>
        <a:p>
          <a:endParaRPr lang="ru-RU"/>
        </a:p>
      </dgm:t>
    </dgm:pt>
    <dgm:pt modelId="{3F2CD1C5-5D49-4189-9132-1663BAFA6DF6}" type="pres">
      <dgm:prSet presAssocID="{472F1D1F-09DB-4298-96A1-247A59B36DA6}" presName="sp" presStyleCnt="0"/>
      <dgm:spPr/>
    </dgm:pt>
    <dgm:pt modelId="{E33DCBEE-2638-46E9-9642-4D6AF8F36668}" type="pres">
      <dgm:prSet presAssocID="{841664EF-49B3-4853-BDF0-AFFB60CD79A5}" presName="composite" presStyleCnt="0"/>
      <dgm:spPr/>
    </dgm:pt>
    <dgm:pt modelId="{A685B562-6D6F-4847-B907-1B1A0D8A7A51}" type="pres">
      <dgm:prSet presAssocID="{841664EF-49B3-4853-BDF0-AFFB60CD79A5}" presName="parentText" presStyleLbl="alignNode1" presStyleIdx="4" presStyleCnt="11" custLinFactNeighborY="-4277">
        <dgm:presLayoutVars>
          <dgm:chMax val="1"/>
          <dgm:bulletEnabled val="1"/>
        </dgm:presLayoutVars>
      </dgm:prSet>
      <dgm:spPr/>
      <dgm:t>
        <a:bodyPr/>
        <a:lstStyle/>
        <a:p>
          <a:endParaRPr lang="ru-RU"/>
        </a:p>
      </dgm:t>
    </dgm:pt>
    <dgm:pt modelId="{12BEADDC-349B-4BF7-B4E9-63680F558199}" type="pres">
      <dgm:prSet presAssocID="{841664EF-49B3-4853-BDF0-AFFB60CD79A5}" presName="descendantText" presStyleLbl="alignAcc1" presStyleIdx="4" presStyleCnt="11">
        <dgm:presLayoutVars>
          <dgm:bulletEnabled val="1"/>
        </dgm:presLayoutVars>
      </dgm:prSet>
      <dgm:spPr/>
      <dgm:t>
        <a:bodyPr/>
        <a:lstStyle/>
        <a:p>
          <a:endParaRPr lang="ru-RU"/>
        </a:p>
      </dgm:t>
    </dgm:pt>
    <dgm:pt modelId="{5BE99EF6-17A0-4651-8182-D58BB90C91F9}" type="pres">
      <dgm:prSet presAssocID="{8F339AA9-E141-46F4-9F59-CDBC348F5D7E}" presName="sp" presStyleCnt="0"/>
      <dgm:spPr/>
    </dgm:pt>
    <dgm:pt modelId="{DB139819-A798-47A4-ADCB-0D05E032EDD1}" type="pres">
      <dgm:prSet presAssocID="{C4C7CE1D-9E68-4CB0-9850-E8590D5CDFB6}" presName="composite" presStyleCnt="0"/>
      <dgm:spPr/>
    </dgm:pt>
    <dgm:pt modelId="{418FFBF8-612B-4ABF-830B-BA4149384CB0}" type="pres">
      <dgm:prSet presAssocID="{C4C7CE1D-9E68-4CB0-9850-E8590D5CDFB6}" presName="parentText" presStyleLbl="alignNode1" presStyleIdx="5" presStyleCnt="11">
        <dgm:presLayoutVars>
          <dgm:chMax val="1"/>
          <dgm:bulletEnabled val="1"/>
        </dgm:presLayoutVars>
      </dgm:prSet>
      <dgm:spPr/>
      <dgm:t>
        <a:bodyPr/>
        <a:lstStyle/>
        <a:p>
          <a:endParaRPr lang="ru-RU"/>
        </a:p>
      </dgm:t>
    </dgm:pt>
    <dgm:pt modelId="{B0EFBDA5-A578-4904-A40B-18E48F2779BA}" type="pres">
      <dgm:prSet presAssocID="{C4C7CE1D-9E68-4CB0-9850-E8590D5CDFB6}" presName="descendantText" presStyleLbl="alignAcc1" presStyleIdx="5" presStyleCnt="11" custScaleY="138708">
        <dgm:presLayoutVars>
          <dgm:bulletEnabled val="1"/>
        </dgm:presLayoutVars>
      </dgm:prSet>
      <dgm:spPr/>
      <dgm:t>
        <a:bodyPr/>
        <a:lstStyle/>
        <a:p>
          <a:endParaRPr lang="ru-RU"/>
        </a:p>
      </dgm:t>
    </dgm:pt>
    <dgm:pt modelId="{26160170-3481-4F9E-89B9-3A8ECDD03406}" type="pres">
      <dgm:prSet presAssocID="{44DC489B-E45E-46A9-9290-4DD225D6D783}" presName="sp" presStyleCnt="0"/>
      <dgm:spPr/>
    </dgm:pt>
    <dgm:pt modelId="{F564C2E3-C6B8-464A-808D-54EC36EC4867}" type="pres">
      <dgm:prSet presAssocID="{171431A8-3B1C-4086-B04C-AE1415A0CF7D}" presName="composite" presStyleCnt="0"/>
      <dgm:spPr/>
    </dgm:pt>
    <dgm:pt modelId="{F4286173-3DCE-4E81-835D-FCA681AB42C1}" type="pres">
      <dgm:prSet presAssocID="{171431A8-3B1C-4086-B04C-AE1415A0CF7D}" presName="parentText" presStyleLbl="alignNode1" presStyleIdx="6" presStyleCnt="11">
        <dgm:presLayoutVars>
          <dgm:chMax val="1"/>
          <dgm:bulletEnabled val="1"/>
        </dgm:presLayoutVars>
      </dgm:prSet>
      <dgm:spPr/>
      <dgm:t>
        <a:bodyPr/>
        <a:lstStyle/>
        <a:p>
          <a:endParaRPr lang="ru-RU"/>
        </a:p>
      </dgm:t>
    </dgm:pt>
    <dgm:pt modelId="{01782D34-E4CD-4A1B-930F-BB7CE9BD17A2}" type="pres">
      <dgm:prSet presAssocID="{171431A8-3B1C-4086-B04C-AE1415A0CF7D}" presName="descendantText" presStyleLbl="alignAcc1" presStyleIdx="6" presStyleCnt="11">
        <dgm:presLayoutVars>
          <dgm:bulletEnabled val="1"/>
        </dgm:presLayoutVars>
      </dgm:prSet>
      <dgm:spPr/>
      <dgm:t>
        <a:bodyPr/>
        <a:lstStyle/>
        <a:p>
          <a:endParaRPr lang="ru-RU"/>
        </a:p>
      </dgm:t>
    </dgm:pt>
    <dgm:pt modelId="{9D023387-E6E8-4DE2-89AD-EA88C39CA6AB}" type="pres">
      <dgm:prSet presAssocID="{207D1B27-D229-483F-BF72-0D9765079F7B}" presName="sp" presStyleCnt="0"/>
      <dgm:spPr/>
    </dgm:pt>
    <dgm:pt modelId="{5D3DAD01-5A09-48EF-8950-FE9AB9D9B647}" type="pres">
      <dgm:prSet presAssocID="{21F16724-7C74-4406-9910-6209B04F31C6}" presName="composite" presStyleCnt="0"/>
      <dgm:spPr/>
    </dgm:pt>
    <dgm:pt modelId="{B858AEC7-F153-497F-81D9-0C19AAAFA3C1}" type="pres">
      <dgm:prSet presAssocID="{21F16724-7C74-4406-9910-6209B04F31C6}" presName="parentText" presStyleLbl="alignNode1" presStyleIdx="7" presStyleCnt="11">
        <dgm:presLayoutVars>
          <dgm:chMax val="1"/>
          <dgm:bulletEnabled val="1"/>
        </dgm:presLayoutVars>
      </dgm:prSet>
      <dgm:spPr/>
      <dgm:t>
        <a:bodyPr/>
        <a:lstStyle/>
        <a:p>
          <a:endParaRPr lang="ru-RU"/>
        </a:p>
      </dgm:t>
    </dgm:pt>
    <dgm:pt modelId="{B9FEA66B-6382-48B5-9DE9-D0ECE087F7AC}" type="pres">
      <dgm:prSet presAssocID="{21F16724-7C74-4406-9910-6209B04F31C6}" presName="descendantText" presStyleLbl="alignAcc1" presStyleIdx="7" presStyleCnt="11">
        <dgm:presLayoutVars>
          <dgm:bulletEnabled val="1"/>
        </dgm:presLayoutVars>
      </dgm:prSet>
      <dgm:spPr/>
      <dgm:t>
        <a:bodyPr/>
        <a:lstStyle/>
        <a:p>
          <a:endParaRPr lang="ru-RU"/>
        </a:p>
      </dgm:t>
    </dgm:pt>
    <dgm:pt modelId="{2DD407B7-8667-4C44-8D30-3C78EBCD65FE}" type="pres">
      <dgm:prSet presAssocID="{F558B01A-10B9-46FF-8C8F-D096E99027E2}" presName="sp" presStyleCnt="0"/>
      <dgm:spPr/>
    </dgm:pt>
    <dgm:pt modelId="{EA82B3A8-B6AC-4789-887B-79AFA461D5DD}" type="pres">
      <dgm:prSet presAssocID="{3F4374DD-77B0-4436-AA44-592854BBC5E8}" presName="composite" presStyleCnt="0"/>
      <dgm:spPr/>
    </dgm:pt>
    <dgm:pt modelId="{B436BF6E-4779-4283-AD55-94F403ADA095}" type="pres">
      <dgm:prSet presAssocID="{3F4374DD-77B0-4436-AA44-592854BBC5E8}" presName="parentText" presStyleLbl="alignNode1" presStyleIdx="8" presStyleCnt="11">
        <dgm:presLayoutVars>
          <dgm:chMax val="1"/>
          <dgm:bulletEnabled val="1"/>
        </dgm:presLayoutVars>
      </dgm:prSet>
      <dgm:spPr/>
      <dgm:t>
        <a:bodyPr/>
        <a:lstStyle/>
        <a:p>
          <a:endParaRPr lang="ru-RU"/>
        </a:p>
      </dgm:t>
    </dgm:pt>
    <dgm:pt modelId="{F5966DD5-B908-4CFE-A5E3-70D05E8ED69B}" type="pres">
      <dgm:prSet presAssocID="{3F4374DD-77B0-4436-AA44-592854BBC5E8}" presName="descendantText" presStyleLbl="alignAcc1" presStyleIdx="8" presStyleCnt="11">
        <dgm:presLayoutVars>
          <dgm:bulletEnabled val="1"/>
        </dgm:presLayoutVars>
      </dgm:prSet>
      <dgm:spPr/>
      <dgm:t>
        <a:bodyPr/>
        <a:lstStyle/>
        <a:p>
          <a:endParaRPr lang="ru-RU"/>
        </a:p>
      </dgm:t>
    </dgm:pt>
    <dgm:pt modelId="{E666521B-2BFD-4546-A0F4-A993B403DDB5}" type="pres">
      <dgm:prSet presAssocID="{472586BC-791B-475F-88CD-31FAD6FED120}" presName="sp" presStyleCnt="0"/>
      <dgm:spPr/>
    </dgm:pt>
    <dgm:pt modelId="{F8E177AD-BDF2-4231-BDE4-C4CDEC4635AC}" type="pres">
      <dgm:prSet presAssocID="{396DD5FB-46F5-49BF-A7E6-A778B3CE4699}" presName="composite" presStyleCnt="0"/>
      <dgm:spPr/>
    </dgm:pt>
    <dgm:pt modelId="{6FCBDEB4-565E-4E73-A5A1-A3FF10514498}" type="pres">
      <dgm:prSet presAssocID="{396DD5FB-46F5-49BF-A7E6-A778B3CE4699}" presName="parentText" presStyleLbl="alignNode1" presStyleIdx="9" presStyleCnt="11">
        <dgm:presLayoutVars>
          <dgm:chMax val="1"/>
          <dgm:bulletEnabled val="1"/>
        </dgm:presLayoutVars>
      </dgm:prSet>
      <dgm:spPr/>
      <dgm:t>
        <a:bodyPr/>
        <a:lstStyle/>
        <a:p>
          <a:endParaRPr lang="ru-RU"/>
        </a:p>
      </dgm:t>
    </dgm:pt>
    <dgm:pt modelId="{BB0F25FC-A4F0-411D-9948-5278A1FBDED1}" type="pres">
      <dgm:prSet presAssocID="{396DD5FB-46F5-49BF-A7E6-A778B3CE4699}" presName="descendantText" presStyleLbl="alignAcc1" presStyleIdx="9" presStyleCnt="11">
        <dgm:presLayoutVars>
          <dgm:bulletEnabled val="1"/>
        </dgm:presLayoutVars>
      </dgm:prSet>
      <dgm:spPr/>
      <dgm:t>
        <a:bodyPr/>
        <a:lstStyle/>
        <a:p>
          <a:endParaRPr lang="ru-RU"/>
        </a:p>
      </dgm:t>
    </dgm:pt>
    <dgm:pt modelId="{5A82558B-1517-4292-B230-7CC145EF22D4}" type="pres">
      <dgm:prSet presAssocID="{35FAF155-DD7F-47D3-A515-F0769C937943}" presName="sp" presStyleCnt="0"/>
      <dgm:spPr/>
    </dgm:pt>
    <dgm:pt modelId="{8CE22187-F4DB-48F0-80CD-B32F6CB36AD7}" type="pres">
      <dgm:prSet presAssocID="{1845FDDA-907C-48F7-9F6E-25DA97EF26C5}" presName="composite" presStyleCnt="0"/>
      <dgm:spPr/>
    </dgm:pt>
    <dgm:pt modelId="{C008D0D9-AF93-4BDF-A3C4-F1E8C035FCCF}" type="pres">
      <dgm:prSet presAssocID="{1845FDDA-907C-48F7-9F6E-25DA97EF26C5}" presName="parentText" presStyleLbl="alignNode1" presStyleIdx="10" presStyleCnt="11">
        <dgm:presLayoutVars>
          <dgm:chMax val="1"/>
          <dgm:bulletEnabled val="1"/>
        </dgm:presLayoutVars>
      </dgm:prSet>
      <dgm:spPr/>
      <dgm:t>
        <a:bodyPr/>
        <a:lstStyle/>
        <a:p>
          <a:endParaRPr lang="ru-RU"/>
        </a:p>
      </dgm:t>
    </dgm:pt>
    <dgm:pt modelId="{20AC832B-51E9-476F-B2B1-22D3DABAA807}" type="pres">
      <dgm:prSet presAssocID="{1845FDDA-907C-48F7-9F6E-25DA97EF26C5}" presName="descendantText" presStyleLbl="alignAcc1" presStyleIdx="10" presStyleCnt="11">
        <dgm:presLayoutVars>
          <dgm:bulletEnabled val="1"/>
        </dgm:presLayoutVars>
      </dgm:prSet>
      <dgm:spPr/>
      <dgm:t>
        <a:bodyPr/>
        <a:lstStyle/>
        <a:p>
          <a:endParaRPr lang="ru-RU"/>
        </a:p>
      </dgm:t>
    </dgm:pt>
  </dgm:ptLst>
  <dgm:cxnLst>
    <dgm:cxn modelId="{DE7B1E51-33F4-43F2-8404-9E8837EA9E4E}" type="presOf" srcId="{396DD5FB-46F5-49BF-A7E6-A778B3CE4699}" destId="{6FCBDEB4-565E-4E73-A5A1-A3FF10514498}" srcOrd="0" destOrd="0" presId="urn:microsoft.com/office/officeart/2005/8/layout/chevron2"/>
    <dgm:cxn modelId="{14718BE2-1F30-42CC-80AE-359A562F887C}" type="presOf" srcId="{C4C7CE1D-9E68-4CB0-9850-E8590D5CDFB6}" destId="{418FFBF8-612B-4ABF-830B-BA4149384CB0}" srcOrd="0" destOrd="0" presId="urn:microsoft.com/office/officeart/2005/8/layout/chevron2"/>
    <dgm:cxn modelId="{AE505F5B-41C0-4757-B629-CCC813147E30}" type="presOf" srcId="{21F16724-7C74-4406-9910-6209B04F31C6}" destId="{B858AEC7-F153-497F-81D9-0C19AAAFA3C1}" srcOrd="0" destOrd="0" presId="urn:microsoft.com/office/officeart/2005/8/layout/chevron2"/>
    <dgm:cxn modelId="{3BE9109B-0414-4C7B-8587-27DF614837BD}" srcId="{21F16724-7C74-4406-9910-6209B04F31C6}" destId="{FA09C092-7477-4DD4-B05E-03727C60D00F}" srcOrd="0" destOrd="0" parTransId="{6C8B5754-AAC7-4F90-A93E-A95D65EC5B51}" sibTransId="{2D8325F0-0F1E-4367-B236-D23192FE8C46}"/>
    <dgm:cxn modelId="{1C271334-7918-4911-9468-64A86AF79AA2}" type="presOf" srcId="{7BBAEBF5-5E70-4D6C-A6B6-69CAABC1610C}" destId="{12BEADDC-349B-4BF7-B4E9-63680F558199}" srcOrd="0" destOrd="0" presId="urn:microsoft.com/office/officeart/2005/8/layout/chevron2"/>
    <dgm:cxn modelId="{119A20C1-057C-448A-A8AA-7644A094A70E}" type="presOf" srcId="{5738B1D4-8F8D-4EC0-86C2-203812B03D49}" destId="{563B0CE5-A197-43AF-8855-593F2A7D629E}" srcOrd="0" destOrd="0" presId="urn:microsoft.com/office/officeart/2005/8/layout/chevron2"/>
    <dgm:cxn modelId="{47E747E9-3DFC-4A0F-986D-776A7357E4A5}" srcId="{1845FDDA-907C-48F7-9F6E-25DA97EF26C5}" destId="{9FB63D03-8F05-45E5-9245-3582D4199505}" srcOrd="0" destOrd="0" parTransId="{4E856BEF-BD6D-40AB-A730-453ADE47BDA6}" sibTransId="{F766F9A4-BD98-42D9-9F5E-FAA6C5B66E2D}"/>
    <dgm:cxn modelId="{F31BBCCD-3F92-4C34-8A80-80834B8A576E}" srcId="{4C5F5014-8358-41C0-8B0C-1F6EC21CA8F0}" destId="{734128B8-8873-4322-A345-8183F782072C}" srcOrd="0" destOrd="0" parTransId="{94F33514-FB50-43A8-A81A-2D6B56EFEB1B}" sibTransId="{F3D72CE8-F3AB-4EFC-BD56-C3A4C2D4FBE2}"/>
    <dgm:cxn modelId="{7EF17E35-3E60-46BA-97EC-5BF60EF33B05}" type="presOf" srcId="{7ED71EC4-8589-4036-B768-2E22FC5FFBE3}" destId="{D145A960-C7C1-470F-AB2A-B4A206D9A359}" srcOrd="0" destOrd="0" presId="urn:microsoft.com/office/officeart/2005/8/layout/chevron2"/>
    <dgm:cxn modelId="{3B4DA29B-C1C5-4A1D-A27C-38C20AC55541}" srcId="{7BA29D4D-39B1-47ED-86A6-8F38D03E1D0E}" destId="{0C3933FD-7266-46B2-8EFD-76C521F2F18A}" srcOrd="0" destOrd="0" parTransId="{265D37C7-77BF-462D-BBFB-521B09BAFFA7}" sibTransId="{7231D3FA-A040-4B45-A522-7C2E4E90BE74}"/>
    <dgm:cxn modelId="{9C0876F6-6AB2-408D-A08E-18FF814074BC}" srcId="{3F4374DD-77B0-4436-AA44-592854BBC5E8}" destId="{EF68075B-EB37-4FB6-BAA3-4C367FAF6921}" srcOrd="0" destOrd="0" parTransId="{B830C11C-ED88-45B1-83D1-DFF9D3B2892C}" sibTransId="{01372029-8A4B-4E79-8FC0-405AF311A823}"/>
    <dgm:cxn modelId="{6561B5C4-EED2-4086-8E5C-97C25D9DAFD0}" type="presOf" srcId="{FA09C092-7477-4DD4-B05E-03727C60D00F}" destId="{B9FEA66B-6382-48B5-9DE9-D0ECE087F7AC}" srcOrd="0" destOrd="0" presId="urn:microsoft.com/office/officeart/2005/8/layout/chevron2"/>
    <dgm:cxn modelId="{698D14FF-1AA8-45C3-B8AE-294D91BAB27E}" type="presOf" srcId="{03F575DB-F4FA-4576-8C81-E3FE742B2E5B}" destId="{01782D34-E4CD-4A1B-930F-BB7CE9BD17A2}" srcOrd="0" destOrd="0" presId="urn:microsoft.com/office/officeart/2005/8/layout/chevron2"/>
    <dgm:cxn modelId="{948CB6A8-7D09-46F8-909D-964C26839390}" type="presOf" srcId="{A2FE41A1-8849-48A8-9AE4-CED66EEDE6FE}" destId="{BE3DF843-C843-4728-A765-6EBAEBA3C5B6}" srcOrd="0" destOrd="0" presId="urn:microsoft.com/office/officeart/2005/8/layout/chevron2"/>
    <dgm:cxn modelId="{1AF929D9-BA34-42CB-B1DE-540DF2A90EB7}" type="presOf" srcId="{3F4374DD-77B0-4436-AA44-592854BBC5E8}" destId="{B436BF6E-4779-4283-AD55-94F403ADA095}" srcOrd="0" destOrd="0" presId="urn:microsoft.com/office/officeart/2005/8/layout/chevron2"/>
    <dgm:cxn modelId="{02C59E0B-3E83-429E-8CB3-95645486B071}" srcId="{4C5F5014-8358-41C0-8B0C-1F6EC21CA8F0}" destId="{7BA29D4D-39B1-47ED-86A6-8F38D03E1D0E}" srcOrd="3" destOrd="0" parTransId="{0886C791-E7EE-45CB-A0D0-2E3DAD3F9942}" sibTransId="{472F1D1F-09DB-4298-96A1-247A59B36DA6}"/>
    <dgm:cxn modelId="{4227746C-DAC3-43FF-9463-35B7016B4332}" srcId="{734128B8-8873-4322-A345-8183F782072C}" destId="{5738B1D4-8F8D-4EC0-86C2-203812B03D49}" srcOrd="0" destOrd="0" parTransId="{80CD42A4-F6F7-44CD-8F76-12400D2C5C63}" sibTransId="{A7F57FCA-9339-45B6-858E-CCB3F824EEB7}"/>
    <dgm:cxn modelId="{10EBD42E-E685-4549-8E1A-DA8672874FF3}" srcId="{4C5F5014-8358-41C0-8B0C-1F6EC21CA8F0}" destId="{171431A8-3B1C-4086-B04C-AE1415A0CF7D}" srcOrd="6" destOrd="0" parTransId="{0E5D67C0-2874-47EE-A340-5E5A1AFE5001}" sibTransId="{207D1B27-D229-483F-BF72-0D9765079F7B}"/>
    <dgm:cxn modelId="{40C11EC8-41CF-4EA5-A6C3-39E8E9B3E33D}" srcId="{C4C7CE1D-9E68-4CB0-9850-E8590D5CDFB6}" destId="{8EA2E3C4-5723-410C-B882-AB64DDB74889}" srcOrd="0" destOrd="0" parTransId="{BBCD2268-2407-4838-A188-A4E7EAFFE487}" sibTransId="{5D435929-F80C-41C4-8ABC-B7F1BE464C76}"/>
    <dgm:cxn modelId="{B7E1E61D-773E-4385-BD0B-262EB110677D}" srcId="{4C5F5014-8358-41C0-8B0C-1F6EC21CA8F0}" destId="{1845FDDA-907C-48F7-9F6E-25DA97EF26C5}" srcOrd="10" destOrd="0" parTransId="{33ACEFCE-1DD2-4FC9-9105-E53EC854060D}" sibTransId="{44AFC5FE-320A-45D2-AE56-8B0A7F4D0711}"/>
    <dgm:cxn modelId="{55D3B40C-C6F7-4635-B4C0-AE548382706D}" type="presOf" srcId="{EF68075B-EB37-4FB6-BAA3-4C367FAF6921}" destId="{F5966DD5-B908-4CFE-A5E3-70D05E8ED69B}" srcOrd="0" destOrd="0" presId="urn:microsoft.com/office/officeart/2005/8/layout/chevron2"/>
    <dgm:cxn modelId="{066267A9-F645-40BA-B8C9-133123773451}" srcId="{4C5F5014-8358-41C0-8B0C-1F6EC21CA8F0}" destId="{396DD5FB-46F5-49BF-A7E6-A778B3CE4699}" srcOrd="9" destOrd="0" parTransId="{AE4679EA-E3CD-4957-B4F9-C758F1C9004C}" sibTransId="{35FAF155-DD7F-47D3-A515-F0769C937943}"/>
    <dgm:cxn modelId="{4266638C-F8A3-4726-8CE1-5DD09BAB1CA1}" type="presOf" srcId="{9FB63D03-8F05-45E5-9245-3582D4199505}" destId="{20AC832B-51E9-476F-B2B1-22D3DABAA807}" srcOrd="0" destOrd="0" presId="urn:microsoft.com/office/officeart/2005/8/layout/chevron2"/>
    <dgm:cxn modelId="{717D8C12-1136-4CBD-907E-71FDB292CF7E}" type="presOf" srcId="{8EA2E3C4-5723-410C-B882-AB64DDB74889}" destId="{B0EFBDA5-A578-4904-A40B-18E48F2779BA}" srcOrd="0" destOrd="0" presId="urn:microsoft.com/office/officeart/2005/8/layout/chevron2"/>
    <dgm:cxn modelId="{F009EEA0-430C-4604-A1DB-A4F48AF09C6A}" type="presOf" srcId="{0C3933FD-7266-46B2-8EFD-76C521F2F18A}" destId="{3705C9DE-CDB5-4EBB-89CB-87B9126DDB16}" srcOrd="0" destOrd="0" presId="urn:microsoft.com/office/officeart/2005/8/layout/chevron2"/>
    <dgm:cxn modelId="{E09909F1-FBE8-4F46-8E79-E71CC1B0CA93}" type="presOf" srcId="{6F2BB9A9-ADBA-4EEE-86F2-9283D72C7724}" destId="{BB0F25FC-A4F0-411D-9948-5278A1FBDED1}" srcOrd="0" destOrd="0" presId="urn:microsoft.com/office/officeart/2005/8/layout/chevron2"/>
    <dgm:cxn modelId="{9909B65B-0EA8-437F-8D60-FBCD402F3495}" srcId="{4C5F5014-8358-41C0-8B0C-1F6EC21CA8F0}" destId="{841664EF-49B3-4853-BDF0-AFFB60CD79A5}" srcOrd="4" destOrd="0" parTransId="{5DC60D5A-C44F-4497-A17A-8478BF03B4C2}" sibTransId="{8F339AA9-E141-46F4-9F59-CDBC348F5D7E}"/>
    <dgm:cxn modelId="{EA8EF135-B0C5-4B0C-80B4-B2807AD4B46E}" srcId="{396DD5FB-46F5-49BF-A7E6-A778B3CE4699}" destId="{6F2BB9A9-ADBA-4EEE-86F2-9283D72C7724}" srcOrd="0" destOrd="0" parTransId="{BB97A4CA-2BFD-460F-9465-B6B4C1F2F902}" sibTransId="{83A49748-8886-431B-908C-16BE588F000C}"/>
    <dgm:cxn modelId="{D4471118-FF59-446E-8A43-5BD8CA8156B3}" srcId="{4C5F5014-8358-41C0-8B0C-1F6EC21CA8F0}" destId="{A0664A8D-F40B-4656-990E-63F334F7861A}" srcOrd="1" destOrd="0" parTransId="{905C6ED0-0FCD-4A34-B3FD-006948AD1D20}" sibTransId="{DC9C1990-7F77-4BC0-B1C0-2BAA269B2091}"/>
    <dgm:cxn modelId="{6A7EFD8E-F6E3-401E-B9A3-CF5428BABAD3}" type="presOf" srcId="{734128B8-8873-4322-A345-8183F782072C}" destId="{B22DD805-AB96-41F7-8DAD-E2BB65C339B6}" srcOrd="0" destOrd="0" presId="urn:microsoft.com/office/officeart/2005/8/layout/chevron2"/>
    <dgm:cxn modelId="{D2CCAAAD-D8F8-4C0E-BC70-0D0E86576E57}" srcId="{A23DA577-2132-45ED-BD3D-FC1DC9EA3CB8}" destId="{A2FE41A1-8849-48A8-9AE4-CED66EEDE6FE}" srcOrd="0" destOrd="0" parTransId="{4A839BC6-F532-48BD-A36D-03936605C854}" sibTransId="{151174F3-E9F4-4E6A-8544-4B6DAAC2E11C}"/>
    <dgm:cxn modelId="{E1912CB0-88F2-4A63-9AA7-6651EF77AD8B}" srcId="{4C5F5014-8358-41C0-8B0C-1F6EC21CA8F0}" destId="{3F4374DD-77B0-4436-AA44-592854BBC5E8}" srcOrd="8" destOrd="0" parTransId="{A5FB8DC8-2727-4FCB-9117-8FE1D1044665}" sibTransId="{472586BC-791B-475F-88CD-31FAD6FED120}"/>
    <dgm:cxn modelId="{95A7F9B0-C720-4FD3-8FC7-7E62168B32D5}" srcId="{4C5F5014-8358-41C0-8B0C-1F6EC21CA8F0}" destId="{A23DA577-2132-45ED-BD3D-FC1DC9EA3CB8}" srcOrd="2" destOrd="0" parTransId="{E15BAB56-E5C5-4E83-AD3B-A17A583B2BF1}" sibTransId="{BE4D7213-6338-42A0-AFBA-4527CD5B8672}"/>
    <dgm:cxn modelId="{E55CBEAF-4EAF-47FC-B19C-781D9368B2E1}" srcId="{4C5F5014-8358-41C0-8B0C-1F6EC21CA8F0}" destId="{21F16724-7C74-4406-9910-6209B04F31C6}" srcOrd="7" destOrd="0" parTransId="{F8A224EC-5EA6-42FC-B7CF-0B91E5F318D5}" sibTransId="{F558B01A-10B9-46FF-8C8F-D096E99027E2}"/>
    <dgm:cxn modelId="{9E2A2739-0740-4744-9495-087512B09C64}" type="presOf" srcId="{A0664A8D-F40B-4656-990E-63F334F7861A}" destId="{BCC0F554-D622-44B6-857F-BDD39959155B}" srcOrd="0" destOrd="0" presId="urn:microsoft.com/office/officeart/2005/8/layout/chevron2"/>
    <dgm:cxn modelId="{AC30D4DA-998E-430E-AEB7-7009B54D9255}" srcId="{4C5F5014-8358-41C0-8B0C-1F6EC21CA8F0}" destId="{C4C7CE1D-9E68-4CB0-9850-E8590D5CDFB6}" srcOrd="5" destOrd="0" parTransId="{5D943B91-D4E1-4674-B5D6-F9A21A5E928A}" sibTransId="{44DC489B-E45E-46A9-9290-4DD225D6D783}"/>
    <dgm:cxn modelId="{29403CCA-ACE4-4514-9607-93BC97D43711}" type="presOf" srcId="{1845FDDA-907C-48F7-9F6E-25DA97EF26C5}" destId="{C008D0D9-AF93-4BDF-A3C4-F1E8C035FCCF}" srcOrd="0" destOrd="0" presId="urn:microsoft.com/office/officeart/2005/8/layout/chevron2"/>
    <dgm:cxn modelId="{6F391AB7-498B-4A49-8F96-4D63CB3183F0}" type="presOf" srcId="{841664EF-49B3-4853-BDF0-AFFB60CD79A5}" destId="{A685B562-6D6F-4847-B907-1B1A0D8A7A51}" srcOrd="0" destOrd="0" presId="urn:microsoft.com/office/officeart/2005/8/layout/chevron2"/>
    <dgm:cxn modelId="{5C1DF69B-4165-4CAF-AB84-64943E6FF2EF}" srcId="{841664EF-49B3-4853-BDF0-AFFB60CD79A5}" destId="{7BBAEBF5-5E70-4D6C-A6B6-69CAABC1610C}" srcOrd="0" destOrd="0" parTransId="{0CDA1D61-A0F2-4E64-87E6-A6C00BA8A8E5}" sibTransId="{A70DA55E-1ACC-40DF-8350-2757EBEFA118}"/>
    <dgm:cxn modelId="{C71942C7-3C14-4469-B5B4-7AF3B7C36890}" type="presOf" srcId="{171431A8-3B1C-4086-B04C-AE1415A0CF7D}" destId="{F4286173-3DCE-4E81-835D-FCA681AB42C1}" srcOrd="0" destOrd="0" presId="urn:microsoft.com/office/officeart/2005/8/layout/chevron2"/>
    <dgm:cxn modelId="{5BEAD411-48D7-413B-8E4B-EED280531582}" type="presOf" srcId="{4C5F5014-8358-41C0-8B0C-1F6EC21CA8F0}" destId="{8D1CD393-6412-4082-9109-3723A2BF9649}" srcOrd="0" destOrd="0" presId="urn:microsoft.com/office/officeart/2005/8/layout/chevron2"/>
    <dgm:cxn modelId="{397F68BA-3EA6-4533-9C37-F8E818ABEC19}" srcId="{171431A8-3B1C-4086-B04C-AE1415A0CF7D}" destId="{03F575DB-F4FA-4576-8C81-E3FE742B2E5B}" srcOrd="0" destOrd="0" parTransId="{13ABE5F0-7AEA-4A84-A532-F292A7871968}" sibTransId="{A1054F03-3753-4A9D-8951-B6001B7BA16F}"/>
    <dgm:cxn modelId="{23C52E64-FDA1-4CC8-9980-1E6806C3193D}" type="presOf" srcId="{A23DA577-2132-45ED-BD3D-FC1DC9EA3CB8}" destId="{5C430720-134F-4D88-8272-1777DD6E1AAD}" srcOrd="0" destOrd="0" presId="urn:microsoft.com/office/officeart/2005/8/layout/chevron2"/>
    <dgm:cxn modelId="{5EB31378-A65A-46F6-8F92-8EFEAF15C347}" srcId="{A0664A8D-F40B-4656-990E-63F334F7861A}" destId="{7ED71EC4-8589-4036-B768-2E22FC5FFBE3}" srcOrd="0" destOrd="0" parTransId="{B88AA7BA-85E9-4813-A5A2-11F10A58A1F4}" sibTransId="{D32CA3F8-49A0-412F-99A9-F5D015D80424}"/>
    <dgm:cxn modelId="{C73EC0F7-7A27-4BFA-9427-FCF158EABE21}" type="presOf" srcId="{7BA29D4D-39B1-47ED-86A6-8F38D03E1D0E}" destId="{62059371-300F-45C7-B514-CC428E550681}" srcOrd="0" destOrd="0" presId="urn:microsoft.com/office/officeart/2005/8/layout/chevron2"/>
    <dgm:cxn modelId="{520CE2BC-3530-4366-BAD8-C97852459DC6}" type="presParOf" srcId="{8D1CD393-6412-4082-9109-3723A2BF9649}" destId="{2AF56F03-5E81-46FA-AEC7-BBAD53301351}" srcOrd="0" destOrd="0" presId="urn:microsoft.com/office/officeart/2005/8/layout/chevron2"/>
    <dgm:cxn modelId="{ABC5C25D-9ACA-4BBE-9CBA-9E2B7D5D37D2}" type="presParOf" srcId="{2AF56F03-5E81-46FA-AEC7-BBAD53301351}" destId="{B22DD805-AB96-41F7-8DAD-E2BB65C339B6}" srcOrd="0" destOrd="0" presId="urn:microsoft.com/office/officeart/2005/8/layout/chevron2"/>
    <dgm:cxn modelId="{78078E1A-60C3-4287-8810-BACF695B2D54}" type="presParOf" srcId="{2AF56F03-5E81-46FA-AEC7-BBAD53301351}" destId="{563B0CE5-A197-43AF-8855-593F2A7D629E}" srcOrd="1" destOrd="0" presId="urn:microsoft.com/office/officeart/2005/8/layout/chevron2"/>
    <dgm:cxn modelId="{3DDD1F95-E4E0-445E-9106-7AA1A4FA4F8C}" type="presParOf" srcId="{8D1CD393-6412-4082-9109-3723A2BF9649}" destId="{F923C2CE-31BA-4928-9037-990733DC8DCF}" srcOrd="1" destOrd="0" presId="urn:microsoft.com/office/officeart/2005/8/layout/chevron2"/>
    <dgm:cxn modelId="{3E6A2206-91F2-4F6A-B783-7BD7A41AE7D2}" type="presParOf" srcId="{8D1CD393-6412-4082-9109-3723A2BF9649}" destId="{427613EC-DE4F-4770-9B22-BF9622ECFA61}" srcOrd="2" destOrd="0" presId="urn:microsoft.com/office/officeart/2005/8/layout/chevron2"/>
    <dgm:cxn modelId="{719B870C-439F-4708-832D-349922E7C66E}" type="presParOf" srcId="{427613EC-DE4F-4770-9B22-BF9622ECFA61}" destId="{BCC0F554-D622-44B6-857F-BDD39959155B}" srcOrd="0" destOrd="0" presId="urn:microsoft.com/office/officeart/2005/8/layout/chevron2"/>
    <dgm:cxn modelId="{46A6A29D-FD4E-4F04-8CDA-575D5F008907}" type="presParOf" srcId="{427613EC-DE4F-4770-9B22-BF9622ECFA61}" destId="{D145A960-C7C1-470F-AB2A-B4A206D9A359}" srcOrd="1" destOrd="0" presId="urn:microsoft.com/office/officeart/2005/8/layout/chevron2"/>
    <dgm:cxn modelId="{E41C1D9F-3AE3-4AE7-A469-4BF4758DA598}" type="presParOf" srcId="{8D1CD393-6412-4082-9109-3723A2BF9649}" destId="{638DB1DE-F238-46AB-A2C8-1DEA888A2C53}" srcOrd="3" destOrd="0" presId="urn:microsoft.com/office/officeart/2005/8/layout/chevron2"/>
    <dgm:cxn modelId="{1D560627-33C2-4153-8575-550A5D436909}" type="presParOf" srcId="{8D1CD393-6412-4082-9109-3723A2BF9649}" destId="{9527FBBE-7C18-46CC-AFC5-1EF546190BE7}" srcOrd="4" destOrd="0" presId="urn:microsoft.com/office/officeart/2005/8/layout/chevron2"/>
    <dgm:cxn modelId="{D5B67494-5DB1-449D-85A0-279C86676D21}" type="presParOf" srcId="{9527FBBE-7C18-46CC-AFC5-1EF546190BE7}" destId="{5C430720-134F-4D88-8272-1777DD6E1AAD}" srcOrd="0" destOrd="0" presId="urn:microsoft.com/office/officeart/2005/8/layout/chevron2"/>
    <dgm:cxn modelId="{C08A134F-2C53-436E-9BB2-768F3745140C}" type="presParOf" srcId="{9527FBBE-7C18-46CC-AFC5-1EF546190BE7}" destId="{BE3DF843-C843-4728-A765-6EBAEBA3C5B6}" srcOrd="1" destOrd="0" presId="urn:microsoft.com/office/officeart/2005/8/layout/chevron2"/>
    <dgm:cxn modelId="{BBC0D7CD-9006-4616-AF57-EDC3668D71A0}" type="presParOf" srcId="{8D1CD393-6412-4082-9109-3723A2BF9649}" destId="{99A93C19-55CC-4B99-BC0E-8F501050E703}" srcOrd="5" destOrd="0" presId="urn:microsoft.com/office/officeart/2005/8/layout/chevron2"/>
    <dgm:cxn modelId="{DCFD4F4F-AEA1-430F-92A7-DB3F05F0B035}" type="presParOf" srcId="{8D1CD393-6412-4082-9109-3723A2BF9649}" destId="{31BC7298-DC76-4C4F-8DD9-F3BC52EFFDFA}" srcOrd="6" destOrd="0" presId="urn:microsoft.com/office/officeart/2005/8/layout/chevron2"/>
    <dgm:cxn modelId="{32AF2C2A-35C4-4BD6-B04F-DCC6360742DF}" type="presParOf" srcId="{31BC7298-DC76-4C4F-8DD9-F3BC52EFFDFA}" destId="{62059371-300F-45C7-B514-CC428E550681}" srcOrd="0" destOrd="0" presId="urn:microsoft.com/office/officeart/2005/8/layout/chevron2"/>
    <dgm:cxn modelId="{EED46F9B-3884-4627-9455-62C1C5DC3489}" type="presParOf" srcId="{31BC7298-DC76-4C4F-8DD9-F3BC52EFFDFA}" destId="{3705C9DE-CDB5-4EBB-89CB-87B9126DDB16}" srcOrd="1" destOrd="0" presId="urn:microsoft.com/office/officeart/2005/8/layout/chevron2"/>
    <dgm:cxn modelId="{66CF44C4-0CED-4E1C-AB1F-002169425805}" type="presParOf" srcId="{8D1CD393-6412-4082-9109-3723A2BF9649}" destId="{3F2CD1C5-5D49-4189-9132-1663BAFA6DF6}" srcOrd="7" destOrd="0" presId="urn:microsoft.com/office/officeart/2005/8/layout/chevron2"/>
    <dgm:cxn modelId="{7DBEC776-43E4-43FF-9C9F-C8F4DC276656}" type="presParOf" srcId="{8D1CD393-6412-4082-9109-3723A2BF9649}" destId="{E33DCBEE-2638-46E9-9642-4D6AF8F36668}" srcOrd="8" destOrd="0" presId="urn:microsoft.com/office/officeart/2005/8/layout/chevron2"/>
    <dgm:cxn modelId="{F5C0940A-C0D9-48C1-90E4-036C5D4958BA}" type="presParOf" srcId="{E33DCBEE-2638-46E9-9642-4D6AF8F36668}" destId="{A685B562-6D6F-4847-B907-1B1A0D8A7A51}" srcOrd="0" destOrd="0" presId="urn:microsoft.com/office/officeart/2005/8/layout/chevron2"/>
    <dgm:cxn modelId="{4A03CD98-347E-48D5-82CB-467BC76689A0}" type="presParOf" srcId="{E33DCBEE-2638-46E9-9642-4D6AF8F36668}" destId="{12BEADDC-349B-4BF7-B4E9-63680F558199}" srcOrd="1" destOrd="0" presId="urn:microsoft.com/office/officeart/2005/8/layout/chevron2"/>
    <dgm:cxn modelId="{44A410BB-C3CC-42DA-8748-68BE32BE7C69}" type="presParOf" srcId="{8D1CD393-6412-4082-9109-3723A2BF9649}" destId="{5BE99EF6-17A0-4651-8182-D58BB90C91F9}" srcOrd="9" destOrd="0" presId="urn:microsoft.com/office/officeart/2005/8/layout/chevron2"/>
    <dgm:cxn modelId="{D2C53C0F-584A-424B-B95C-D57A1723504E}" type="presParOf" srcId="{8D1CD393-6412-4082-9109-3723A2BF9649}" destId="{DB139819-A798-47A4-ADCB-0D05E032EDD1}" srcOrd="10" destOrd="0" presId="urn:microsoft.com/office/officeart/2005/8/layout/chevron2"/>
    <dgm:cxn modelId="{2825783A-6C9A-4C45-9753-39CBE8FA77F1}" type="presParOf" srcId="{DB139819-A798-47A4-ADCB-0D05E032EDD1}" destId="{418FFBF8-612B-4ABF-830B-BA4149384CB0}" srcOrd="0" destOrd="0" presId="urn:microsoft.com/office/officeart/2005/8/layout/chevron2"/>
    <dgm:cxn modelId="{C80EEBBC-2CCB-4056-AEC7-0452187D2EA1}" type="presParOf" srcId="{DB139819-A798-47A4-ADCB-0D05E032EDD1}" destId="{B0EFBDA5-A578-4904-A40B-18E48F2779BA}" srcOrd="1" destOrd="0" presId="urn:microsoft.com/office/officeart/2005/8/layout/chevron2"/>
    <dgm:cxn modelId="{4A7556B2-5C1F-4EA3-A76D-BD0D10CB572D}" type="presParOf" srcId="{8D1CD393-6412-4082-9109-3723A2BF9649}" destId="{26160170-3481-4F9E-89B9-3A8ECDD03406}" srcOrd="11" destOrd="0" presId="urn:microsoft.com/office/officeart/2005/8/layout/chevron2"/>
    <dgm:cxn modelId="{9C1BB3F8-0D86-454D-9D38-2A034BE89EC6}" type="presParOf" srcId="{8D1CD393-6412-4082-9109-3723A2BF9649}" destId="{F564C2E3-C6B8-464A-808D-54EC36EC4867}" srcOrd="12" destOrd="0" presId="urn:microsoft.com/office/officeart/2005/8/layout/chevron2"/>
    <dgm:cxn modelId="{C29B4EDC-936F-4E8B-98C6-B10E36CF155C}" type="presParOf" srcId="{F564C2E3-C6B8-464A-808D-54EC36EC4867}" destId="{F4286173-3DCE-4E81-835D-FCA681AB42C1}" srcOrd="0" destOrd="0" presId="urn:microsoft.com/office/officeart/2005/8/layout/chevron2"/>
    <dgm:cxn modelId="{AC939604-1A87-461A-874F-ACEDA2C4C070}" type="presParOf" srcId="{F564C2E3-C6B8-464A-808D-54EC36EC4867}" destId="{01782D34-E4CD-4A1B-930F-BB7CE9BD17A2}" srcOrd="1" destOrd="0" presId="urn:microsoft.com/office/officeart/2005/8/layout/chevron2"/>
    <dgm:cxn modelId="{DB246111-6A0E-4BF0-894A-E58EB0CB6268}" type="presParOf" srcId="{8D1CD393-6412-4082-9109-3723A2BF9649}" destId="{9D023387-E6E8-4DE2-89AD-EA88C39CA6AB}" srcOrd="13" destOrd="0" presId="urn:microsoft.com/office/officeart/2005/8/layout/chevron2"/>
    <dgm:cxn modelId="{62557DDA-FB20-45E6-9693-5E35F471916C}" type="presParOf" srcId="{8D1CD393-6412-4082-9109-3723A2BF9649}" destId="{5D3DAD01-5A09-48EF-8950-FE9AB9D9B647}" srcOrd="14" destOrd="0" presId="urn:microsoft.com/office/officeart/2005/8/layout/chevron2"/>
    <dgm:cxn modelId="{AB49309C-A128-466C-A36F-A71AC114E6F7}" type="presParOf" srcId="{5D3DAD01-5A09-48EF-8950-FE9AB9D9B647}" destId="{B858AEC7-F153-497F-81D9-0C19AAAFA3C1}" srcOrd="0" destOrd="0" presId="urn:microsoft.com/office/officeart/2005/8/layout/chevron2"/>
    <dgm:cxn modelId="{E527AB1A-2127-432B-8558-9759FAD973A1}" type="presParOf" srcId="{5D3DAD01-5A09-48EF-8950-FE9AB9D9B647}" destId="{B9FEA66B-6382-48B5-9DE9-D0ECE087F7AC}" srcOrd="1" destOrd="0" presId="urn:microsoft.com/office/officeart/2005/8/layout/chevron2"/>
    <dgm:cxn modelId="{A83C8CA4-9353-46BF-AF2D-A35BF4E2DC31}" type="presParOf" srcId="{8D1CD393-6412-4082-9109-3723A2BF9649}" destId="{2DD407B7-8667-4C44-8D30-3C78EBCD65FE}" srcOrd="15" destOrd="0" presId="urn:microsoft.com/office/officeart/2005/8/layout/chevron2"/>
    <dgm:cxn modelId="{2910D2A8-F72A-431C-8E59-8C3E4DA7A904}" type="presParOf" srcId="{8D1CD393-6412-4082-9109-3723A2BF9649}" destId="{EA82B3A8-B6AC-4789-887B-79AFA461D5DD}" srcOrd="16" destOrd="0" presId="urn:microsoft.com/office/officeart/2005/8/layout/chevron2"/>
    <dgm:cxn modelId="{80E11CEE-422B-4005-91DE-7C72B75524AF}" type="presParOf" srcId="{EA82B3A8-B6AC-4789-887B-79AFA461D5DD}" destId="{B436BF6E-4779-4283-AD55-94F403ADA095}" srcOrd="0" destOrd="0" presId="urn:microsoft.com/office/officeart/2005/8/layout/chevron2"/>
    <dgm:cxn modelId="{24269840-1826-449E-BA9E-320B9FEC2799}" type="presParOf" srcId="{EA82B3A8-B6AC-4789-887B-79AFA461D5DD}" destId="{F5966DD5-B908-4CFE-A5E3-70D05E8ED69B}" srcOrd="1" destOrd="0" presId="urn:microsoft.com/office/officeart/2005/8/layout/chevron2"/>
    <dgm:cxn modelId="{0E266602-A2BF-4561-ADB0-7C82F1687C70}" type="presParOf" srcId="{8D1CD393-6412-4082-9109-3723A2BF9649}" destId="{E666521B-2BFD-4546-A0F4-A993B403DDB5}" srcOrd="17" destOrd="0" presId="urn:microsoft.com/office/officeart/2005/8/layout/chevron2"/>
    <dgm:cxn modelId="{36AE7A12-1761-4E5B-9A45-674053E93B85}" type="presParOf" srcId="{8D1CD393-6412-4082-9109-3723A2BF9649}" destId="{F8E177AD-BDF2-4231-BDE4-C4CDEC4635AC}" srcOrd="18" destOrd="0" presId="urn:microsoft.com/office/officeart/2005/8/layout/chevron2"/>
    <dgm:cxn modelId="{389704DB-0F1F-42CE-807D-A32AE74397FF}" type="presParOf" srcId="{F8E177AD-BDF2-4231-BDE4-C4CDEC4635AC}" destId="{6FCBDEB4-565E-4E73-A5A1-A3FF10514498}" srcOrd="0" destOrd="0" presId="urn:microsoft.com/office/officeart/2005/8/layout/chevron2"/>
    <dgm:cxn modelId="{1511A3C7-BF36-4B0A-BF89-1CD448677FD0}" type="presParOf" srcId="{F8E177AD-BDF2-4231-BDE4-C4CDEC4635AC}" destId="{BB0F25FC-A4F0-411D-9948-5278A1FBDED1}" srcOrd="1" destOrd="0" presId="urn:microsoft.com/office/officeart/2005/8/layout/chevron2"/>
    <dgm:cxn modelId="{C548C8F8-5453-4D9E-9CB8-142C01E8F82E}" type="presParOf" srcId="{8D1CD393-6412-4082-9109-3723A2BF9649}" destId="{5A82558B-1517-4292-B230-7CC145EF22D4}" srcOrd="19" destOrd="0" presId="urn:microsoft.com/office/officeart/2005/8/layout/chevron2"/>
    <dgm:cxn modelId="{2555B06E-D6E9-4E07-8E82-6C08590CCEB1}" type="presParOf" srcId="{8D1CD393-6412-4082-9109-3723A2BF9649}" destId="{8CE22187-F4DB-48F0-80CD-B32F6CB36AD7}" srcOrd="20" destOrd="0" presId="urn:microsoft.com/office/officeart/2005/8/layout/chevron2"/>
    <dgm:cxn modelId="{524B17CD-8DDA-410B-9793-88DED765A1F1}" type="presParOf" srcId="{8CE22187-F4DB-48F0-80CD-B32F6CB36AD7}" destId="{C008D0D9-AF93-4BDF-A3C4-F1E8C035FCCF}" srcOrd="0" destOrd="0" presId="urn:microsoft.com/office/officeart/2005/8/layout/chevron2"/>
    <dgm:cxn modelId="{DD978210-7B8C-4C12-A939-73AAE7B6B9DB}" type="presParOf" srcId="{8CE22187-F4DB-48F0-80CD-B32F6CB36AD7}" destId="{20AC832B-51E9-476F-B2B1-22D3DABAA807}"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642A94F-690A-465C-B9A4-E85644DD72B7}">
      <dsp:nvSpPr>
        <dsp:cNvPr id="0" name=""/>
        <dsp:cNvSpPr/>
      </dsp:nvSpPr>
      <dsp:spPr>
        <a:xfrm>
          <a:off x="0" y="256264"/>
          <a:ext cx="60960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8A0748-969A-4FBC-99E2-6BE8211C933C}">
      <dsp:nvSpPr>
        <dsp:cNvPr id="0" name=""/>
        <dsp:cNvSpPr/>
      </dsp:nvSpPr>
      <dsp:spPr>
        <a:xfrm>
          <a:off x="360041" y="1801"/>
          <a:ext cx="426720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755650">
            <a:lnSpc>
              <a:spcPct val="90000"/>
            </a:lnSpc>
            <a:spcBef>
              <a:spcPct val="0"/>
            </a:spcBef>
            <a:spcAft>
              <a:spcPct val="35000"/>
            </a:spcAft>
          </a:pPr>
          <a:r>
            <a:rPr lang="ru-RU" sz="1700" kern="1200" dirty="0" smtClean="0"/>
            <a:t>Стандарт</a:t>
          </a:r>
        </a:p>
      </dsp:txBody>
      <dsp:txXfrm>
        <a:off x="360041" y="1801"/>
        <a:ext cx="4267200" cy="501840"/>
      </dsp:txXfrm>
    </dsp:sp>
    <dsp:sp modelId="{8E23FECE-1B55-44CD-A094-53DBA0428817}">
      <dsp:nvSpPr>
        <dsp:cNvPr id="0" name=""/>
        <dsp:cNvSpPr/>
      </dsp:nvSpPr>
      <dsp:spPr>
        <a:xfrm>
          <a:off x="0" y="1027384"/>
          <a:ext cx="60960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B34B4E-1777-4595-AD41-D26074D8BEC2}">
      <dsp:nvSpPr>
        <dsp:cNvPr id="0" name=""/>
        <dsp:cNvSpPr/>
      </dsp:nvSpPr>
      <dsp:spPr>
        <a:xfrm>
          <a:off x="304800" y="776464"/>
          <a:ext cx="426720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755650">
            <a:lnSpc>
              <a:spcPct val="90000"/>
            </a:lnSpc>
            <a:spcBef>
              <a:spcPct val="0"/>
            </a:spcBef>
            <a:spcAft>
              <a:spcPct val="35000"/>
            </a:spcAft>
          </a:pPr>
          <a:r>
            <a:rPr lang="ru-RU" sz="1700" kern="1200" dirty="0" smtClean="0"/>
            <a:t>Примерная программа (для общеобразовательных) </a:t>
          </a:r>
          <a:endParaRPr lang="ru-RU" sz="1700" kern="1200" dirty="0"/>
        </a:p>
      </dsp:txBody>
      <dsp:txXfrm>
        <a:off x="304800" y="776464"/>
        <a:ext cx="4267200" cy="501840"/>
      </dsp:txXfrm>
    </dsp:sp>
    <dsp:sp modelId="{787DFCAB-5585-4C90-AA3D-B1165FB3C470}">
      <dsp:nvSpPr>
        <dsp:cNvPr id="0" name=""/>
        <dsp:cNvSpPr/>
      </dsp:nvSpPr>
      <dsp:spPr>
        <a:xfrm>
          <a:off x="0" y="1803848"/>
          <a:ext cx="60960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3655B2-3F12-4383-BB60-4CCAEA0AD03E}">
      <dsp:nvSpPr>
        <dsp:cNvPr id="0" name=""/>
        <dsp:cNvSpPr/>
      </dsp:nvSpPr>
      <dsp:spPr>
        <a:xfrm>
          <a:off x="304800" y="1547583"/>
          <a:ext cx="426720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755650">
            <a:lnSpc>
              <a:spcPct val="90000"/>
            </a:lnSpc>
            <a:spcBef>
              <a:spcPct val="0"/>
            </a:spcBef>
            <a:spcAft>
              <a:spcPct val="35000"/>
            </a:spcAft>
          </a:pPr>
          <a:r>
            <a:rPr lang="ru-RU" sz="1700" kern="1200" dirty="0" smtClean="0"/>
            <a:t>Рабочая программа</a:t>
          </a:r>
          <a:endParaRPr lang="ru-RU" sz="1700" kern="1200" dirty="0"/>
        </a:p>
      </dsp:txBody>
      <dsp:txXfrm>
        <a:off x="304800" y="1547583"/>
        <a:ext cx="4267200" cy="50184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642A94F-690A-465C-B9A4-E85644DD72B7}">
      <dsp:nvSpPr>
        <dsp:cNvPr id="0" name=""/>
        <dsp:cNvSpPr/>
      </dsp:nvSpPr>
      <dsp:spPr>
        <a:xfrm>
          <a:off x="0" y="313695"/>
          <a:ext cx="6096000"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8A0748-969A-4FBC-99E2-6BE8211C933C}">
      <dsp:nvSpPr>
        <dsp:cNvPr id="0" name=""/>
        <dsp:cNvSpPr/>
      </dsp:nvSpPr>
      <dsp:spPr>
        <a:xfrm>
          <a:off x="360041" y="44264"/>
          <a:ext cx="4267200"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ru-RU" sz="1800" kern="1200" dirty="0" smtClean="0"/>
            <a:t>Перспективно-тематический план</a:t>
          </a:r>
          <a:endParaRPr lang="ru-RU" sz="1800" kern="1200" dirty="0"/>
        </a:p>
      </dsp:txBody>
      <dsp:txXfrm>
        <a:off x="360041" y="44264"/>
        <a:ext cx="4267200" cy="531360"/>
      </dsp:txXfrm>
    </dsp:sp>
    <dsp:sp modelId="{8E23FECE-1B55-44CD-A094-53DBA0428817}">
      <dsp:nvSpPr>
        <dsp:cNvPr id="0" name=""/>
        <dsp:cNvSpPr/>
      </dsp:nvSpPr>
      <dsp:spPr>
        <a:xfrm>
          <a:off x="0" y="1130176"/>
          <a:ext cx="6096000"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B34B4E-1777-4595-AD41-D26074D8BEC2}">
      <dsp:nvSpPr>
        <dsp:cNvPr id="0" name=""/>
        <dsp:cNvSpPr/>
      </dsp:nvSpPr>
      <dsp:spPr>
        <a:xfrm>
          <a:off x="304800" y="864496"/>
          <a:ext cx="4267200"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ru-RU" sz="1800" kern="1200" dirty="0" smtClean="0"/>
            <a:t>Поурочные планы</a:t>
          </a:r>
          <a:endParaRPr lang="ru-RU" sz="1800" kern="1200" dirty="0"/>
        </a:p>
      </dsp:txBody>
      <dsp:txXfrm>
        <a:off x="304800" y="864496"/>
        <a:ext cx="4267200" cy="531360"/>
      </dsp:txXfrm>
    </dsp:sp>
    <dsp:sp modelId="{787DFCAB-5585-4C90-AA3D-B1165FB3C470}">
      <dsp:nvSpPr>
        <dsp:cNvPr id="0" name=""/>
        <dsp:cNvSpPr/>
      </dsp:nvSpPr>
      <dsp:spPr>
        <a:xfrm>
          <a:off x="0" y="1946656"/>
          <a:ext cx="6096000"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3655B2-3F12-4383-BB60-4CCAEA0AD03E}">
      <dsp:nvSpPr>
        <dsp:cNvPr id="0" name=""/>
        <dsp:cNvSpPr/>
      </dsp:nvSpPr>
      <dsp:spPr>
        <a:xfrm>
          <a:off x="304800" y="1680976"/>
          <a:ext cx="4267200"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ru-RU" sz="1800" kern="1200" dirty="0" smtClean="0"/>
            <a:t>Паспорт КМО дисциплины (предмета по старым стандартам)</a:t>
          </a:r>
          <a:endParaRPr lang="ru-RU" sz="1800" kern="1200" dirty="0"/>
        </a:p>
      </dsp:txBody>
      <dsp:txXfrm>
        <a:off x="304800" y="1680976"/>
        <a:ext cx="4267200" cy="53136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E1D654B-C64C-4700-885E-398A6EDD967D}">
      <dsp:nvSpPr>
        <dsp:cNvPr id="0" name=""/>
        <dsp:cNvSpPr/>
      </dsp:nvSpPr>
      <dsp:spPr>
        <a:xfrm>
          <a:off x="0" y="914"/>
          <a:ext cx="4257609" cy="935189"/>
        </a:xfrm>
        <a:prstGeom prst="rightArrow">
          <a:avLst>
            <a:gd name="adj1" fmla="val 75000"/>
            <a:gd name="adj2" fmla="val 50000"/>
          </a:avLst>
        </a:prstGeom>
        <a:solidFill>
          <a:schemeClr val="accent1">
            <a:alpha val="90000"/>
            <a:tint val="40000"/>
            <a:hueOff val="0"/>
            <a:satOff val="0"/>
            <a:lumOff val="0"/>
            <a:alphaOff val="0"/>
          </a:schemeClr>
        </a:solidFill>
        <a:ln w="10000" cap="flat" cmpd="sng" algn="ctr">
          <a:solidFill>
            <a:srgbClr val="0070C0">
              <a:alpha val="9000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 tIns="17780" rIns="17780" bIns="17780" numCol="1" spcCol="1270" anchor="t" anchorCtr="0">
          <a:noAutofit/>
        </a:bodyPr>
        <a:lstStyle/>
        <a:p>
          <a:pPr marL="285750" lvl="1" indent="-285750" algn="l" defTabSz="1244600">
            <a:lnSpc>
              <a:spcPct val="90000"/>
            </a:lnSpc>
            <a:spcBef>
              <a:spcPct val="0"/>
            </a:spcBef>
            <a:spcAft>
              <a:spcPct val="15000"/>
            </a:spcAft>
            <a:buChar char="••"/>
          </a:pPr>
          <a:r>
            <a:rPr kumimoji="0" lang="ru-RU" sz="2800" b="1" i="0" u="none" strike="noStrike" kern="1200" cap="none" normalizeH="0" baseline="0" dirty="0" smtClean="0">
              <a:ln/>
              <a:effectLst/>
              <a:latin typeface="Arial" pitchFamily="34" charset="0"/>
              <a:ea typeface="Times New Roman" pitchFamily="18" charset="0"/>
              <a:cs typeface="Arial" pitchFamily="34" charset="0"/>
            </a:rPr>
            <a:t>Словесные</a:t>
          </a:r>
          <a:endParaRPr lang="ru-RU" sz="2800" b="1" kern="1200" dirty="0"/>
        </a:p>
      </dsp:txBody>
      <dsp:txXfrm>
        <a:off x="0" y="914"/>
        <a:ext cx="4257609" cy="935189"/>
      </dsp:txXfrm>
    </dsp:sp>
    <dsp:sp modelId="{740BC452-9EF4-4B08-A877-8229BB782445}">
      <dsp:nvSpPr>
        <dsp:cNvPr id="0" name=""/>
        <dsp:cNvSpPr/>
      </dsp:nvSpPr>
      <dsp:spPr>
        <a:xfrm>
          <a:off x="4251730" y="457"/>
          <a:ext cx="3872737" cy="935189"/>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kumimoji="0" lang="ru-RU" sz="2000" b="0" i="0" u="none" strike="noStrike" kern="1200" cap="none" normalizeH="0" baseline="0" dirty="0" smtClean="0">
              <a:ln/>
              <a:effectLst/>
              <a:latin typeface="Arial" pitchFamily="34" charset="0"/>
              <a:ea typeface="Times New Roman" pitchFamily="18" charset="0"/>
              <a:cs typeface="Arial" pitchFamily="34" charset="0"/>
            </a:rPr>
            <a:t>объяснение, рассказ, беседа, лекция, проблемное изложение, описание</a:t>
          </a:r>
          <a:endParaRPr lang="ru-RU" sz="2000" kern="1200" dirty="0"/>
        </a:p>
      </dsp:txBody>
      <dsp:txXfrm>
        <a:off x="4251730" y="457"/>
        <a:ext cx="3872737" cy="93518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817890-B9B6-421A-9705-4D4CE09A3D00}">
      <dsp:nvSpPr>
        <dsp:cNvPr id="0" name=""/>
        <dsp:cNvSpPr/>
      </dsp:nvSpPr>
      <dsp:spPr>
        <a:xfrm>
          <a:off x="0" y="0"/>
          <a:ext cx="4290411" cy="1152128"/>
        </a:xfrm>
        <a:prstGeom prst="rightArrow">
          <a:avLst>
            <a:gd name="adj1" fmla="val 75000"/>
            <a:gd name="adj2" fmla="val 50000"/>
          </a:avLst>
        </a:prstGeom>
        <a:solidFill>
          <a:schemeClr val="accent1">
            <a:alpha val="90000"/>
            <a:tint val="40000"/>
            <a:hueOff val="0"/>
            <a:satOff val="0"/>
            <a:lumOff val="0"/>
            <a:alphaOff val="0"/>
          </a:schemeClr>
        </a:solidFill>
        <a:ln w="10000" cap="flat" cmpd="sng" algn="ctr">
          <a:solidFill>
            <a:schemeClr val="accent1">
              <a:lumMod val="75000"/>
              <a:alpha val="90000"/>
            </a:schemeClr>
          </a:solidFill>
          <a:prstDash val="solid"/>
        </a:ln>
        <a:effectLst/>
      </dsp:spPr>
      <dsp:style>
        <a:lnRef idx="1">
          <a:scrgbClr r="0" g="0" b="0"/>
        </a:lnRef>
        <a:fillRef idx="1">
          <a:scrgbClr r="0" g="0" b="0"/>
        </a:fillRef>
        <a:effectRef idx="0">
          <a:scrgbClr r="0" g="0" b="0"/>
        </a:effectRef>
        <a:fontRef idx="minor"/>
      </dsp:style>
    </dsp:sp>
    <dsp:sp modelId="{70123752-6D91-4888-A601-0A34BF2005F3}">
      <dsp:nvSpPr>
        <dsp:cNvPr id="0" name=""/>
        <dsp:cNvSpPr/>
      </dsp:nvSpPr>
      <dsp:spPr>
        <a:xfrm>
          <a:off x="4297216" y="0"/>
          <a:ext cx="3767679" cy="1152128"/>
        </a:xfrm>
        <a:prstGeom prst="roundRect">
          <a:avLst/>
        </a:prstGeom>
        <a:gradFill rotWithShape="0">
          <a:gsLst>
            <a:gs pos="0">
              <a:schemeClr val="accent1">
                <a:hueOff val="0"/>
                <a:satOff val="0"/>
                <a:lumOff val="0"/>
                <a:alphaOff val="0"/>
                <a:tint val="75000"/>
                <a:shade val="85000"/>
                <a:satMod val="230000"/>
              </a:schemeClr>
            </a:gs>
            <a:gs pos="25000">
              <a:schemeClr val="accent1">
                <a:hueOff val="0"/>
                <a:satOff val="0"/>
                <a:lumOff val="0"/>
                <a:alphaOff val="0"/>
                <a:tint val="90000"/>
                <a:shade val="70000"/>
                <a:satMod val="220000"/>
              </a:schemeClr>
            </a:gs>
            <a:gs pos="50000">
              <a:schemeClr val="accent1">
                <a:hueOff val="0"/>
                <a:satOff val="0"/>
                <a:lumOff val="0"/>
                <a:alphaOff val="0"/>
                <a:tint val="90000"/>
                <a:shade val="58000"/>
                <a:satMod val="225000"/>
              </a:schemeClr>
            </a:gs>
            <a:gs pos="65000">
              <a:schemeClr val="accent1">
                <a:hueOff val="0"/>
                <a:satOff val="0"/>
                <a:lumOff val="0"/>
                <a:alphaOff val="0"/>
                <a:tint val="90000"/>
                <a:shade val="58000"/>
                <a:satMod val="225000"/>
              </a:schemeClr>
            </a:gs>
            <a:gs pos="80000">
              <a:schemeClr val="accent1">
                <a:hueOff val="0"/>
                <a:satOff val="0"/>
                <a:lumOff val="0"/>
                <a:alphaOff val="0"/>
                <a:tint val="90000"/>
                <a:shade val="69000"/>
                <a:satMod val="220000"/>
              </a:schemeClr>
            </a:gs>
            <a:gs pos="100000">
              <a:schemeClr val="accent1">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kumimoji="0" lang="ru-RU" sz="2000" b="0" i="0" u="none" strike="noStrike" kern="1200" cap="none" normalizeH="0" baseline="0" dirty="0" smtClean="0">
              <a:ln>
                <a:noFill/>
              </a:ln>
              <a:solidFill>
                <a:schemeClr val="tx1"/>
              </a:solidFill>
              <a:effectLst/>
              <a:latin typeface="Arial" pitchFamily="34" charset="0"/>
              <a:ea typeface="Times New Roman" pitchFamily="18" charset="0"/>
              <a:cs typeface="Arial" pitchFamily="34" charset="0"/>
            </a:rPr>
            <a:t>выполнение упражнений, опыты, практические и лабораторные работы</a:t>
          </a:r>
          <a:endParaRPr lang="ru-RU" sz="2000" kern="1200" dirty="0"/>
        </a:p>
      </dsp:txBody>
      <dsp:txXfrm>
        <a:off x="4297216" y="0"/>
        <a:ext cx="3767679" cy="1152128"/>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22DD805-AB96-41F7-8DAD-E2BB65C339B6}">
      <dsp:nvSpPr>
        <dsp:cNvPr id="0" name=""/>
        <dsp:cNvSpPr/>
      </dsp:nvSpPr>
      <dsp:spPr>
        <a:xfrm rot="5400000">
          <a:off x="-79724" y="79724"/>
          <a:ext cx="531497" cy="372048"/>
        </a:xfrm>
        <a:prstGeom prst="chevron">
          <a:avLst/>
        </a:prstGeom>
        <a:solidFill>
          <a:schemeClr val="accent1">
            <a:lumMod val="40000"/>
            <a:lumOff val="60000"/>
          </a:schemeClr>
        </a:solidFill>
        <a:ln w="10000" cap="flat" cmpd="sng" algn="ctr">
          <a:solidFill>
            <a:schemeClr val="accent5">
              <a:hueOff val="0"/>
              <a:satOff val="0"/>
              <a:lumOff val="0"/>
              <a:alphaOff val="0"/>
            </a:schemeClr>
          </a:solidFill>
          <a:prstDash val="solid"/>
        </a:ln>
        <a:effectLst>
          <a:outerShdw blurRad="76200" dist="50800" dir="5400000" rotWithShape="0">
            <a:srgbClr val="4E3B30">
              <a:alpha val="60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itchFamily="18" charset="0"/>
              <a:cs typeface="Times New Roman" pitchFamily="18" charset="0"/>
            </a:rPr>
            <a:t>1</a:t>
          </a:r>
          <a:endParaRPr lang="ru-RU" sz="1400" kern="1200" dirty="0">
            <a:latin typeface="Times New Roman" pitchFamily="18" charset="0"/>
            <a:cs typeface="Times New Roman" pitchFamily="18" charset="0"/>
          </a:endParaRPr>
        </a:p>
      </dsp:txBody>
      <dsp:txXfrm rot="5400000">
        <a:off x="-79724" y="79724"/>
        <a:ext cx="531497" cy="372048"/>
      </dsp:txXfrm>
    </dsp:sp>
    <dsp:sp modelId="{563B0CE5-A197-43AF-8855-593F2A7D629E}">
      <dsp:nvSpPr>
        <dsp:cNvPr id="0" name=""/>
        <dsp:cNvSpPr/>
      </dsp:nvSpPr>
      <dsp:spPr>
        <a:xfrm rot="5400000">
          <a:off x="4196758" y="-3810386"/>
          <a:ext cx="331459" cy="7980879"/>
        </a:xfrm>
        <a:prstGeom prst="round2SameRect">
          <a:avLst/>
        </a:prstGeom>
        <a:solidFill>
          <a:schemeClr val="lt1">
            <a:alpha val="90000"/>
            <a:hueOff val="0"/>
            <a:satOff val="0"/>
            <a:lumOff val="0"/>
            <a:alphaOff val="0"/>
          </a:schemeClr>
        </a:solidFill>
        <a:ln w="10000"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smtClean="0">
              <a:latin typeface="Times New Roman" pitchFamily="18" charset="0"/>
              <a:cs typeface="Times New Roman" pitchFamily="18" charset="0"/>
            </a:rPr>
            <a:t>Разработка проектов</a:t>
          </a:r>
          <a:endParaRPr lang="ru-RU" sz="1400" kern="1200" dirty="0">
            <a:latin typeface="Times New Roman" pitchFamily="18" charset="0"/>
            <a:cs typeface="Times New Roman" pitchFamily="18" charset="0"/>
          </a:endParaRPr>
        </a:p>
      </dsp:txBody>
      <dsp:txXfrm rot="5400000">
        <a:off x="4196758" y="-3810386"/>
        <a:ext cx="331459" cy="7980879"/>
      </dsp:txXfrm>
    </dsp:sp>
    <dsp:sp modelId="{BCC0F554-D622-44B6-857F-BDD39959155B}">
      <dsp:nvSpPr>
        <dsp:cNvPr id="0" name=""/>
        <dsp:cNvSpPr/>
      </dsp:nvSpPr>
      <dsp:spPr>
        <a:xfrm rot="5400000">
          <a:off x="-79724" y="553430"/>
          <a:ext cx="531497" cy="372048"/>
        </a:xfrm>
        <a:prstGeom prst="chevron">
          <a:avLst/>
        </a:prstGeom>
        <a:solidFill>
          <a:schemeClr val="tx2">
            <a:lumMod val="40000"/>
            <a:lumOff val="60000"/>
          </a:schemeClr>
        </a:solidFill>
        <a:ln w="10000" cap="flat" cmpd="sng" algn="ctr">
          <a:solidFill>
            <a:schemeClr val="accent5">
              <a:hueOff val="-183714"/>
              <a:satOff val="27"/>
              <a:lumOff val="-647"/>
              <a:alphaOff val="0"/>
            </a:schemeClr>
          </a:solidFill>
          <a:prstDash val="solid"/>
        </a:ln>
        <a:effectLst>
          <a:outerShdw blurRad="76200" dist="50800" dir="5400000" rotWithShape="0">
            <a:srgbClr val="4E3B30">
              <a:alpha val="60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itchFamily="18" charset="0"/>
              <a:cs typeface="Times New Roman" pitchFamily="18" charset="0"/>
            </a:rPr>
            <a:t>2</a:t>
          </a:r>
          <a:endParaRPr lang="ru-RU" sz="1400" kern="1200" dirty="0">
            <a:latin typeface="Times New Roman" pitchFamily="18" charset="0"/>
            <a:cs typeface="Times New Roman" pitchFamily="18" charset="0"/>
          </a:endParaRPr>
        </a:p>
      </dsp:txBody>
      <dsp:txXfrm rot="5400000">
        <a:off x="-79724" y="553430"/>
        <a:ext cx="531497" cy="372048"/>
      </dsp:txXfrm>
    </dsp:sp>
    <dsp:sp modelId="{D145A960-C7C1-470F-AB2A-B4A206D9A359}">
      <dsp:nvSpPr>
        <dsp:cNvPr id="0" name=""/>
        <dsp:cNvSpPr/>
      </dsp:nvSpPr>
      <dsp:spPr>
        <a:xfrm rot="5400000">
          <a:off x="4189751" y="-3331698"/>
          <a:ext cx="345473" cy="7980879"/>
        </a:xfrm>
        <a:prstGeom prst="round2SameRect">
          <a:avLst/>
        </a:prstGeom>
        <a:solidFill>
          <a:schemeClr val="lt1">
            <a:alpha val="90000"/>
            <a:hueOff val="0"/>
            <a:satOff val="0"/>
            <a:lumOff val="0"/>
            <a:alphaOff val="0"/>
          </a:schemeClr>
        </a:solidFill>
        <a:ln w="10000" cap="flat" cmpd="sng" algn="ctr">
          <a:solidFill>
            <a:schemeClr val="accent5">
              <a:hueOff val="-183714"/>
              <a:satOff val="27"/>
              <a:lumOff val="-64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smtClean="0">
              <a:latin typeface="Times New Roman" pitchFamily="18" charset="0"/>
              <a:cs typeface="Times New Roman" pitchFamily="18" charset="0"/>
            </a:rPr>
            <a:t>Проведение исследований </a:t>
          </a:r>
          <a:endParaRPr lang="ru-RU" sz="1400" kern="1200" dirty="0">
            <a:latin typeface="Times New Roman" pitchFamily="18" charset="0"/>
            <a:cs typeface="Times New Roman" pitchFamily="18" charset="0"/>
          </a:endParaRPr>
        </a:p>
      </dsp:txBody>
      <dsp:txXfrm rot="5400000">
        <a:off x="4189751" y="-3331698"/>
        <a:ext cx="345473" cy="7980879"/>
      </dsp:txXfrm>
    </dsp:sp>
    <dsp:sp modelId="{5C430720-134F-4D88-8272-1777DD6E1AAD}">
      <dsp:nvSpPr>
        <dsp:cNvPr id="0" name=""/>
        <dsp:cNvSpPr/>
      </dsp:nvSpPr>
      <dsp:spPr>
        <a:xfrm rot="5400000">
          <a:off x="-79724" y="1044507"/>
          <a:ext cx="531497" cy="372048"/>
        </a:xfrm>
        <a:prstGeom prst="chevron">
          <a:avLst/>
        </a:prstGeom>
        <a:solidFill>
          <a:schemeClr val="accent1">
            <a:lumMod val="40000"/>
            <a:lumOff val="60000"/>
          </a:schemeClr>
        </a:solidFill>
        <a:ln w="10000" cap="flat" cmpd="sng" algn="ctr">
          <a:solidFill>
            <a:schemeClr val="accent5">
              <a:hueOff val="-367427"/>
              <a:satOff val="54"/>
              <a:lumOff val="-1294"/>
              <a:alphaOff val="0"/>
            </a:schemeClr>
          </a:solidFill>
          <a:prstDash val="solid"/>
        </a:ln>
        <a:effectLst>
          <a:outerShdw blurRad="76200" dist="50800" dir="5400000" rotWithShape="0">
            <a:srgbClr val="4E3B30">
              <a:alpha val="60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itchFamily="18" charset="0"/>
              <a:cs typeface="Times New Roman" pitchFamily="18" charset="0"/>
            </a:rPr>
            <a:t>3</a:t>
          </a:r>
          <a:endParaRPr lang="ru-RU" sz="1400" kern="1200" dirty="0">
            <a:latin typeface="Times New Roman" pitchFamily="18" charset="0"/>
            <a:cs typeface="Times New Roman" pitchFamily="18" charset="0"/>
          </a:endParaRPr>
        </a:p>
      </dsp:txBody>
      <dsp:txXfrm rot="5400000">
        <a:off x="-79724" y="1044507"/>
        <a:ext cx="531497" cy="372048"/>
      </dsp:txXfrm>
    </dsp:sp>
    <dsp:sp modelId="{BE3DF843-C843-4728-A765-6EBAEBA3C5B6}">
      <dsp:nvSpPr>
        <dsp:cNvPr id="0" name=""/>
        <dsp:cNvSpPr/>
      </dsp:nvSpPr>
      <dsp:spPr>
        <a:xfrm rot="5400000">
          <a:off x="4189751" y="-2852919"/>
          <a:ext cx="345473" cy="7980879"/>
        </a:xfrm>
        <a:prstGeom prst="round2SameRect">
          <a:avLst/>
        </a:prstGeom>
        <a:solidFill>
          <a:schemeClr val="lt1">
            <a:alpha val="90000"/>
            <a:hueOff val="0"/>
            <a:satOff val="0"/>
            <a:lumOff val="0"/>
            <a:alphaOff val="0"/>
          </a:schemeClr>
        </a:solidFill>
        <a:ln w="10000" cap="flat" cmpd="sng" algn="ctr">
          <a:solidFill>
            <a:schemeClr val="accent5">
              <a:hueOff val="-367427"/>
              <a:satOff val="54"/>
              <a:lumOff val="-129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smtClean="0">
              <a:latin typeface="Times New Roman" pitchFamily="18" charset="0"/>
              <a:cs typeface="Times New Roman" pitchFamily="18" charset="0"/>
            </a:rPr>
            <a:t>Составление консультаций</a:t>
          </a:r>
          <a:endParaRPr lang="ru-RU" sz="1400" kern="1200" dirty="0">
            <a:latin typeface="Times New Roman" pitchFamily="18" charset="0"/>
            <a:cs typeface="Times New Roman" pitchFamily="18" charset="0"/>
          </a:endParaRPr>
        </a:p>
      </dsp:txBody>
      <dsp:txXfrm rot="5400000">
        <a:off x="4189751" y="-2852919"/>
        <a:ext cx="345473" cy="7980879"/>
      </dsp:txXfrm>
    </dsp:sp>
    <dsp:sp modelId="{62059371-300F-45C7-B514-CC428E550681}">
      <dsp:nvSpPr>
        <dsp:cNvPr id="0" name=""/>
        <dsp:cNvSpPr/>
      </dsp:nvSpPr>
      <dsp:spPr>
        <a:xfrm rot="5400000">
          <a:off x="-79724" y="1500554"/>
          <a:ext cx="531497" cy="372048"/>
        </a:xfrm>
        <a:prstGeom prst="chevron">
          <a:avLst/>
        </a:prstGeom>
        <a:solidFill>
          <a:schemeClr val="tx2">
            <a:lumMod val="60000"/>
            <a:lumOff val="40000"/>
          </a:schemeClr>
        </a:solidFill>
        <a:ln w="10000" cap="flat" cmpd="sng" algn="ctr">
          <a:solidFill>
            <a:schemeClr val="accent5">
              <a:hueOff val="-551141"/>
              <a:satOff val="81"/>
              <a:lumOff val="-1941"/>
              <a:alphaOff val="0"/>
            </a:schemeClr>
          </a:solidFill>
          <a:prstDash val="solid"/>
        </a:ln>
        <a:effectLst>
          <a:outerShdw blurRad="76200" dist="50800" dir="5400000" rotWithShape="0">
            <a:srgbClr val="4E3B30">
              <a:alpha val="60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itchFamily="18" charset="0"/>
              <a:cs typeface="Times New Roman" pitchFamily="18" charset="0"/>
            </a:rPr>
            <a:t>4</a:t>
          </a:r>
          <a:endParaRPr lang="ru-RU" sz="1400" kern="1200" dirty="0">
            <a:latin typeface="Times New Roman" pitchFamily="18" charset="0"/>
            <a:cs typeface="Times New Roman" pitchFamily="18" charset="0"/>
          </a:endParaRPr>
        </a:p>
      </dsp:txBody>
      <dsp:txXfrm rot="5400000">
        <a:off x="-79724" y="1500554"/>
        <a:ext cx="531497" cy="372048"/>
      </dsp:txXfrm>
    </dsp:sp>
    <dsp:sp modelId="{3705C9DE-CDB5-4EBB-89CB-87B9126DDB16}">
      <dsp:nvSpPr>
        <dsp:cNvPr id="0" name=""/>
        <dsp:cNvSpPr/>
      </dsp:nvSpPr>
      <dsp:spPr>
        <a:xfrm rot="5400000">
          <a:off x="4189751" y="-2388917"/>
          <a:ext cx="345473" cy="7980879"/>
        </a:xfrm>
        <a:prstGeom prst="round2SameRect">
          <a:avLst/>
        </a:prstGeom>
        <a:solidFill>
          <a:schemeClr val="lt1">
            <a:alpha val="90000"/>
            <a:hueOff val="0"/>
            <a:satOff val="0"/>
            <a:lumOff val="0"/>
            <a:alphaOff val="0"/>
          </a:schemeClr>
        </a:solidFill>
        <a:ln w="10000" cap="flat" cmpd="sng" algn="ctr">
          <a:solidFill>
            <a:schemeClr val="accent5">
              <a:hueOff val="-551141"/>
              <a:satOff val="81"/>
              <a:lumOff val="-194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smtClean="0">
              <a:latin typeface="Times New Roman" pitchFamily="18" charset="0"/>
              <a:cs typeface="Times New Roman" pitchFamily="18" charset="0"/>
            </a:rPr>
            <a:t>Составление конспектов учебной и специальной литературы</a:t>
          </a:r>
          <a:endParaRPr lang="ru-RU" sz="1400" kern="1200" dirty="0">
            <a:latin typeface="Times New Roman" pitchFamily="18" charset="0"/>
            <a:cs typeface="Times New Roman" pitchFamily="18" charset="0"/>
          </a:endParaRPr>
        </a:p>
      </dsp:txBody>
      <dsp:txXfrm rot="5400000">
        <a:off x="4189751" y="-2388917"/>
        <a:ext cx="345473" cy="7980879"/>
      </dsp:txXfrm>
    </dsp:sp>
    <dsp:sp modelId="{A685B562-6D6F-4847-B907-1B1A0D8A7A51}">
      <dsp:nvSpPr>
        <dsp:cNvPr id="0" name=""/>
        <dsp:cNvSpPr/>
      </dsp:nvSpPr>
      <dsp:spPr>
        <a:xfrm rot="5400000">
          <a:off x="-79724" y="1979333"/>
          <a:ext cx="531497" cy="372048"/>
        </a:xfrm>
        <a:prstGeom prst="chevron">
          <a:avLst/>
        </a:prstGeom>
        <a:solidFill>
          <a:schemeClr val="accent3">
            <a:lumMod val="60000"/>
            <a:lumOff val="40000"/>
          </a:schemeClr>
        </a:solidFill>
        <a:ln w="10000" cap="flat" cmpd="sng" algn="ctr">
          <a:solidFill>
            <a:schemeClr val="accent5">
              <a:hueOff val="-734855"/>
              <a:satOff val="108"/>
              <a:lumOff val="-2588"/>
              <a:alphaOff val="0"/>
            </a:schemeClr>
          </a:solidFill>
          <a:prstDash val="solid"/>
        </a:ln>
        <a:effectLst>
          <a:outerShdw blurRad="76200" dist="50800" dir="5400000" rotWithShape="0">
            <a:srgbClr val="4E3B30">
              <a:alpha val="60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itchFamily="18" charset="0"/>
              <a:cs typeface="Times New Roman" pitchFamily="18" charset="0"/>
            </a:rPr>
            <a:t>5</a:t>
          </a:r>
          <a:endParaRPr lang="ru-RU" sz="1400" kern="1200" dirty="0">
            <a:latin typeface="Times New Roman" pitchFamily="18" charset="0"/>
            <a:cs typeface="Times New Roman" pitchFamily="18" charset="0"/>
          </a:endParaRPr>
        </a:p>
      </dsp:txBody>
      <dsp:txXfrm rot="5400000">
        <a:off x="-79724" y="1979333"/>
        <a:ext cx="531497" cy="372048"/>
      </dsp:txXfrm>
    </dsp:sp>
    <dsp:sp modelId="{12BEADDC-349B-4BF7-B4E9-63680F558199}">
      <dsp:nvSpPr>
        <dsp:cNvPr id="0" name=""/>
        <dsp:cNvSpPr/>
      </dsp:nvSpPr>
      <dsp:spPr>
        <a:xfrm rot="5400000">
          <a:off x="4189751" y="-1895362"/>
          <a:ext cx="345473" cy="7980879"/>
        </a:xfrm>
        <a:prstGeom prst="round2SameRect">
          <a:avLst/>
        </a:prstGeom>
        <a:solidFill>
          <a:schemeClr val="lt1">
            <a:alpha val="90000"/>
            <a:hueOff val="0"/>
            <a:satOff val="0"/>
            <a:lumOff val="0"/>
            <a:alphaOff val="0"/>
          </a:schemeClr>
        </a:solidFill>
        <a:ln w="10000" cap="flat" cmpd="sng" algn="ctr">
          <a:solidFill>
            <a:schemeClr val="accent5">
              <a:hueOff val="-734855"/>
              <a:satOff val="108"/>
              <a:lumOff val="-258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smtClean="0">
              <a:latin typeface="Times New Roman" pitchFamily="18" charset="0"/>
              <a:cs typeface="Times New Roman" pitchFamily="18" charset="0"/>
            </a:rPr>
            <a:t>Решение ситуационных, нестандартных задач</a:t>
          </a:r>
          <a:endParaRPr lang="ru-RU" sz="1400" kern="1200" dirty="0">
            <a:latin typeface="Times New Roman" pitchFamily="18" charset="0"/>
            <a:cs typeface="Times New Roman" pitchFamily="18" charset="0"/>
          </a:endParaRPr>
        </a:p>
      </dsp:txBody>
      <dsp:txXfrm rot="5400000">
        <a:off x="4189751" y="-1895362"/>
        <a:ext cx="345473" cy="7980879"/>
      </dsp:txXfrm>
    </dsp:sp>
    <dsp:sp modelId="{418FFBF8-612B-4ABF-830B-BA4149384CB0}">
      <dsp:nvSpPr>
        <dsp:cNvPr id="0" name=""/>
        <dsp:cNvSpPr/>
      </dsp:nvSpPr>
      <dsp:spPr>
        <a:xfrm rot="5400000">
          <a:off x="-79724" y="2547707"/>
          <a:ext cx="531497" cy="372048"/>
        </a:xfrm>
        <a:prstGeom prst="chevron">
          <a:avLst/>
        </a:prstGeom>
        <a:solidFill>
          <a:schemeClr val="tx2">
            <a:lumMod val="40000"/>
            <a:lumOff val="60000"/>
          </a:schemeClr>
        </a:solidFill>
        <a:ln w="10000" cap="flat" cmpd="sng" algn="ctr">
          <a:solidFill>
            <a:schemeClr val="accent5">
              <a:hueOff val="-918568"/>
              <a:satOff val="135"/>
              <a:lumOff val="-3236"/>
              <a:alphaOff val="0"/>
            </a:schemeClr>
          </a:solidFill>
          <a:prstDash val="solid"/>
        </a:ln>
        <a:effectLst>
          <a:outerShdw blurRad="76200" dist="50800" dir="5400000" rotWithShape="0">
            <a:srgbClr val="4E3B30">
              <a:alpha val="60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itchFamily="18" charset="0"/>
              <a:cs typeface="Times New Roman" pitchFamily="18" charset="0"/>
            </a:rPr>
            <a:t>6</a:t>
          </a:r>
          <a:endParaRPr lang="ru-RU" sz="1400" kern="1200" dirty="0">
            <a:latin typeface="Times New Roman" pitchFamily="18" charset="0"/>
            <a:cs typeface="Times New Roman" pitchFamily="18" charset="0"/>
          </a:endParaRPr>
        </a:p>
      </dsp:txBody>
      <dsp:txXfrm rot="5400000">
        <a:off x="-79724" y="2547707"/>
        <a:ext cx="531497" cy="372048"/>
      </dsp:txXfrm>
    </dsp:sp>
    <dsp:sp modelId="{B0EFBDA5-A578-4904-A40B-18E48F2779BA}">
      <dsp:nvSpPr>
        <dsp:cNvPr id="0" name=""/>
        <dsp:cNvSpPr/>
      </dsp:nvSpPr>
      <dsp:spPr>
        <a:xfrm rot="5400000">
          <a:off x="4122888" y="-1349720"/>
          <a:ext cx="479199" cy="7980879"/>
        </a:xfrm>
        <a:prstGeom prst="round2SameRect">
          <a:avLst/>
        </a:prstGeom>
        <a:solidFill>
          <a:schemeClr val="lt1">
            <a:alpha val="90000"/>
            <a:hueOff val="0"/>
            <a:satOff val="0"/>
            <a:lumOff val="0"/>
            <a:alphaOff val="0"/>
          </a:schemeClr>
        </a:solidFill>
        <a:ln w="10000" cap="flat" cmpd="sng" algn="ctr">
          <a:solidFill>
            <a:schemeClr val="accent5">
              <a:hueOff val="-918568"/>
              <a:satOff val="135"/>
              <a:lumOff val="-323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smtClean="0">
              <a:latin typeface="Times New Roman" pitchFamily="18" charset="0"/>
              <a:cs typeface="Times New Roman" pitchFamily="18" charset="0"/>
            </a:rPr>
            <a:t>Составление схем, алгоритмов, таблиц, кроссвордов, </a:t>
          </a:r>
          <a:r>
            <a:rPr lang="ru-RU" sz="1400" kern="1200" dirty="0" err="1" smtClean="0">
              <a:latin typeface="Times New Roman" pitchFamily="18" charset="0"/>
              <a:cs typeface="Times New Roman" pitchFamily="18" charset="0"/>
            </a:rPr>
            <a:t>сканвордов</a:t>
          </a:r>
          <a:r>
            <a:rPr lang="ru-RU" sz="1400" kern="1200" dirty="0" smtClean="0">
              <a:latin typeface="Times New Roman" pitchFamily="18" charset="0"/>
              <a:cs typeface="Times New Roman" pitchFamily="18" charset="0"/>
            </a:rPr>
            <a:t>, чертежей </a:t>
          </a:r>
          <a:endParaRPr lang="ru-RU" sz="1400" kern="1200" dirty="0">
            <a:latin typeface="Times New Roman" pitchFamily="18" charset="0"/>
            <a:cs typeface="Times New Roman" pitchFamily="18" charset="0"/>
          </a:endParaRPr>
        </a:p>
      </dsp:txBody>
      <dsp:txXfrm rot="5400000">
        <a:off x="4122888" y="-1349720"/>
        <a:ext cx="479199" cy="7980879"/>
      </dsp:txXfrm>
    </dsp:sp>
    <dsp:sp modelId="{F4286173-3DCE-4E81-835D-FCA681AB42C1}">
      <dsp:nvSpPr>
        <dsp:cNvPr id="0" name=""/>
        <dsp:cNvSpPr/>
      </dsp:nvSpPr>
      <dsp:spPr>
        <a:xfrm rot="5400000">
          <a:off x="-79724" y="3026486"/>
          <a:ext cx="531497" cy="372048"/>
        </a:xfrm>
        <a:prstGeom prst="chevron">
          <a:avLst/>
        </a:prstGeom>
        <a:solidFill>
          <a:schemeClr val="accent1"/>
        </a:solidFill>
        <a:ln w="10000" cap="flat" cmpd="sng" algn="ctr">
          <a:solidFill>
            <a:schemeClr val="accent5">
              <a:hueOff val="-1102282"/>
              <a:satOff val="162"/>
              <a:lumOff val="-3883"/>
              <a:alphaOff val="0"/>
            </a:schemeClr>
          </a:solidFill>
          <a:prstDash val="solid"/>
        </a:ln>
        <a:effectLst>
          <a:outerShdw blurRad="76200" dist="50800" dir="5400000" rotWithShape="0">
            <a:srgbClr val="4E3B30">
              <a:alpha val="60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itchFamily="18" charset="0"/>
              <a:cs typeface="Times New Roman" pitchFamily="18" charset="0"/>
            </a:rPr>
            <a:t>7</a:t>
          </a:r>
          <a:endParaRPr lang="ru-RU" sz="1400" kern="1200" dirty="0">
            <a:latin typeface="Times New Roman" pitchFamily="18" charset="0"/>
            <a:cs typeface="Times New Roman" pitchFamily="18" charset="0"/>
          </a:endParaRPr>
        </a:p>
      </dsp:txBody>
      <dsp:txXfrm rot="5400000">
        <a:off x="-79724" y="3026486"/>
        <a:ext cx="531497" cy="372048"/>
      </dsp:txXfrm>
    </dsp:sp>
    <dsp:sp modelId="{01782D34-E4CD-4A1B-930F-BB7CE9BD17A2}">
      <dsp:nvSpPr>
        <dsp:cNvPr id="0" name=""/>
        <dsp:cNvSpPr/>
      </dsp:nvSpPr>
      <dsp:spPr>
        <a:xfrm rot="5400000">
          <a:off x="4189751" y="-870941"/>
          <a:ext cx="345473" cy="7980879"/>
        </a:xfrm>
        <a:prstGeom prst="round2SameRect">
          <a:avLst/>
        </a:prstGeom>
        <a:solidFill>
          <a:schemeClr val="lt1">
            <a:alpha val="90000"/>
            <a:hueOff val="0"/>
            <a:satOff val="0"/>
            <a:lumOff val="0"/>
            <a:alphaOff val="0"/>
          </a:schemeClr>
        </a:solidFill>
        <a:ln w="10000" cap="flat" cmpd="sng" algn="ctr">
          <a:solidFill>
            <a:schemeClr val="accent5">
              <a:hueOff val="-1102282"/>
              <a:satOff val="162"/>
              <a:lumOff val="-388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smtClean="0">
              <a:latin typeface="Times New Roman" pitchFamily="18" charset="0"/>
              <a:cs typeface="Times New Roman" pitchFamily="18" charset="0"/>
            </a:rPr>
            <a:t>Составление рекламы темы</a:t>
          </a:r>
          <a:endParaRPr lang="ru-RU" sz="1400" kern="1200" dirty="0">
            <a:latin typeface="Times New Roman" pitchFamily="18" charset="0"/>
            <a:cs typeface="Times New Roman" pitchFamily="18" charset="0"/>
          </a:endParaRPr>
        </a:p>
      </dsp:txBody>
      <dsp:txXfrm rot="5400000">
        <a:off x="4189751" y="-870941"/>
        <a:ext cx="345473" cy="7980879"/>
      </dsp:txXfrm>
    </dsp:sp>
    <dsp:sp modelId="{B858AEC7-F153-497F-81D9-0C19AAAFA3C1}">
      <dsp:nvSpPr>
        <dsp:cNvPr id="0" name=""/>
        <dsp:cNvSpPr/>
      </dsp:nvSpPr>
      <dsp:spPr>
        <a:xfrm rot="5400000">
          <a:off x="-79724" y="3505265"/>
          <a:ext cx="531497" cy="372048"/>
        </a:xfrm>
        <a:prstGeom prst="chevron">
          <a:avLst/>
        </a:prstGeom>
        <a:solidFill>
          <a:schemeClr val="accent1">
            <a:lumMod val="60000"/>
            <a:lumOff val="40000"/>
          </a:schemeClr>
        </a:solidFill>
        <a:ln w="10000" cap="flat" cmpd="sng" algn="ctr">
          <a:solidFill>
            <a:schemeClr val="accent5">
              <a:hueOff val="-1285996"/>
              <a:satOff val="189"/>
              <a:lumOff val="-4530"/>
              <a:alphaOff val="0"/>
            </a:schemeClr>
          </a:solidFill>
          <a:prstDash val="solid"/>
        </a:ln>
        <a:effectLst>
          <a:outerShdw blurRad="76200" dist="50800" dir="5400000" rotWithShape="0">
            <a:srgbClr val="4E3B30">
              <a:alpha val="60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itchFamily="18" charset="0"/>
              <a:cs typeface="Times New Roman" pitchFamily="18" charset="0"/>
            </a:rPr>
            <a:t>8</a:t>
          </a:r>
          <a:endParaRPr lang="ru-RU" sz="1400" kern="1200" dirty="0">
            <a:latin typeface="Times New Roman" pitchFamily="18" charset="0"/>
            <a:cs typeface="Times New Roman" pitchFamily="18" charset="0"/>
          </a:endParaRPr>
        </a:p>
      </dsp:txBody>
      <dsp:txXfrm rot="5400000">
        <a:off x="-79724" y="3505265"/>
        <a:ext cx="531497" cy="372048"/>
      </dsp:txXfrm>
    </dsp:sp>
    <dsp:sp modelId="{B9FEA66B-6382-48B5-9DE9-D0ECE087F7AC}">
      <dsp:nvSpPr>
        <dsp:cNvPr id="0" name=""/>
        <dsp:cNvSpPr/>
      </dsp:nvSpPr>
      <dsp:spPr>
        <a:xfrm rot="5400000">
          <a:off x="4189751" y="-392162"/>
          <a:ext cx="345473" cy="7980879"/>
        </a:xfrm>
        <a:prstGeom prst="round2SameRect">
          <a:avLst/>
        </a:prstGeom>
        <a:solidFill>
          <a:schemeClr val="lt1">
            <a:alpha val="90000"/>
            <a:hueOff val="0"/>
            <a:satOff val="0"/>
            <a:lumOff val="0"/>
            <a:alphaOff val="0"/>
          </a:schemeClr>
        </a:solidFill>
        <a:ln w="10000" cap="flat" cmpd="sng" algn="ctr">
          <a:solidFill>
            <a:schemeClr val="accent5">
              <a:hueOff val="-1285996"/>
              <a:satOff val="189"/>
              <a:lumOff val="-453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smtClean="0">
              <a:latin typeface="Times New Roman" pitchFamily="18" charset="0"/>
              <a:cs typeface="Times New Roman" pitchFamily="18" charset="0"/>
            </a:rPr>
            <a:t>Письменные ответы на вопросы</a:t>
          </a:r>
          <a:endParaRPr lang="ru-RU" sz="1400" kern="1200" dirty="0">
            <a:latin typeface="Times New Roman" pitchFamily="18" charset="0"/>
            <a:cs typeface="Times New Roman" pitchFamily="18" charset="0"/>
          </a:endParaRPr>
        </a:p>
      </dsp:txBody>
      <dsp:txXfrm rot="5400000">
        <a:off x="4189751" y="-392162"/>
        <a:ext cx="345473" cy="7980879"/>
      </dsp:txXfrm>
    </dsp:sp>
    <dsp:sp modelId="{B436BF6E-4779-4283-AD55-94F403ADA095}">
      <dsp:nvSpPr>
        <dsp:cNvPr id="0" name=""/>
        <dsp:cNvSpPr/>
      </dsp:nvSpPr>
      <dsp:spPr>
        <a:xfrm rot="5400000">
          <a:off x="-79724" y="3984043"/>
          <a:ext cx="531497" cy="372048"/>
        </a:xfrm>
        <a:prstGeom prst="chevron">
          <a:avLst/>
        </a:prstGeom>
        <a:solidFill>
          <a:schemeClr val="accent3"/>
        </a:solidFill>
        <a:ln w="10000" cap="flat" cmpd="sng" algn="ctr">
          <a:solidFill>
            <a:schemeClr val="accent5">
              <a:hueOff val="-1469710"/>
              <a:satOff val="216"/>
              <a:lumOff val="-5177"/>
              <a:alphaOff val="0"/>
            </a:schemeClr>
          </a:solidFill>
          <a:prstDash val="solid"/>
        </a:ln>
        <a:effectLst>
          <a:outerShdw blurRad="76200" dist="50800" dir="5400000" rotWithShape="0">
            <a:srgbClr val="4E3B30">
              <a:alpha val="60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itchFamily="18" charset="0"/>
              <a:cs typeface="Times New Roman" pitchFamily="18" charset="0"/>
            </a:rPr>
            <a:t>9</a:t>
          </a:r>
          <a:endParaRPr lang="ru-RU" sz="1400" kern="1200" dirty="0">
            <a:latin typeface="Times New Roman" pitchFamily="18" charset="0"/>
            <a:cs typeface="Times New Roman" pitchFamily="18" charset="0"/>
          </a:endParaRPr>
        </a:p>
      </dsp:txBody>
      <dsp:txXfrm rot="5400000">
        <a:off x="-79724" y="3984043"/>
        <a:ext cx="531497" cy="372048"/>
      </dsp:txXfrm>
    </dsp:sp>
    <dsp:sp modelId="{F5966DD5-B908-4CFE-A5E3-70D05E8ED69B}">
      <dsp:nvSpPr>
        <dsp:cNvPr id="0" name=""/>
        <dsp:cNvSpPr/>
      </dsp:nvSpPr>
      <dsp:spPr>
        <a:xfrm rot="5400000">
          <a:off x="4189751" y="86616"/>
          <a:ext cx="345473" cy="7980879"/>
        </a:xfrm>
        <a:prstGeom prst="round2SameRect">
          <a:avLst/>
        </a:prstGeom>
        <a:solidFill>
          <a:schemeClr val="lt1">
            <a:alpha val="90000"/>
            <a:hueOff val="0"/>
            <a:satOff val="0"/>
            <a:lumOff val="0"/>
            <a:alphaOff val="0"/>
          </a:schemeClr>
        </a:solidFill>
        <a:ln w="10000" cap="flat" cmpd="sng" algn="ctr">
          <a:solidFill>
            <a:schemeClr val="accent5">
              <a:hueOff val="-1469710"/>
              <a:satOff val="216"/>
              <a:lumOff val="-517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smtClean="0">
              <a:latin typeface="Times New Roman" pitchFamily="18" charset="0"/>
              <a:cs typeface="Times New Roman" pitchFamily="18" charset="0"/>
            </a:rPr>
            <a:t>Подборка дополнительного материала по теме</a:t>
          </a:r>
          <a:endParaRPr lang="ru-RU" sz="1400" kern="1200" dirty="0">
            <a:latin typeface="Times New Roman" pitchFamily="18" charset="0"/>
            <a:cs typeface="Times New Roman" pitchFamily="18" charset="0"/>
          </a:endParaRPr>
        </a:p>
      </dsp:txBody>
      <dsp:txXfrm rot="5400000">
        <a:off x="4189751" y="86616"/>
        <a:ext cx="345473" cy="7980879"/>
      </dsp:txXfrm>
    </dsp:sp>
    <dsp:sp modelId="{6FCBDEB4-565E-4E73-A5A1-A3FF10514498}">
      <dsp:nvSpPr>
        <dsp:cNvPr id="0" name=""/>
        <dsp:cNvSpPr/>
      </dsp:nvSpPr>
      <dsp:spPr>
        <a:xfrm rot="5400000">
          <a:off x="-79724" y="4462822"/>
          <a:ext cx="531497" cy="372048"/>
        </a:xfrm>
        <a:prstGeom prst="chevron">
          <a:avLst/>
        </a:prstGeom>
        <a:solidFill>
          <a:srgbClr val="00B0F0"/>
        </a:solidFill>
        <a:ln w="10000" cap="flat" cmpd="sng" algn="ctr">
          <a:solidFill>
            <a:schemeClr val="accent5">
              <a:hueOff val="-1653423"/>
              <a:satOff val="243"/>
              <a:lumOff val="-5824"/>
              <a:alphaOff val="0"/>
            </a:schemeClr>
          </a:solidFill>
          <a:prstDash val="solid"/>
        </a:ln>
        <a:effectLst>
          <a:outerShdw blurRad="76200" dist="50800" dir="5400000" rotWithShape="0">
            <a:srgbClr val="4E3B30">
              <a:alpha val="60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itchFamily="18" charset="0"/>
              <a:cs typeface="Times New Roman" pitchFamily="18" charset="0"/>
            </a:rPr>
            <a:t>10</a:t>
          </a:r>
          <a:endParaRPr lang="ru-RU" sz="1400" kern="1200" dirty="0">
            <a:latin typeface="Times New Roman" pitchFamily="18" charset="0"/>
            <a:cs typeface="Times New Roman" pitchFamily="18" charset="0"/>
          </a:endParaRPr>
        </a:p>
      </dsp:txBody>
      <dsp:txXfrm rot="5400000">
        <a:off x="-79724" y="4462822"/>
        <a:ext cx="531497" cy="372048"/>
      </dsp:txXfrm>
    </dsp:sp>
    <dsp:sp modelId="{BB0F25FC-A4F0-411D-9948-5278A1FBDED1}">
      <dsp:nvSpPr>
        <dsp:cNvPr id="0" name=""/>
        <dsp:cNvSpPr/>
      </dsp:nvSpPr>
      <dsp:spPr>
        <a:xfrm rot="5400000">
          <a:off x="4189751" y="565394"/>
          <a:ext cx="345473" cy="7980879"/>
        </a:xfrm>
        <a:prstGeom prst="round2SameRect">
          <a:avLst/>
        </a:prstGeom>
        <a:solidFill>
          <a:schemeClr val="lt1">
            <a:alpha val="90000"/>
            <a:hueOff val="0"/>
            <a:satOff val="0"/>
            <a:lumOff val="0"/>
            <a:alphaOff val="0"/>
          </a:schemeClr>
        </a:solidFill>
        <a:ln w="10000" cap="flat" cmpd="sng" algn="ctr">
          <a:solidFill>
            <a:schemeClr val="accent5">
              <a:hueOff val="-1653423"/>
              <a:satOff val="243"/>
              <a:lumOff val="-582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smtClean="0">
              <a:latin typeface="Times New Roman" pitchFamily="18" charset="0"/>
              <a:cs typeface="Times New Roman" pitchFamily="18" charset="0"/>
            </a:rPr>
            <a:t>Изготовление пособий, карточек, таблиц </a:t>
          </a:r>
          <a:endParaRPr lang="ru-RU" sz="1400" kern="1200" dirty="0">
            <a:latin typeface="Times New Roman" pitchFamily="18" charset="0"/>
            <a:cs typeface="Times New Roman" pitchFamily="18" charset="0"/>
          </a:endParaRPr>
        </a:p>
      </dsp:txBody>
      <dsp:txXfrm rot="5400000">
        <a:off x="4189751" y="565394"/>
        <a:ext cx="345473" cy="7980879"/>
      </dsp:txXfrm>
    </dsp:sp>
    <dsp:sp modelId="{C008D0D9-AF93-4BDF-A3C4-F1E8C035FCCF}">
      <dsp:nvSpPr>
        <dsp:cNvPr id="0" name=""/>
        <dsp:cNvSpPr/>
      </dsp:nvSpPr>
      <dsp:spPr>
        <a:xfrm rot="5400000">
          <a:off x="-79724" y="4941601"/>
          <a:ext cx="531497" cy="372048"/>
        </a:xfrm>
        <a:prstGeom prst="chevron">
          <a:avLst/>
        </a:prstGeom>
        <a:solidFill>
          <a:srgbClr val="0070C0"/>
        </a:solidFill>
        <a:ln w="10000" cap="flat" cmpd="sng" algn="ctr">
          <a:solidFill>
            <a:schemeClr val="accent5">
              <a:hueOff val="-1837137"/>
              <a:satOff val="270"/>
              <a:lumOff val="-6471"/>
              <a:alphaOff val="0"/>
            </a:schemeClr>
          </a:solidFill>
          <a:prstDash val="solid"/>
        </a:ln>
        <a:effectLst>
          <a:outerShdw blurRad="76200" dist="50800" dir="5400000" rotWithShape="0">
            <a:srgbClr val="4E3B30">
              <a:alpha val="60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itchFamily="18" charset="0"/>
              <a:cs typeface="Times New Roman" pitchFamily="18" charset="0"/>
            </a:rPr>
            <a:t>11</a:t>
          </a:r>
          <a:endParaRPr lang="ru-RU" sz="1400" kern="1200" dirty="0">
            <a:latin typeface="Times New Roman" pitchFamily="18" charset="0"/>
            <a:cs typeface="Times New Roman" pitchFamily="18" charset="0"/>
          </a:endParaRPr>
        </a:p>
      </dsp:txBody>
      <dsp:txXfrm rot="5400000">
        <a:off x="-79724" y="4941601"/>
        <a:ext cx="531497" cy="372048"/>
      </dsp:txXfrm>
    </dsp:sp>
    <dsp:sp modelId="{20AC832B-51E9-476F-B2B1-22D3DABAA807}">
      <dsp:nvSpPr>
        <dsp:cNvPr id="0" name=""/>
        <dsp:cNvSpPr/>
      </dsp:nvSpPr>
      <dsp:spPr>
        <a:xfrm rot="5400000">
          <a:off x="4189751" y="1044173"/>
          <a:ext cx="345473" cy="7980879"/>
        </a:xfrm>
        <a:prstGeom prst="round2SameRect">
          <a:avLst/>
        </a:prstGeom>
        <a:solidFill>
          <a:schemeClr val="lt1">
            <a:alpha val="90000"/>
            <a:hueOff val="0"/>
            <a:satOff val="0"/>
            <a:lumOff val="0"/>
            <a:alphaOff val="0"/>
          </a:schemeClr>
        </a:solidFill>
        <a:ln w="10000" cap="flat" cmpd="sng" algn="ctr">
          <a:solidFill>
            <a:schemeClr val="accent5">
              <a:hueOff val="-1837137"/>
              <a:satOff val="270"/>
              <a:lumOff val="-647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smtClean="0">
              <a:latin typeface="Times New Roman" pitchFamily="18" charset="0"/>
              <a:cs typeface="Times New Roman" pitchFamily="18" charset="0"/>
            </a:rPr>
            <a:t>Самостоятельное составление задач</a:t>
          </a:r>
          <a:endParaRPr lang="ru-RU" sz="1400" kern="1200" dirty="0">
            <a:latin typeface="Times New Roman" pitchFamily="18" charset="0"/>
            <a:cs typeface="Times New Roman" pitchFamily="18" charset="0"/>
          </a:endParaRPr>
        </a:p>
      </dsp:txBody>
      <dsp:txXfrm rot="5400000">
        <a:off x="4189751" y="1044173"/>
        <a:ext cx="345473" cy="7980879"/>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B106E36-FD25-4E2D-B0AA-010F637433A0}" type="datetimeFigureOut">
              <a:rPr lang="ru-RU" smtClean="0"/>
              <a:pPr/>
              <a:t>17.10.2012</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17.10.2012</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B106E36-FD25-4E2D-B0AA-010F637433A0}" type="datetimeFigureOut">
              <a:rPr lang="ru-RU" smtClean="0"/>
              <a:pPr/>
              <a:t>17.10.2012</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B106E36-FD25-4E2D-B0AA-010F637433A0}" type="datetimeFigureOut">
              <a:rPr lang="ru-RU" smtClean="0"/>
              <a:pPr/>
              <a:t>17.10.2012</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B106E36-FD25-4E2D-B0AA-010F637433A0}" type="datetimeFigureOut">
              <a:rPr lang="ru-RU" smtClean="0"/>
              <a:pPr/>
              <a:t>17.10.2012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17.10.2012</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17.10.2012</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17.10.2012</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B106E36-FD25-4E2D-B0AA-010F637433A0}" type="datetimeFigureOut">
              <a:rPr lang="ru-RU" smtClean="0"/>
              <a:pPr/>
              <a:t>17.10.2012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B106E36-FD25-4E2D-B0AA-010F637433A0}" type="datetimeFigureOut">
              <a:rPr lang="ru-RU" smtClean="0"/>
              <a:pPr/>
              <a:t>17.10.2012</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nvGraphicFramePr>
        <p:xfrm>
          <a:off x="1691680" y="1052736"/>
          <a:ext cx="6096000" cy="2232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Схема 3"/>
          <p:cNvGraphicFramePr/>
          <p:nvPr/>
        </p:nvGraphicFramePr>
        <p:xfrm>
          <a:off x="1691680" y="4005064"/>
          <a:ext cx="6096000" cy="244827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Выноска со стрелкой вниз 4"/>
          <p:cNvSpPr/>
          <p:nvPr/>
        </p:nvSpPr>
        <p:spPr>
          <a:xfrm>
            <a:off x="1547664" y="188640"/>
            <a:ext cx="6264696" cy="842392"/>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t>Перечень УПД</a:t>
            </a:r>
            <a:endParaRPr lang="ru-RU" sz="3200" b="1" dirty="0"/>
          </a:p>
        </p:txBody>
      </p:sp>
      <p:sp>
        <p:nvSpPr>
          <p:cNvPr id="8" name="Скругленный прямоугольник 4"/>
          <p:cNvSpPr/>
          <p:nvPr/>
        </p:nvSpPr>
        <p:spPr>
          <a:xfrm>
            <a:off x="2076218" y="3453498"/>
            <a:ext cx="4218204" cy="4528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1290" tIns="0" rIns="161290" bIns="0" numCol="1" spcCol="1270" anchor="ctr" anchorCtr="0">
            <a:noAutofit/>
          </a:bodyPr>
          <a:lstStyle/>
          <a:p>
            <a:pPr lvl="0" algn="l" defTabSz="755650">
              <a:lnSpc>
                <a:spcPct val="90000"/>
              </a:lnSpc>
              <a:spcBef>
                <a:spcPct val="0"/>
              </a:spcBef>
              <a:spcAft>
                <a:spcPct val="35000"/>
              </a:spcAft>
            </a:pPr>
            <a:r>
              <a:rPr lang="ru-RU" sz="1700" kern="1200" dirty="0" smtClean="0"/>
              <a:t>Комплект контрольно-оценочных средств</a:t>
            </a:r>
            <a:endParaRPr lang="ru-RU" sz="1700" kern="1200" dirty="0"/>
          </a:p>
        </p:txBody>
      </p:sp>
      <p:sp>
        <p:nvSpPr>
          <p:cNvPr id="9" name="Прямоугольник 8"/>
          <p:cNvSpPr/>
          <p:nvPr/>
        </p:nvSpPr>
        <p:spPr>
          <a:xfrm>
            <a:off x="1691680" y="3501008"/>
            <a:ext cx="6096000" cy="428400"/>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Скругленный прямоугольник 9"/>
          <p:cNvSpPr/>
          <p:nvPr/>
        </p:nvSpPr>
        <p:spPr>
          <a:xfrm>
            <a:off x="2051720" y="3429000"/>
            <a:ext cx="4267200" cy="50184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TextBox 10"/>
          <p:cNvSpPr txBox="1"/>
          <p:nvPr/>
        </p:nvSpPr>
        <p:spPr>
          <a:xfrm>
            <a:off x="2123728" y="3501008"/>
            <a:ext cx="4300921" cy="369332"/>
          </a:xfrm>
          <a:prstGeom prst="rect">
            <a:avLst/>
          </a:prstGeom>
          <a:noFill/>
        </p:spPr>
        <p:txBody>
          <a:bodyPr wrap="none" rtlCol="0">
            <a:spAutoFit/>
          </a:bodyPr>
          <a:lstStyle/>
          <a:p>
            <a:r>
              <a:rPr lang="ru-RU" dirty="0" smtClean="0">
                <a:solidFill>
                  <a:schemeClr val="bg1"/>
                </a:solidFill>
              </a:rPr>
              <a:t>Комплект контрольно-оценочных средств</a:t>
            </a:r>
            <a:endParaRPr lang="ru-RU"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Горизонтальный свиток 1"/>
          <p:cNvSpPr/>
          <p:nvPr/>
        </p:nvSpPr>
        <p:spPr>
          <a:xfrm>
            <a:off x="899592" y="260648"/>
            <a:ext cx="7560840" cy="6120680"/>
          </a:xfrm>
          <a:prstGeom prst="horizontalScroll">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i="1" dirty="0" smtClean="0"/>
              <a:t>Внутри каждого раздела указываются соответствующие темы. По каждой теме описывается содержание учебного материала (в дидактических единицах), наименования необходимых лабораторных работ и практических занятий (отдельно по каждому виду), контрольных работ, тематика самостоятельной работы. Если предусмотрены курсовые работы (проекты) по дисциплине, приводится тематика. Объем часов определяется по каждой позиции столбца 3 (отмечено звездочкой *). Уровень освоения проставляется напротив дидактических единиц в столбце 4 (отмечено двумя звездочками **). </a:t>
            </a:r>
            <a:endParaRPr lang="ru-RU" b="1" dirty="0" smtClean="0"/>
          </a:p>
          <a:p>
            <a:pPr algn="ctr"/>
            <a:endParaRPr lang="ru-RU"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Горизонтальный свиток 1"/>
          <p:cNvSpPr/>
          <p:nvPr/>
        </p:nvSpPr>
        <p:spPr>
          <a:xfrm>
            <a:off x="899592" y="404664"/>
            <a:ext cx="7560840" cy="547260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i="1" dirty="0" smtClean="0"/>
              <a:t>1-й уровень – запоминание, соответствует 1 уровню усвоения материала - воспроизведению. Обучающийся отвечает на вопросы репродуктивного характера. Он может пересказать содержание определенного текста, правила, воспроизвести формулировку закона. Уровень характеризует объем усвоенной студентом информации. Диагностические средства – устный и письменный опрос, открытые тесты</a:t>
            </a:r>
            <a:r>
              <a:rPr lang="ru-RU" i="1" dirty="0" smtClean="0"/>
              <a:t>.</a:t>
            </a:r>
            <a:endParaRPr lang="ru-RU" dirty="0" smtClean="0"/>
          </a:p>
          <a:p>
            <a:pPr algn="ct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Горизонтальный свиток 1"/>
          <p:cNvSpPr/>
          <p:nvPr/>
        </p:nvSpPr>
        <p:spPr>
          <a:xfrm>
            <a:off x="467544" y="188640"/>
            <a:ext cx="8208912" cy="6480720"/>
          </a:xfrm>
          <a:prstGeom prst="horizontalScroll">
            <a:avLst/>
          </a:prstGeom>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600" b="1" i="1" dirty="0" smtClean="0"/>
              <a:t>2-й уровень – понимание соответствует 2 уровню. Обучающийся может не только воспроизвести учебный материал, но и объяснить его, найти существенные признаки и связи исследуемых предметов и явлений, выделив их из несущественных и случайных на основе анализа и синтеза. Уровень характеризует знание и понимание учебного материала, а также умение студентом  применять правила формальной логики. Обучающийся демонстрирует умение применять на практике теоретические знания в простейших (алгоритмизированных) заданиях: решает типовые задачи с использованием усвоенных законов и правил, вскрывает легко обнаруживаемые причинно- следственные связи при разборе теоретического материала. Освоение репродуктивного уровня позволяет студенту реализовать свой багаж знаний. Основные критерии усвоения репродуктивного уровня – обобщенность, системность, действенность, прочность знаний.</a:t>
            </a:r>
            <a:r>
              <a:rPr lang="ru-RU" sz="1600" b="1" dirty="0" smtClean="0"/>
              <a:t> </a:t>
            </a:r>
            <a:r>
              <a:rPr lang="ru-RU" sz="1600" b="1" i="1" dirty="0" smtClean="0"/>
              <a:t>Диагностические средства уровня – практические задания (типовые, требующие решения по известному алгоритму), ситуативные задачи (типовые), при этом процедура решения хранится в памяти.</a:t>
            </a:r>
            <a:endParaRPr lang="ru-RU" sz="16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Горизонтальный свиток 1"/>
          <p:cNvSpPr/>
          <p:nvPr/>
        </p:nvSpPr>
        <p:spPr>
          <a:xfrm>
            <a:off x="467544" y="188640"/>
            <a:ext cx="8208912" cy="6480720"/>
          </a:xfrm>
          <a:prstGeom prst="horizontalScroll">
            <a:avLst/>
          </a:prstGeom>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i="1" dirty="0" smtClean="0"/>
              <a:t>3-й уровень – перенос -  творческий, продуктивный уровень (синтез и моделирование). Обучающийся дает ответ на любой вопрос, решает любую задачу или пример, которые могут быть ему предложены в соответствии с программными требованиями на данном этапе обучения, конструирует новые способы деятельности и находит новые, часто оригинальные подходы к решению поставленных задач. Уровень характеризует выполнение любых практических работ в пределах программных требований. Диагностические средства уровня синтеза – задания с обязательным  анализом  их решения, открытые тесты, комплексные задания, имитирующие реальную деятельность, к которой готовится выпускник. Основные критерии усвоения – правильность решения, степень решения задачи, самостоятельность, наличие и степень развернутости доказательства. </a:t>
            </a:r>
            <a:r>
              <a:rPr lang="ru-RU" b="1" dirty="0" smtClean="0"/>
              <a:t/>
            </a:r>
            <a:br>
              <a:rPr lang="ru-RU" b="1" dirty="0" smtClean="0"/>
            </a:br>
            <a:endParaRPr lang="ru-RU"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683568" y="384339"/>
            <a:ext cx="8064896"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3.2. Информационное обеспечение обучения.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Перечень рекомендуемых учебных изданий, Интернет-ресурсов, дополнительной литературы</a:t>
            </a:r>
            <a:r>
              <a:rPr kumimoji="0" lang="ru-RU" b="0" i="0" u="none" strike="noStrike" cap="none" normalizeH="0" baseline="0" dirty="0" smtClean="0">
                <a:ln>
                  <a:noFill/>
                </a:ln>
                <a:solidFill>
                  <a:schemeClr val="tx1"/>
                </a:solidFill>
                <a:effectLst/>
                <a:latin typeface="Arial" pitchFamily="34" charset="0"/>
                <a:cs typeface="Arial" pitchFamily="34" charset="0"/>
              </a:rPr>
              <a:t> </a:t>
            </a:r>
          </a:p>
          <a:p>
            <a:r>
              <a:rPr lang="ru-RU" b="1" dirty="0" smtClean="0"/>
              <a:t>1. Нормативные правовые акты </a:t>
            </a:r>
            <a:r>
              <a:rPr lang="ru-RU" dirty="0" smtClean="0"/>
              <a:t>располагаются в соответствии с их юридической силой в следующем порядке :</a:t>
            </a:r>
          </a:p>
          <a:p>
            <a:r>
              <a:rPr lang="ru-RU" dirty="0" smtClean="0"/>
              <a:t>•   </a:t>
            </a:r>
            <a:r>
              <a:rPr lang="ru-RU" i="1" dirty="0" smtClean="0"/>
              <a:t>Международные законодательные акты по хронологии;</a:t>
            </a:r>
            <a:endParaRPr lang="ru-RU" dirty="0" smtClean="0"/>
          </a:p>
          <a:p>
            <a:r>
              <a:rPr lang="ru-RU" dirty="0" smtClean="0"/>
              <a:t>•   </a:t>
            </a:r>
            <a:r>
              <a:rPr lang="ru-RU" i="1" dirty="0" smtClean="0"/>
              <a:t>Конституция РФ;</a:t>
            </a:r>
            <a:endParaRPr lang="ru-RU" dirty="0" smtClean="0"/>
          </a:p>
          <a:p>
            <a:r>
              <a:rPr lang="ru-RU" dirty="0" smtClean="0"/>
              <a:t>•   </a:t>
            </a:r>
            <a:r>
              <a:rPr lang="ru-RU" i="1" dirty="0" smtClean="0"/>
              <a:t>Кодексы — по алфавиту;</a:t>
            </a:r>
            <a:endParaRPr lang="ru-RU" dirty="0" smtClean="0"/>
          </a:p>
          <a:p>
            <a:r>
              <a:rPr lang="ru-RU" i="1" dirty="0" smtClean="0"/>
              <a:t>•   Законы РФ - по хронологии;</a:t>
            </a:r>
            <a:endParaRPr lang="ru-RU" dirty="0" smtClean="0"/>
          </a:p>
          <a:p>
            <a:r>
              <a:rPr lang="ru-RU" dirty="0" smtClean="0"/>
              <a:t>•   </a:t>
            </a:r>
            <a:r>
              <a:rPr lang="ru-RU" i="1" dirty="0" smtClean="0"/>
              <a:t>Указы Президента РФ - по хронологии;</a:t>
            </a:r>
            <a:endParaRPr lang="ru-RU" dirty="0" smtClean="0"/>
          </a:p>
          <a:p>
            <a:r>
              <a:rPr lang="ru-RU" i="1" dirty="0" smtClean="0"/>
              <a:t>•   Акты Правительства РФ - по хронологии;</a:t>
            </a:r>
            <a:endParaRPr lang="ru-RU" dirty="0" smtClean="0"/>
          </a:p>
          <a:p>
            <a:r>
              <a:rPr lang="ru-RU" dirty="0" smtClean="0"/>
              <a:t>• </a:t>
            </a:r>
            <a:r>
              <a:rPr lang="ru-RU" i="1" dirty="0" smtClean="0"/>
              <a:t>Акты министерств и ведомств в последовательности -приказы, постановления, положения, инструкции министерства - по алфавиту, акты - по хронологии.</a:t>
            </a:r>
            <a:endParaRPr lang="ru-RU" dirty="0" smtClean="0"/>
          </a:p>
          <a:p>
            <a:r>
              <a:rPr lang="ru-RU" dirty="0" smtClean="0"/>
              <a:t>Должно быть указано </a:t>
            </a:r>
            <a:r>
              <a:rPr lang="ru-RU" i="1" dirty="0" smtClean="0"/>
              <a:t>полное название акта, дата его принятия, номер, а также официальный источник опубликования.</a:t>
            </a:r>
            <a:endParaRPr lang="ru-RU" dirty="0" smtClean="0"/>
          </a:p>
          <a:p>
            <a:r>
              <a:rPr lang="ru-RU" dirty="0" smtClean="0"/>
              <a:t>Например:</a:t>
            </a:r>
          </a:p>
          <a:p>
            <a:r>
              <a:rPr lang="ru-RU" dirty="0" smtClean="0"/>
              <a:t>1. Конституция Российской Федерации. - М: Приор, 2004. -32 с.</a:t>
            </a:r>
          </a:p>
          <a:p>
            <a:r>
              <a:rPr lang="ru-RU" dirty="0" smtClean="0"/>
              <a:t>2. О воинской обязанности и военной службе: </a:t>
            </a:r>
            <a:r>
              <a:rPr lang="ru-RU" dirty="0" err="1" smtClean="0"/>
              <a:t>Федер.закон</a:t>
            </a:r>
            <a:r>
              <a:rPr lang="ru-RU" dirty="0" smtClean="0"/>
              <a:t>:  [принят Госдумой 6 марта 2002г.: </a:t>
            </a:r>
            <a:r>
              <a:rPr lang="ru-RU" dirty="0" err="1" smtClean="0"/>
              <a:t>одобр</a:t>
            </a:r>
            <a:r>
              <a:rPr lang="ru-RU" dirty="0" smtClean="0"/>
              <a:t>. Советом Федерации 12 марта 2002 г.]. -  4-е изд. - М.: Ось-89,  2003. - 46 с.</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395536" y="1013535"/>
            <a:ext cx="8532440" cy="526297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Научно-методическая литература</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располагается в алфавитном порядке, нумеруется арабскими цифрами с точкой по следующим основным правилам:</a:t>
            </a: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14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Фамилия и инициалы автора</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Если авторов </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не более трёх</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то сначала пишется фамилия первого автора, инициалы, затем название книги. После названия книги указываются </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все</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авторы через косую черту (/) (сначала инициалы, затем фамилия).</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Если авторов </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четыре и более</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то сначала указывается название книги, через косую черту (/) инициалы и фамилия первого автора, а далее вместо остальных пишется [и др.].</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14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Название источника</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приводится без кавычек, без сокращений, но допускается пропуск некоторых слов, если смысл при этом не изменяется. Если есть подзаголовок, он пишется с большой буквы после основного и отделяется двоеточием. После названия ставится точка и тире. Если  указан редактор, то его приводят через косую черту / под ред. (инициалы и фамилия редактора). </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14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Место издания</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(город, перед которым ставится точка и тире) пишется с большой буквы полностью, после названия города ставится точка и двоеточие. Допускаются сокращения только городов М, Л., СПб, Ростов </a:t>
            </a:r>
            <a:r>
              <a:rPr kumimoji="0" lang="ru-RU" sz="1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н</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14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Название издательства</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пишется с большой буквы без кавычек. Если в название издательства входит слово «Издательство», его пишут сокращенно «Изд-во» без кавычек, а само название может быть в кавычках (как в оригинале). После названия издательства ставится запятая.</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5.  </a:t>
            </a:r>
            <a:r>
              <a:rPr kumimoji="0" lang="ru-RU" sz="14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Год издания</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Слово «год» не пишется. После года (числа) ставится точка и тире.</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6</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После тире указывается </a:t>
            </a:r>
            <a:r>
              <a:rPr kumimoji="0" lang="ru-RU" sz="14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объём источника</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(книги) в виде числа с буквой «с» (страниц).</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14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7.  При ссылке на статьи и журналы</a:t>
            </a:r>
            <a:r>
              <a:rPr kumimoji="0" lang="ru-RU" sz="1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указывается: фамилия и инициалы автора. Название статьи / инициалы, фамилия автора (авторов)// Название журнала. - Год выпуска. - Номер журнала. - Номера страниц, занимаемые статьёй.</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1475656" y="179929"/>
            <a:ext cx="6588224" cy="600164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Запись под именем автора</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Книга одного автора</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Стуканов</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В. А. Основы теории автомобильных двигателей и автомобиля : учеб. пособие для студ. среднего проф. образования / В. А.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Стуканов</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М.: Форум, 2009. – 336 с.</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Перова, Т. Ю. Менеджмент : учеб. пособие для студ. среднего проф. образования / Т. Ю. Перова. – 3-е изд. – Ростов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н</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/Д : Феникс, 2010. – 342 с. – (Среднее профессиональное образование).</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Книга двух авторов</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Адамов, Р. О. Материаловедение (металлообработка) : учеб. пособие для студ. среднего проф. образования по спец. машиностроения и металлообработки / Р. О. Адамов, В. И. Зуев. – 3-е изд., стереотип. – М. : Академия, 2011. – 240 с. – (Профессиональное образование).</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Книга трех авторов</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Сапронов, Ю. Д. Безопасность жизнедеятельности : учеб. пособие для студ. среднего проф. образования / Ю. Д. Сапронов, А. Л. Дмитров, А. Ю. Прошин. – М. : Академия, 2011. – 320 с. – (Среднее профессиональное образование).</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Книга четырех авторов</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5. Автоматизированные информационные технологии в экономике / М. И. Семенов [и др.] ; под общ. ред. И. Т. Трубилина. – М. : Финансы и статистика, 2009. – 415 с.</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1475656" y="327139"/>
            <a:ext cx="6372200" cy="618630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Книги авторов особых категорий (правители и духовные лица)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6. Владимир (Котляров В. С.). Обитель северной столицы : ист. очерк / митр. Санкт-Петербургский и Ладожский Владимир ;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послесл</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игум</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Николая и др.]. – СПб. : Домострой, 2012. – 322 с.</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Запись под заглавием</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7. Атлас мира / глав. ред.  Я. А.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Топчиян</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М. : Федеральная служба геодезии и картографии России, 2009. – 71 с.</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Книга без указания авторов на титульном листе</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8. Информатика. Базовый курс : учеб. пособие для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техн</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вузов / под ред. С. В. Симоновича. – 2-е изд. – СПб. : Питер, 2010. – 640 с. – (Учебник для вузов).</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9. История : учеб. пособие для студ. среднего спец. учеб. заведения / П. С. Самыгин [и др.] ; отв. ред. П. С. Самыгин. – 2-е изд. – Ростов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н</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 : Феникс, 2009. – 480 с. – (Учебники и учебные пособия).</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Многотомные издания</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Отдельный том</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10.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Казьмин</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 Д. Справочник домашнего врача. В 3 ч. Ч. 2. Детские болезни / В. Д.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Казьмин</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М. : АСТ :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Астрель</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2009. – 503 с.</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971600" y="427311"/>
            <a:ext cx="7668344" cy="535531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Нормативные документы по стандартизации</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11. Система стандартов безопасности труда : сборник. – М. : Издательство Стандартов, 2012. – 102 с. : ил. – (Межгосударственные стандарты). –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Содерж</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16 док.</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12. Стандарты по библиотечно-информационной деятельности / сост. Т. В. Захарчук, О. М. Зусьман. – СПб. : Профессия, 2010. – 576 с.</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Словари, справочники</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13. Философский энциклопедический словарь / под ред. Е. Ф.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Гуро</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М. :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Инфра-М</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2009. – 578 с. – (Библиотека словарей).</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14. Вечканов, Г. С. Микро- и макро- экономика : энциклопедический словарь / Г.С.Вечканов. – СПб. : Лань, 2010. – 352 с. </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Статья из книги, журнала</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15. Боголюбов, А. Н. О вещественных резонансах с неоднородным заполнением / А. Н. Боголюбов, А. Л.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Делицын</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 Д. Малых // Вест.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Моск</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ун-та. Сер. 3. Физика. Астрономия. – 2012. - № 5. – С. 23-25.</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16.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Долженко</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В. И. На пути совершенствования ассортимента средств защиты растений / В. И. </a:t>
            </a:r>
            <a:r>
              <a:rPr kumimoji="0" lang="ru-RU"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Долженко</a:t>
            </a:r>
            <a:r>
              <a:rPr kumimoji="0" lang="ru-RU"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Защита и карантин растений. – 2012. - № 8. – С. 20-23.</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1619672" y="313492"/>
            <a:ext cx="6588224" cy="550920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Документы на небумажных носителях</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Аудиоиздания</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17. Маршак, С. Я. Стихи и сказки [Звукозапись] / С. Я.Маршак ; исп. : С. Я. Маршак, Н. Эфрос, П. Ярославцев [и др.]. – М. : ТВИК, 2009. – 1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мк</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Видеоиздания</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18. Стрелы Робин Гуда [Видеозапись] : музык. фильм /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реж</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С. Тарасов ; в ролях : В.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Артмане</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Ю.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Каморный</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Риж</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киностудия. – М. : Дом Видео, 2012. – 1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вк</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Фильм вышел на экраны в 1976 г.</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Электронные ресурсы</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При описании электронных ресурсов в качестве специфических сведений указывают вид и объем ресурса</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19. Юридический советник [Электронный ресурс]. – 1 электрон. опт. диск (СD-ROM) :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зв</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цв</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Прил.: Справочник пользователя [Текст] / сост. В. А. Быков. – 32 с.</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или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20. Большая энциклопедия Кирилла и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Мефодия</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[Электронный ресурс] / 2 электрон. опт. диска (СD-ROM) :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зв</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цв</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5-е изд. – Электрон. текст дан. – М.: Большая Российская энциклопедия, 2010.</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Волна 1"/>
          <p:cNvSpPr/>
          <p:nvPr/>
        </p:nvSpPr>
        <p:spPr>
          <a:xfrm>
            <a:off x="467544" y="260648"/>
            <a:ext cx="8136904" cy="648072"/>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smtClean="0"/>
              <a:t>Оформление титульного листа для стандартов третьего поколения</a:t>
            </a:r>
            <a:endParaRPr lang="ru-RU" sz="2000" b="1" dirty="0"/>
          </a:p>
        </p:txBody>
      </p:sp>
      <p:sp>
        <p:nvSpPr>
          <p:cNvPr id="1025" name="Rectangle 1"/>
          <p:cNvSpPr>
            <a:spLocks noChangeArrowheads="1"/>
          </p:cNvSpPr>
          <p:nvPr/>
        </p:nvSpPr>
        <p:spPr bwMode="auto">
          <a:xfrm>
            <a:off x="2123728" y="1017022"/>
            <a:ext cx="5328592" cy="5663089"/>
          </a:xfrm>
          <a:prstGeom prst="rect">
            <a:avLst/>
          </a:prstGeom>
          <a:noFill/>
          <a:ln w="38100">
            <a:solidFill>
              <a:srgbClr val="00206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552700" algn="l"/>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Государственное бюджетное образовательное учреждение</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среднего профессионального образования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«Курганский техникум сервиса и технологий</a:t>
            </a:r>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52700" algn="l"/>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2552700" algn="l"/>
              </a:tabLst>
            </a:pPr>
            <a:endParaRPr lang="ru-RU" sz="14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52700" algn="l"/>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52700" algn="l"/>
              </a:tabLst>
            </a:pPr>
            <a:endParaRPr lang="ru-RU" sz="14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52700" algn="l"/>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52700" algn="l"/>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52700" algn="l"/>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52700" algn="l"/>
              </a:tabLst>
            </a:pPr>
            <a:endParaRPr lang="ru-RU" sz="1400" dirty="0" smtClean="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РАБОЧАЯ ПРОГРАММА УЧЕБНОЙ ДИСЦИПЛИНЫ</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НАИМЕНОВАНИЕ ДИСЦИПЛИНЫ</a:t>
            </a: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lang="ru-RU" sz="1400" b="1" dirty="0" smtClean="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lang="ru-RU" sz="1400" dirty="0" smtClean="0">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lang="ru-RU" sz="1400" dirty="0" smtClean="0">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lang="ru-RU" sz="1400" dirty="0" smtClean="0">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lang="ru-RU" sz="1400" dirty="0" smtClean="0">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Курган, 2012 г.</a:t>
            </a:r>
            <a:endPar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52700" algn="l"/>
              </a:tabLst>
            </a:pPr>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Горизонтальный свиток 1"/>
          <p:cNvSpPr/>
          <p:nvPr/>
        </p:nvSpPr>
        <p:spPr>
          <a:xfrm>
            <a:off x="755576" y="260648"/>
            <a:ext cx="7992888" cy="5976664"/>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p:cNvSpPr txBox="1"/>
          <p:nvPr/>
        </p:nvSpPr>
        <p:spPr>
          <a:xfrm>
            <a:off x="2123728" y="2132856"/>
            <a:ext cx="6552728" cy="1200329"/>
          </a:xfrm>
          <a:prstGeom prst="rect">
            <a:avLst/>
          </a:prstGeom>
          <a:noFill/>
        </p:spPr>
        <p:txBody>
          <a:bodyPr wrap="square" rtlCol="0">
            <a:spAutoFit/>
          </a:bodyPr>
          <a:lstStyle/>
          <a:p>
            <a:pPr>
              <a:buFont typeface="Wingdings" pitchFamily="2" charset="2"/>
              <a:buChar char="v"/>
            </a:pPr>
            <a:r>
              <a:rPr lang="ru-RU" sz="2400" dirty="0" smtClean="0"/>
              <a:t>Все учебники должны быть </a:t>
            </a:r>
            <a:r>
              <a:rPr lang="ru-RU" sz="2400" b="1" dirty="0" smtClean="0">
                <a:solidFill>
                  <a:srgbClr val="FF0000"/>
                </a:solidFill>
              </a:rPr>
              <a:t>не старше 5 лет.</a:t>
            </a:r>
          </a:p>
          <a:p>
            <a:pPr>
              <a:buFont typeface="Wingdings" pitchFamily="2" charset="2"/>
              <a:buChar char="v"/>
            </a:pPr>
            <a:r>
              <a:rPr lang="ru-RU" sz="2400" dirty="0" smtClean="0"/>
              <a:t> Рекомендованы  Министерством образования и науки.</a:t>
            </a:r>
            <a:endParaRPr lang="ru-RU"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403648" y="4077072"/>
          <a:ext cx="6514331" cy="1615440"/>
        </p:xfrm>
        <a:graphic>
          <a:graphicData uri="http://schemas.openxmlformats.org/drawingml/2006/table">
            <a:tbl>
              <a:tblPr>
                <a:tableStyleId>{284E427A-3D55-4303-BF80-6455036E1DE7}</a:tableStyleId>
              </a:tblPr>
              <a:tblGrid>
                <a:gridCol w="3169413"/>
                <a:gridCol w="3344918"/>
              </a:tblGrid>
              <a:tr h="0">
                <a:tc>
                  <a:txBody>
                    <a:bodyPr/>
                    <a:lstStyle/>
                    <a:p>
                      <a:pPr algn="ctr"/>
                      <a:r>
                        <a:rPr lang="ru-RU" sz="1600" dirty="0"/>
                        <a:t>Результаты обучения</a:t>
                      </a:r>
                      <a:br>
                        <a:rPr lang="ru-RU" sz="1600" dirty="0"/>
                      </a:br>
                      <a:r>
                        <a:rPr lang="ru-RU" sz="1600" dirty="0"/>
                        <a:t>(освоенные умения, усвоенные знания, опыт деятельности)</a:t>
                      </a:r>
                      <a:endParaRPr lang="ru-RU" sz="1600" dirty="0">
                        <a:latin typeface="Calibri"/>
                        <a:ea typeface="Times New Roman"/>
                        <a:cs typeface="Times New Roman"/>
                      </a:endParaRPr>
                    </a:p>
                  </a:txBody>
                  <a:tcPr marL="38100" marR="38100" marT="38100" marB="38100" anchor="ctr"/>
                </a:tc>
                <a:tc>
                  <a:txBody>
                    <a:bodyPr/>
                    <a:lstStyle/>
                    <a:p>
                      <a:pPr algn="ctr"/>
                      <a:r>
                        <a:rPr lang="ru-RU" sz="1600"/>
                        <a:t>Формы и методы контроля и оценки результатов обучения </a:t>
                      </a:r>
                      <a:endParaRPr lang="ru-RU" sz="1600">
                        <a:latin typeface="Calibri"/>
                        <a:ea typeface="Times New Roman"/>
                        <a:cs typeface="Times New Roman"/>
                      </a:endParaRPr>
                    </a:p>
                  </a:txBody>
                  <a:tcPr marL="38100" marR="38100" marT="38100" marB="38100" anchor="ctr"/>
                </a:tc>
              </a:tr>
              <a:tr h="0">
                <a:tc>
                  <a:txBody>
                    <a:bodyPr/>
                    <a:lstStyle/>
                    <a:p>
                      <a:r>
                        <a:rPr lang="ru-RU" sz="1600" dirty="0"/>
                        <a:t>перечисляются все знания и умения, указанные в п.1.3. паспорта примерной программы</a:t>
                      </a:r>
                      <a:endParaRPr lang="ru-RU" sz="1600" dirty="0">
                        <a:latin typeface="Calibri"/>
                        <a:ea typeface="Times New Roman"/>
                        <a:cs typeface="Times New Roman"/>
                      </a:endParaRPr>
                    </a:p>
                  </a:txBody>
                  <a:tcPr marL="38100" marR="38100" marT="38100" marB="38100"/>
                </a:tc>
                <a:tc>
                  <a:txBody>
                    <a:bodyPr/>
                    <a:lstStyle/>
                    <a:p>
                      <a:pPr>
                        <a:spcAft>
                          <a:spcPts val="0"/>
                        </a:spcAft>
                      </a:pPr>
                      <a:endParaRPr lang="ru-RU" sz="1600" dirty="0">
                        <a:latin typeface="Times New Roman"/>
                        <a:ea typeface="Times New Roman"/>
                        <a:cs typeface="Times New Roman"/>
                      </a:endParaRPr>
                    </a:p>
                  </a:txBody>
                  <a:tcPr marL="38100" marR="38100" marT="38100" marB="38100"/>
                </a:tc>
              </a:tr>
            </a:tbl>
          </a:graphicData>
        </a:graphic>
      </p:graphicFrame>
      <p:sp>
        <p:nvSpPr>
          <p:cNvPr id="58369" name="Rectangle 1"/>
          <p:cNvSpPr>
            <a:spLocks noChangeArrowheads="1"/>
          </p:cNvSpPr>
          <p:nvPr/>
        </p:nvSpPr>
        <p:spPr bwMode="auto">
          <a:xfrm>
            <a:off x="1187624" y="667435"/>
            <a:ext cx="7380312" cy="2900734"/>
          </a:xfrm>
          <a:prstGeom prst="rect">
            <a:avLst/>
          </a:prstGeom>
          <a:noFill/>
          <a:ln w="9525">
            <a:noFill/>
            <a:miter lim="800000"/>
            <a:headEnd/>
            <a:tailEnd/>
          </a:ln>
          <a:effectLst/>
        </p:spPr>
        <p:txBody>
          <a:bodyPr vert="horz" wrap="square" lIns="91440" tIns="152352" rIns="91440" bIns="38088"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cs typeface="Times New Roman" pitchFamily="18" charset="0"/>
              </a:rPr>
              <a:t>4. Контроль и оценка результатов освоения учебной дисциплины</a:t>
            </a:r>
            <a:endParaRPr kumimoji="0" lang="ru-RU" sz="1600" b="1" i="1"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Результаты обучения – это формулировки того, что именно должен знать, понимать и/или в состоянии продемонстрировать обучающийся по окончании программы обучения.</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Контроль и оценка результатов освоения учебной дисциплины осуществляется преподавателем в процессе проведения практических занятий и лабораторных работ, тестирования, а также выполнения обучающимися индивидуальных заданий, проектов, исследований.</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Результаты переносятся из паспорта примерной  программы. Перечень форм контроля следует конкретизировать с учетом специфики обучения по программе учебной дисциплины.</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755576" y="188640"/>
          <a:ext cx="7920881" cy="6343271"/>
        </p:xfrm>
        <a:graphic>
          <a:graphicData uri="http://schemas.openxmlformats.org/drawingml/2006/table">
            <a:tbl>
              <a:tblPr>
                <a:tableStyleId>{284E427A-3D55-4303-BF80-6455036E1DE7}</a:tableStyleId>
              </a:tblPr>
              <a:tblGrid>
                <a:gridCol w="3830030"/>
                <a:gridCol w="156095"/>
                <a:gridCol w="3934756"/>
              </a:tblGrid>
              <a:tr h="432048">
                <a:tc gridSpan="2">
                  <a:txBody>
                    <a:bodyPr/>
                    <a:lstStyle/>
                    <a:p>
                      <a:pPr algn="ctr">
                        <a:spcAft>
                          <a:spcPts val="0"/>
                        </a:spcAft>
                      </a:pPr>
                      <a:r>
                        <a:rPr lang="ru-RU" sz="1400" b="1" dirty="0"/>
                        <a:t>Результаты обучения</a:t>
                      </a:r>
                    </a:p>
                    <a:p>
                      <a:pPr algn="ct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400" b="1" dirty="0"/>
                        <a:t>(освоенные умения, усвоенные знания) </a:t>
                      </a:r>
                      <a:endParaRPr lang="ru-RU" sz="1400" b="1" dirty="0">
                        <a:latin typeface="Times New Roman"/>
                        <a:ea typeface="Times New Roman"/>
                        <a:cs typeface="Times New Roman"/>
                      </a:endParaRPr>
                    </a:p>
                  </a:txBody>
                  <a:tcPr marL="34376" marR="34376" marT="0" marB="0"/>
                </a:tc>
                <a:tc hMerge="1">
                  <a:txBody>
                    <a:bodyPr/>
                    <a:lstStyle/>
                    <a:p>
                      <a:endParaRPr lang="ru-RU"/>
                    </a:p>
                  </a:txBody>
                  <a:tcPr/>
                </a:tc>
                <a:tc>
                  <a:txBody>
                    <a:bodyPr/>
                    <a:lstStyle/>
                    <a:p>
                      <a:pPr algn="ct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400" b="1" dirty="0"/>
                        <a:t>Формы и методы контроля и оценки результатов обучения</a:t>
                      </a:r>
                      <a:endParaRPr lang="ru-RU" sz="1400" b="1" dirty="0">
                        <a:latin typeface="Times New Roman"/>
                        <a:ea typeface="Times New Roman"/>
                        <a:cs typeface="Times New Roman"/>
                      </a:endParaRPr>
                    </a:p>
                  </a:txBody>
                  <a:tcPr marL="34376" marR="34376" marT="0" marB="0"/>
                </a:tc>
              </a:tr>
              <a:tr h="156238">
                <a:tc gridSpan="3">
                  <a:txBody>
                    <a:bodyPr/>
                    <a:lstStyle/>
                    <a:p>
                      <a:pPr algn="ctr">
                        <a:spcAft>
                          <a:spcPts val="0"/>
                        </a:spcAft>
                      </a:pPr>
                      <a:r>
                        <a:rPr lang="ru-RU" sz="1400" b="1" dirty="0"/>
                        <a:t>Умения:</a:t>
                      </a:r>
                      <a:endParaRPr lang="ru-RU" sz="1400" b="1" dirty="0">
                        <a:latin typeface="Times New Roman"/>
                        <a:ea typeface="Times New Roman"/>
                        <a:cs typeface="Times New Roman"/>
                      </a:endParaRPr>
                    </a:p>
                  </a:txBody>
                  <a:tcPr marL="34376" marR="34376" marT="0" marB="0"/>
                </a:tc>
                <a:tc hMerge="1">
                  <a:txBody>
                    <a:bodyPr/>
                    <a:lstStyle/>
                    <a:p>
                      <a:endParaRPr lang="ru-RU"/>
                    </a:p>
                  </a:txBody>
                  <a:tcPr/>
                </a:tc>
                <a:tc hMerge="1">
                  <a:txBody>
                    <a:bodyPr/>
                    <a:lstStyle/>
                    <a:p>
                      <a:endParaRPr lang="ru-RU"/>
                    </a:p>
                  </a:txBody>
                  <a:tcPr/>
                </a:tc>
              </a:tr>
              <a:tr h="468715">
                <a:tc>
                  <a:txBody>
                    <a:bodyPr/>
                    <a:lstStyle/>
                    <a:p>
                      <a:pPr>
                        <a:spcAft>
                          <a:spcPts val="0"/>
                        </a:spcAft>
                      </a:pPr>
                      <a:r>
                        <a:rPr lang="ru-RU" sz="1200" dirty="0"/>
                        <a:t>распознавать классификационные группы товаров;</a:t>
                      </a:r>
                      <a:endParaRPr lang="ru-RU" sz="1200" dirty="0">
                        <a:latin typeface="Times New Roman"/>
                        <a:ea typeface="Times New Roman"/>
                        <a:cs typeface="Times New Roman"/>
                      </a:endParaRPr>
                    </a:p>
                  </a:txBody>
                  <a:tcPr marL="34376" marR="34376" marT="0" marB="0"/>
                </a:tc>
                <a:tc gridSpan="2">
                  <a:txBody>
                    <a:bodyPr/>
                    <a:lstStyle/>
                    <a:p>
                      <a:pPr algn="just">
                        <a:spcAft>
                          <a:spcPts val="0"/>
                        </a:spcAft>
                      </a:pPr>
                      <a:r>
                        <a:rPr lang="ru-RU" sz="1200" dirty="0"/>
                        <a:t>решение ситуационных заданий</a:t>
                      </a:r>
                    </a:p>
                    <a:p>
                      <a:pPr algn="just">
                        <a:spcAft>
                          <a:spcPts val="0"/>
                        </a:spcAft>
                      </a:pPr>
                      <a:r>
                        <a:rPr lang="ru-RU" sz="1200" dirty="0"/>
                        <a:t>экспертная оценка выполнения практических  работ</a:t>
                      </a:r>
                      <a:endParaRPr lang="ru-RU" sz="1200" dirty="0">
                        <a:latin typeface="Times New Roman"/>
                        <a:ea typeface="Times New Roman"/>
                        <a:cs typeface="Times New Roman"/>
                      </a:endParaRPr>
                    </a:p>
                  </a:txBody>
                  <a:tcPr marL="34376" marR="34376" marT="0" marB="0"/>
                </a:tc>
                <a:tc hMerge="1">
                  <a:txBody>
                    <a:bodyPr/>
                    <a:lstStyle/>
                    <a:p>
                      <a:endParaRPr lang="ru-RU"/>
                    </a:p>
                  </a:txBody>
                  <a:tcPr/>
                </a:tc>
              </a:tr>
              <a:tr h="312477">
                <a:tc>
                  <a:txBody>
                    <a:bodyPr/>
                    <a:lstStyle/>
                    <a:p>
                      <a:pPr>
                        <a:spcAft>
                          <a:spcPts val="0"/>
                        </a:spcAft>
                      </a:pPr>
                      <a:r>
                        <a:rPr lang="ru-RU" sz="1200" dirty="0"/>
                        <a:t>анализировать стадии и этапы технологического цикла товаров</a:t>
                      </a:r>
                      <a:endParaRPr lang="ru-RU" sz="1200" dirty="0">
                        <a:latin typeface="Times New Roman"/>
                        <a:ea typeface="Times New Roman"/>
                        <a:cs typeface="Times New Roman"/>
                      </a:endParaRPr>
                    </a:p>
                  </a:txBody>
                  <a:tcPr marL="34376" marR="34376" marT="0" marB="0"/>
                </a:tc>
                <a:tc gridSpan="2">
                  <a:txBody>
                    <a:bodyPr/>
                    <a:lstStyle/>
                    <a:p>
                      <a:pPr algn="just">
                        <a:spcAft>
                          <a:spcPts val="0"/>
                        </a:spcAft>
                      </a:pPr>
                      <a:r>
                        <a:rPr lang="ru-RU" sz="1200" dirty="0"/>
                        <a:t>решение ситуационных заданий</a:t>
                      </a:r>
                      <a:endParaRPr lang="ru-RU" sz="1200" dirty="0">
                        <a:latin typeface="Times New Roman"/>
                        <a:ea typeface="Times New Roman"/>
                        <a:cs typeface="Times New Roman"/>
                      </a:endParaRPr>
                    </a:p>
                  </a:txBody>
                  <a:tcPr marL="34376" marR="34376" marT="0" marB="0"/>
                </a:tc>
                <a:tc hMerge="1">
                  <a:txBody>
                    <a:bodyPr/>
                    <a:lstStyle/>
                    <a:p>
                      <a:endParaRPr lang="ru-RU"/>
                    </a:p>
                  </a:txBody>
                  <a:tcPr/>
                </a:tc>
              </a:tr>
              <a:tr h="156238">
                <a:tc gridSpan="3">
                  <a:txBody>
                    <a:bodyPr/>
                    <a:lstStyle/>
                    <a:p>
                      <a:pPr algn="ctr">
                        <a:spcAft>
                          <a:spcPts val="0"/>
                        </a:spcAft>
                      </a:pPr>
                      <a:r>
                        <a:rPr lang="ru-RU" sz="1400" b="1" dirty="0"/>
                        <a:t>Знания:</a:t>
                      </a:r>
                      <a:endParaRPr lang="ru-RU" sz="1400" b="1" dirty="0">
                        <a:latin typeface="Times New Roman"/>
                        <a:ea typeface="Times New Roman"/>
                        <a:cs typeface="Times New Roman"/>
                      </a:endParaRPr>
                    </a:p>
                  </a:txBody>
                  <a:tcPr marL="34376" marR="34376" marT="0" marB="0"/>
                </a:tc>
                <a:tc hMerge="1">
                  <a:txBody>
                    <a:bodyPr/>
                    <a:lstStyle/>
                    <a:p>
                      <a:endParaRPr lang="ru-RU"/>
                    </a:p>
                  </a:txBody>
                  <a:tcPr/>
                </a:tc>
                <a:tc hMerge="1">
                  <a:txBody>
                    <a:bodyPr/>
                    <a:lstStyle/>
                    <a:p>
                      <a:endParaRPr lang="ru-RU"/>
                    </a:p>
                  </a:txBody>
                  <a:tcPr/>
                </a:tc>
              </a:tr>
              <a:tr h="156238">
                <a:tc>
                  <a:txBody>
                    <a:bodyPr/>
                    <a:lstStyle/>
                    <a:p>
                      <a:pPr>
                        <a:spcAft>
                          <a:spcPts val="0"/>
                        </a:spcAft>
                      </a:pPr>
                      <a:r>
                        <a:rPr lang="ru-RU" sz="1200" dirty="0"/>
                        <a:t>основные понятия товароведения</a:t>
                      </a:r>
                      <a:endParaRPr lang="ru-RU" sz="1200" dirty="0">
                        <a:latin typeface="Times New Roman"/>
                        <a:ea typeface="Times New Roman"/>
                        <a:cs typeface="Times New Roman"/>
                      </a:endParaRPr>
                    </a:p>
                  </a:txBody>
                  <a:tcPr marL="34376" marR="34376" marT="0" marB="0"/>
                </a:tc>
                <a:tc gridSpan="2">
                  <a:txBody>
                    <a:bodyPr/>
                    <a:lstStyle/>
                    <a:p>
                      <a:pPr algn="just">
                        <a:spcAft>
                          <a:spcPts val="0"/>
                        </a:spcAft>
                      </a:pPr>
                      <a:r>
                        <a:rPr lang="ru-RU" sz="1200" dirty="0"/>
                        <a:t>тест-контроль, устный </a:t>
                      </a:r>
                      <a:r>
                        <a:rPr lang="ru-RU" sz="1200" dirty="0" smtClean="0"/>
                        <a:t>опрос, письменная контрольная работа</a:t>
                      </a:r>
                      <a:endParaRPr lang="ru-RU" sz="1200" dirty="0">
                        <a:latin typeface="Times New Roman"/>
                        <a:ea typeface="Times New Roman"/>
                        <a:cs typeface="Times New Roman"/>
                      </a:endParaRPr>
                    </a:p>
                  </a:txBody>
                  <a:tcPr marL="34376" marR="34376" marT="0" marB="0"/>
                </a:tc>
                <a:tc hMerge="1">
                  <a:txBody>
                    <a:bodyPr/>
                    <a:lstStyle/>
                    <a:p>
                      <a:endParaRPr lang="ru-RU"/>
                    </a:p>
                  </a:txBody>
                  <a:tcPr/>
                </a:tc>
              </a:tr>
              <a:tr h="312477">
                <a:tc>
                  <a:txBody>
                    <a:bodyPr/>
                    <a:lstStyle/>
                    <a:p>
                      <a:pPr>
                        <a:spcAft>
                          <a:spcPts val="0"/>
                        </a:spcAft>
                      </a:pPr>
                      <a:r>
                        <a:rPr lang="ru-RU" sz="1200" dirty="0"/>
                        <a:t>объекты, субъекты и методы товароведения</a:t>
                      </a:r>
                      <a:endParaRPr lang="ru-RU" sz="1200" dirty="0">
                        <a:latin typeface="Times New Roman"/>
                        <a:ea typeface="Times New Roman"/>
                        <a:cs typeface="Times New Roman"/>
                      </a:endParaRPr>
                    </a:p>
                  </a:txBody>
                  <a:tcPr marL="34376" marR="34376" marT="0" marB="0"/>
                </a:tc>
                <a:tc gridSpan="2">
                  <a:txBody>
                    <a:bodyPr/>
                    <a:lstStyle/>
                    <a:p>
                      <a:pPr algn="just">
                        <a:spcAft>
                          <a:spcPts val="0"/>
                        </a:spcAft>
                      </a:pPr>
                      <a:r>
                        <a:rPr lang="ru-RU" sz="1200" dirty="0"/>
                        <a:t>тест-контроль, устный опрос</a:t>
                      </a:r>
                      <a:endParaRPr lang="ru-RU" sz="1200" dirty="0">
                        <a:latin typeface="Times New Roman"/>
                        <a:ea typeface="Times New Roman"/>
                        <a:cs typeface="Times New Roman"/>
                      </a:endParaRPr>
                    </a:p>
                  </a:txBody>
                  <a:tcPr marL="34376" marR="34376" marT="0" marB="0"/>
                </a:tc>
                <a:tc hMerge="1">
                  <a:txBody>
                    <a:bodyPr/>
                    <a:lstStyle/>
                    <a:p>
                      <a:endParaRPr lang="ru-RU"/>
                    </a:p>
                  </a:txBody>
                  <a:tcPr/>
                </a:tc>
              </a:tr>
              <a:tr h="896696">
                <a:tc>
                  <a:txBody>
                    <a:bodyPr/>
                    <a:lstStyle/>
                    <a:p>
                      <a:pPr>
                        <a:spcAft>
                          <a:spcPts val="0"/>
                        </a:spcAft>
                      </a:pPr>
                      <a:r>
                        <a:rPr lang="ru-RU" sz="1200" dirty="0"/>
                        <a:t>общую классификацию потребительских товаров и продукции производственного назначения, классификацию продовольственных и непродовольственных товаров по однородным группам</a:t>
                      </a:r>
                      <a:endParaRPr lang="ru-RU" sz="1200" dirty="0">
                        <a:latin typeface="Times New Roman"/>
                        <a:ea typeface="Times New Roman"/>
                        <a:cs typeface="Times New Roman"/>
                      </a:endParaRPr>
                    </a:p>
                  </a:txBody>
                  <a:tcPr marL="34376" marR="34376" marT="0" marB="0"/>
                </a:tc>
                <a:tc gridSpan="2">
                  <a:txBody>
                    <a:bodyPr/>
                    <a:lstStyle/>
                    <a:p>
                      <a:pPr algn="just">
                        <a:spcAft>
                          <a:spcPts val="0"/>
                        </a:spcAft>
                      </a:pPr>
                      <a:r>
                        <a:rPr lang="ru-RU" sz="1200" dirty="0"/>
                        <a:t>выполнение индивидуальных заданий, тест-контроль, устный опрос, экспертная оценка выполнения практических  работ</a:t>
                      </a:r>
                      <a:endParaRPr lang="ru-RU" sz="1200" dirty="0">
                        <a:latin typeface="Times New Roman"/>
                        <a:ea typeface="Times New Roman"/>
                        <a:cs typeface="Times New Roman"/>
                      </a:endParaRPr>
                    </a:p>
                  </a:txBody>
                  <a:tcPr marL="34376" marR="34376" marT="0" marB="0"/>
                </a:tc>
                <a:tc hMerge="1">
                  <a:txBody>
                    <a:bodyPr/>
                    <a:lstStyle/>
                    <a:p>
                      <a:endParaRPr lang="ru-RU"/>
                    </a:p>
                  </a:txBody>
                  <a:tcPr/>
                </a:tc>
              </a:tr>
              <a:tr h="468715">
                <a:tc>
                  <a:txBody>
                    <a:bodyPr/>
                    <a:lstStyle/>
                    <a:p>
                      <a:pPr>
                        <a:spcAft>
                          <a:spcPts val="0"/>
                        </a:spcAft>
                      </a:pPr>
                      <a:r>
                        <a:rPr lang="ru-RU" sz="1200"/>
                        <a:t>виды, свойства, показатели ассортимента</a:t>
                      </a:r>
                      <a:endParaRPr lang="ru-RU" sz="1200">
                        <a:latin typeface="Times New Roman"/>
                        <a:ea typeface="Times New Roman"/>
                        <a:cs typeface="Times New Roman"/>
                      </a:endParaRPr>
                    </a:p>
                  </a:txBody>
                  <a:tcPr marL="34376" marR="34376" marT="0" marB="0"/>
                </a:tc>
                <a:tc gridSpan="2">
                  <a:txBody>
                    <a:bodyPr/>
                    <a:lstStyle/>
                    <a:p>
                      <a:pPr algn="just">
                        <a:spcAft>
                          <a:spcPts val="0"/>
                        </a:spcAft>
                      </a:pPr>
                      <a:r>
                        <a:rPr lang="ru-RU" sz="1200" dirty="0"/>
                        <a:t>выполнение индивидуальных заданий, экспертная оценка выполнения практических  работ</a:t>
                      </a:r>
                      <a:endParaRPr lang="ru-RU" sz="1200" dirty="0">
                        <a:latin typeface="Times New Roman"/>
                        <a:ea typeface="Times New Roman"/>
                        <a:cs typeface="Times New Roman"/>
                      </a:endParaRPr>
                    </a:p>
                  </a:txBody>
                  <a:tcPr marL="34376" marR="34376" marT="0" marB="0"/>
                </a:tc>
                <a:tc hMerge="1">
                  <a:txBody>
                    <a:bodyPr/>
                    <a:lstStyle/>
                    <a:p>
                      <a:endParaRPr lang="ru-RU"/>
                    </a:p>
                  </a:txBody>
                  <a:tcPr/>
                </a:tc>
              </a:tr>
              <a:tr h="468715">
                <a:tc>
                  <a:txBody>
                    <a:bodyPr/>
                    <a:lstStyle/>
                    <a:p>
                      <a:pPr>
                        <a:spcAft>
                          <a:spcPts val="0"/>
                        </a:spcAft>
                      </a:pPr>
                      <a:r>
                        <a:rPr lang="ru-RU" sz="1200"/>
                        <a:t>основополагающие характеристики товаров</a:t>
                      </a:r>
                      <a:endParaRPr lang="ru-RU" sz="1200">
                        <a:latin typeface="Times New Roman"/>
                        <a:ea typeface="Times New Roman"/>
                        <a:cs typeface="Times New Roman"/>
                      </a:endParaRPr>
                    </a:p>
                  </a:txBody>
                  <a:tcPr marL="34376" marR="34376" marT="0" marB="0"/>
                </a:tc>
                <a:tc gridSpan="2">
                  <a:txBody>
                    <a:bodyPr/>
                    <a:lstStyle/>
                    <a:p>
                      <a:pPr algn="just">
                        <a:spcAft>
                          <a:spcPts val="0"/>
                        </a:spcAft>
                      </a:pPr>
                      <a:r>
                        <a:rPr lang="ru-RU" sz="1200" dirty="0"/>
                        <a:t>выполнение индивидуальных заданий, тест-контроль, устный опрос</a:t>
                      </a:r>
                      <a:endParaRPr lang="ru-RU" sz="1200" dirty="0">
                        <a:latin typeface="Times New Roman"/>
                        <a:ea typeface="Times New Roman"/>
                        <a:cs typeface="Times New Roman"/>
                      </a:endParaRPr>
                    </a:p>
                  </a:txBody>
                  <a:tcPr marL="34376" marR="34376" marT="0" marB="0"/>
                </a:tc>
                <a:tc hMerge="1">
                  <a:txBody>
                    <a:bodyPr/>
                    <a:lstStyle/>
                    <a:p>
                      <a:endParaRPr lang="ru-RU"/>
                    </a:p>
                  </a:txBody>
                  <a:tcPr/>
                </a:tc>
              </a:tr>
              <a:tr h="937430">
                <a:tc>
                  <a:txBody>
                    <a:bodyPr/>
                    <a:lstStyle/>
                    <a:p>
                      <a:pPr>
                        <a:spcAft>
                          <a:spcPts val="0"/>
                        </a:spcAft>
                      </a:pPr>
                      <a:r>
                        <a:rPr lang="ru-RU" sz="1200"/>
                        <a:t>товароведные характеристики товаров однородных групп (групп продовольственных или непродовольственных товаров):</a:t>
                      </a:r>
                    </a:p>
                    <a:p>
                      <a:pPr>
                        <a:spcAft>
                          <a:spcPts val="0"/>
                        </a:spcAft>
                      </a:pPr>
                      <a:r>
                        <a:rPr lang="ru-RU" sz="1200"/>
                        <a:t>классификацию ассортимента, оценку качества</a:t>
                      </a:r>
                      <a:endParaRPr lang="ru-RU" sz="1200">
                        <a:latin typeface="Times New Roman"/>
                        <a:ea typeface="Times New Roman"/>
                        <a:cs typeface="Times New Roman"/>
                      </a:endParaRPr>
                    </a:p>
                  </a:txBody>
                  <a:tcPr marL="34376" marR="34376" marT="0" marB="0"/>
                </a:tc>
                <a:tc gridSpan="2">
                  <a:txBody>
                    <a:bodyPr/>
                    <a:lstStyle/>
                    <a:p>
                      <a:pPr algn="just">
                        <a:spcAft>
                          <a:spcPts val="0"/>
                        </a:spcAft>
                      </a:pPr>
                      <a:r>
                        <a:rPr lang="ru-RU" sz="1200" dirty="0"/>
                        <a:t>выполнение индивидуальных заданий, экспертная оценка выполнения практических  работ</a:t>
                      </a:r>
                      <a:endParaRPr lang="ru-RU" sz="1200" dirty="0">
                        <a:latin typeface="Times New Roman"/>
                        <a:ea typeface="Times New Roman"/>
                        <a:cs typeface="Times New Roman"/>
                      </a:endParaRPr>
                    </a:p>
                  </a:txBody>
                  <a:tcPr marL="34376" marR="34376" marT="0" marB="0"/>
                </a:tc>
                <a:tc hMerge="1">
                  <a:txBody>
                    <a:bodyPr/>
                    <a:lstStyle/>
                    <a:p>
                      <a:endParaRPr lang="ru-RU"/>
                    </a:p>
                  </a:txBody>
                  <a:tcPr/>
                </a:tc>
              </a:tr>
              <a:tr h="312477">
                <a:tc>
                  <a:txBody>
                    <a:bodyPr/>
                    <a:lstStyle/>
                    <a:p>
                      <a:pPr>
                        <a:spcAft>
                          <a:spcPts val="0"/>
                        </a:spcAft>
                      </a:pPr>
                      <a:r>
                        <a:rPr lang="ru-RU" sz="1200"/>
                        <a:t>количественные характеристики товаров</a:t>
                      </a:r>
                      <a:endParaRPr lang="ru-RU" sz="1200">
                        <a:latin typeface="Times New Roman"/>
                        <a:ea typeface="Times New Roman"/>
                        <a:cs typeface="Times New Roman"/>
                      </a:endParaRPr>
                    </a:p>
                  </a:txBody>
                  <a:tcPr marL="34376" marR="34376" marT="0" marB="0"/>
                </a:tc>
                <a:tc gridSpan="2">
                  <a:txBody>
                    <a:bodyPr/>
                    <a:lstStyle/>
                    <a:p>
                      <a:pPr>
                        <a:spcAft>
                          <a:spcPts val="0"/>
                        </a:spcAft>
                      </a:pPr>
                      <a:r>
                        <a:rPr lang="ru-RU" sz="1200" dirty="0"/>
                        <a:t>выполнение индивидуальных </a:t>
                      </a:r>
                      <a:r>
                        <a:rPr lang="ru-RU" sz="1200" dirty="0" smtClean="0"/>
                        <a:t>заданий (проект, исследования.)</a:t>
                      </a:r>
                      <a:endParaRPr lang="ru-RU" sz="1200" dirty="0">
                        <a:latin typeface="Times New Roman"/>
                        <a:ea typeface="Times New Roman"/>
                        <a:cs typeface="Times New Roman"/>
                      </a:endParaRPr>
                    </a:p>
                  </a:txBody>
                  <a:tcPr marL="34376" marR="34376" marT="0" marB="0"/>
                </a:tc>
                <a:tc hMerge="1">
                  <a:txBody>
                    <a:bodyPr/>
                    <a:lstStyle/>
                    <a:p>
                      <a:endParaRPr lang="ru-RU"/>
                    </a:p>
                  </a:txBody>
                  <a:tcPr/>
                </a:tc>
              </a:tr>
              <a:tr h="468715">
                <a:tc>
                  <a:txBody>
                    <a:bodyPr/>
                    <a:lstStyle/>
                    <a:p>
                      <a:pPr>
                        <a:spcAft>
                          <a:spcPts val="0"/>
                        </a:spcAft>
                      </a:pPr>
                      <a:r>
                        <a:rPr lang="ru-RU" sz="1200"/>
                        <a:t>факторы, обеспечивающие формирование и сохранение товароведных характеристик</a:t>
                      </a:r>
                      <a:endParaRPr lang="ru-RU" sz="1200">
                        <a:latin typeface="Times New Roman"/>
                        <a:ea typeface="Times New Roman"/>
                        <a:cs typeface="Times New Roman"/>
                      </a:endParaRPr>
                    </a:p>
                  </a:txBody>
                  <a:tcPr marL="34376" marR="34376" marT="0" marB="0"/>
                </a:tc>
                <a:tc gridSpan="2">
                  <a:txBody>
                    <a:bodyPr/>
                    <a:lstStyle/>
                    <a:p>
                      <a:pPr>
                        <a:spcAft>
                          <a:spcPts val="0"/>
                        </a:spcAft>
                      </a:pPr>
                      <a:r>
                        <a:rPr lang="ru-RU" sz="1200" dirty="0"/>
                        <a:t>выполнение индивидуальных заданий, экспертная оценка выполнения практических  работ</a:t>
                      </a:r>
                      <a:endParaRPr lang="ru-RU" sz="1200" dirty="0">
                        <a:latin typeface="Times New Roman"/>
                        <a:ea typeface="Times New Roman"/>
                        <a:cs typeface="Times New Roman"/>
                      </a:endParaRPr>
                    </a:p>
                  </a:txBody>
                  <a:tcPr marL="34376" marR="34376" marT="0" marB="0"/>
                </a:tc>
                <a:tc hMerge="1">
                  <a:txBody>
                    <a:bodyPr/>
                    <a:lstStyle/>
                    <a:p>
                      <a:endParaRPr lang="ru-RU"/>
                    </a:p>
                  </a:txBody>
                  <a:tcPr/>
                </a:tc>
              </a:tr>
              <a:tr h="312477">
                <a:tc>
                  <a:txBody>
                    <a:bodyPr/>
                    <a:lstStyle/>
                    <a:p>
                      <a:pPr algn="just">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a:t>виды потерь, причины возникновения, порядок списания</a:t>
                      </a:r>
                      <a:endParaRPr lang="ru-RU" sz="1200">
                        <a:latin typeface="Times New Roman"/>
                        <a:ea typeface="Times New Roman"/>
                        <a:cs typeface="Times New Roman"/>
                      </a:endParaRPr>
                    </a:p>
                  </a:txBody>
                  <a:tcPr marL="34376" marR="34376" marT="0" marB="0"/>
                </a:tc>
                <a:tc gridSpan="2">
                  <a:txBody>
                    <a:bodyPr/>
                    <a:lstStyle/>
                    <a:p>
                      <a:pPr algn="just">
                        <a:spcAft>
                          <a:spcPts val="0"/>
                        </a:spcAft>
                      </a:pPr>
                      <a:r>
                        <a:rPr lang="ru-RU" sz="1200" dirty="0"/>
                        <a:t>тест-контроль, устный опрос </a:t>
                      </a:r>
                      <a:endParaRPr lang="ru-RU" sz="1200" dirty="0">
                        <a:latin typeface="Times New Roman"/>
                        <a:ea typeface="Times New Roman"/>
                        <a:cs typeface="Times New Roman"/>
                      </a:endParaRPr>
                    </a:p>
                  </a:txBody>
                  <a:tcPr marL="34376" marR="34376" marT="0" marB="0"/>
                </a:tc>
                <a:tc hMerge="1">
                  <a:txBody>
                    <a:bodyPr/>
                    <a:lstStyle/>
                    <a:p>
                      <a:endParaRPr lang="ru-RU"/>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971600" y="332657"/>
          <a:ext cx="6984776" cy="4654476"/>
        </p:xfrm>
        <a:graphic>
          <a:graphicData uri="http://schemas.openxmlformats.org/drawingml/2006/table">
            <a:tbl>
              <a:tblPr>
                <a:tableStyleId>{284E427A-3D55-4303-BF80-6455036E1DE7}</a:tableStyleId>
              </a:tblPr>
              <a:tblGrid>
                <a:gridCol w="6984776"/>
              </a:tblGrid>
              <a:tr h="489442">
                <a:tc>
                  <a:txBody>
                    <a:bodyPr/>
                    <a:lstStyle/>
                    <a:p>
                      <a:pPr algn="ct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600" b="1" dirty="0">
                          <a:latin typeface="Times New Roman" pitchFamily="18" charset="0"/>
                          <a:cs typeface="Times New Roman" pitchFamily="18" charset="0"/>
                        </a:rPr>
                        <a:t>Формы и методы контроля и оценки результатов обучения</a:t>
                      </a:r>
                      <a:endParaRPr lang="ru-RU" sz="1600" b="1" dirty="0">
                        <a:latin typeface="Times New Roman" pitchFamily="18" charset="0"/>
                        <a:ea typeface="Times New Roman"/>
                        <a:cs typeface="Times New Roman" pitchFamily="18" charset="0"/>
                      </a:endParaRPr>
                    </a:p>
                  </a:txBody>
                  <a:tcPr marL="34376" marR="34376" marT="0" marB="0"/>
                </a:tc>
              </a:tr>
              <a:tr h="241703">
                <a:tc>
                  <a:txBody>
                    <a:bodyPr/>
                    <a:lstStyle/>
                    <a:p>
                      <a:pPr algn="ctr">
                        <a:spcAft>
                          <a:spcPts val="0"/>
                        </a:spcAft>
                      </a:pPr>
                      <a:r>
                        <a:rPr lang="ru-RU" sz="1600" b="1" dirty="0">
                          <a:latin typeface="Times New Roman" pitchFamily="18" charset="0"/>
                          <a:cs typeface="Times New Roman" pitchFamily="18" charset="0"/>
                        </a:rPr>
                        <a:t>Умения:</a:t>
                      </a:r>
                      <a:endParaRPr lang="ru-RU" sz="1600" b="1" dirty="0">
                        <a:latin typeface="Times New Roman" pitchFamily="18" charset="0"/>
                        <a:ea typeface="Times New Roman"/>
                        <a:cs typeface="Times New Roman" pitchFamily="18" charset="0"/>
                      </a:endParaRPr>
                    </a:p>
                  </a:txBody>
                  <a:tcPr marL="34376" marR="34376" marT="0" marB="0"/>
                </a:tc>
              </a:tr>
              <a:tr h="2075029">
                <a:tc>
                  <a:txBody>
                    <a:bodyPr/>
                    <a:lstStyle/>
                    <a:p>
                      <a:pPr algn="just">
                        <a:spcAft>
                          <a:spcPts val="0"/>
                        </a:spcAft>
                        <a:buFontTx/>
                        <a:buChar char="-"/>
                      </a:pPr>
                      <a:r>
                        <a:rPr lang="ru-RU" sz="1600" dirty="0" smtClean="0">
                          <a:latin typeface="Times New Roman" pitchFamily="18" charset="0"/>
                          <a:ea typeface="Times New Roman"/>
                          <a:cs typeface="Times New Roman" pitchFamily="18" charset="0"/>
                        </a:rPr>
                        <a:t>Практическая работа</a:t>
                      </a:r>
                    </a:p>
                    <a:p>
                      <a:pPr algn="just">
                        <a:spcAft>
                          <a:spcPts val="0"/>
                        </a:spcAft>
                        <a:buFontTx/>
                        <a:buChar char="-"/>
                      </a:pPr>
                      <a:r>
                        <a:rPr lang="ru-RU" sz="1600" dirty="0" smtClean="0">
                          <a:latin typeface="Times New Roman" pitchFamily="18" charset="0"/>
                          <a:ea typeface="Times New Roman"/>
                          <a:cs typeface="Times New Roman" pitchFamily="18" charset="0"/>
                        </a:rPr>
                        <a:t>Подготовка рефератов</a:t>
                      </a:r>
                    </a:p>
                    <a:p>
                      <a:pPr algn="just">
                        <a:spcAft>
                          <a:spcPts val="0"/>
                        </a:spcAft>
                        <a:buFontTx/>
                        <a:buChar char="-"/>
                      </a:pPr>
                      <a:r>
                        <a:rPr lang="ru-RU" sz="1600" dirty="0" smtClean="0">
                          <a:latin typeface="Times New Roman" pitchFamily="18" charset="0"/>
                          <a:ea typeface="Times New Roman"/>
                          <a:cs typeface="Times New Roman" pitchFamily="18" charset="0"/>
                        </a:rPr>
                        <a:t>Выполнение тестовых заданий различного уровня сложности</a:t>
                      </a:r>
                    </a:p>
                    <a:p>
                      <a:pPr algn="just">
                        <a:spcAft>
                          <a:spcPts val="0"/>
                        </a:spcAft>
                        <a:buFontTx/>
                        <a:buChar char="-"/>
                      </a:pPr>
                      <a:r>
                        <a:rPr lang="ru-RU" sz="1600" dirty="0" smtClean="0">
                          <a:latin typeface="Times New Roman" pitchFamily="18" charset="0"/>
                          <a:ea typeface="Times New Roman"/>
                          <a:cs typeface="Times New Roman" pitchFamily="18" charset="0"/>
                        </a:rPr>
                        <a:t>Решение проблемных заданий  </a:t>
                      </a:r>
                    </a:p>
                    <a:p>
                      <a:pPr algn="just">
                        <a:spcAft>
                          <a:spcPts val="0"/>
                        </a:spcAft>
                        <a:buFontTx/>
                        <a:buChar char="-"/>
                      </a:pPr>
                      <a:r>
                        <a:rPr lang="ru-RU" sz="1600" dirty="0" smtClean="0">
                          <a:latin typeface="Times New Roman" pitchFamily="18" charset="0"/>
                          <a:ea typeface="Times New Roman"/>
                          <a:cs typeface="Times New Roman" pitchFamily="18" charset="0"/>
                        </a:rPr>
                        <a:t>Подготовка эссе-сообщений</a:t>
                      </a:r>
                    </a:p>
                    <a:p>
                      <a:pPr algn="just">
                        <a:spcAft>
                          <a:spcPts val="0"/>
                        </a:spcAft>
                        <a:buFontTx/>
                        <a:buChar char="-"/>
                      </a:pPr>
                      <a:r>
                        <a:rPr lang="ru-RU" sz="1600" dirty="0" smtClean="0">
                          <a:latin typeface="Times New Roman" pitchFamily="18" charset="0"/>
                          <a:ea typeface="Times New Roman"/>
                          <a:cs typeface="Times New Roman" pitchFamily="18" charset="0"/>
                        </a:rPr>
                        <a:t>Подготовка эссе</a:t>
                      </a:r>
                    </a:p>
                    <a:p>
                      <a:pPr algn="just">
                        <a:spcAft>
                          <a:spcPts val="0"/>
                        </a:spcAft>
                        <a:buFontTx/>
                        <a:buChar char="-"/>
                      </a:pPr>
                      <a:r>
                        <a:rPr lang="ru-RU" sz="1600" dirty="0" smtClean="0">
                          <a:latin typeface="Times New Roman" pitchFamily="18" charset="0"/>
                          <a:ea typeface="Times New Roman"/>
                          <a:cs typeface="Times New Roman" pitchFamily="18" charset="0"/>
                        </a:rPr>
                        <a:t>Выполнение творческих заданий</a:t>
                      </a:r>
                    </a:p>
                    <a:p>
                      <a:pPr algn="just">
                        <a:spcAft>
                          <a:spcPts val="0"/>
                        </a:spcAft>
                        <a:buFontTx/>
                        <a:buChar char="-"/>
                      </a:pPr>
                      <a:r>
                        <a:rPr lang="ru-RU" sz="1600" dirty="0" smtClean="0">
                          <a:latin typeface="Times New Roman" pitchFamily="18" charset="0"/>
                          <a:ea typeface="Times New Roman"/>
                          <a:cs typeface="Times New Roman" pitchFamily="18" charset="0"/>
                        </a:rPr>
                        <a:t>  Ре</a:t>
                      </a:r>
                      <a:r>
                        <a:rPr lang="ru-RU" sz="1600" dirty="0" smtClean="0">
                          <a:latin typeface="Times New Roman" pitchFamily="18" charset="0"/>
                          <a:cs typeface="Times New Roman" pitchFamily="18" charset="0"/>
                        </a:rPr>
                        <a:t>шение ситуационных заданий</a:t>
                      </a:r>
                    </a:p>
                    <a:p>
                      <a:pPr algn="just">
                        <a:spcAft>
                          <a:spcPts val="0"/>
                        </a:spcAft>
                        <a:buFontTx/>
                        <a:buChar char="-"/>
                      </a:pPr>
                      <a:r>
                        <a:rPr lang="ru-RU" sz="1600" dirty="0" smtClean="0">
                          <a:latin typeface="Times New Roman" pitchFamily="18" charset="0"/>
                          <a:cs typeface="Times New Roman" pitchFamily="18" charset="0"/>
                        </a:rPr>
                        <a:t>-</a:t>
                      </a:r>
                      <a:r>
                        <a:rPr lang="ru-RU" sz="1600" baseline="0" dirty="0" smtClean="0">
                          <a:latin typeface="Times New Roman" pitchFamily="18" charset="0"/>
                          <a:cs typeface="Times New Roman" pitchFamily="18" charset="0"/>
                        </a:rPr>
                        <a:t> Защита проектов</a:t>
                      </a:r>
                      <a:endParaRPr lang="ru-RU" sz="1600" dirty="0" smtClean="0">
                        <a:latin typeface="Times New Roman" pitchFamily="18" charset="0"/>
                        <a:cs typeface="Times New Roman" pitchFamily="18" charset="0"/>
                      </a:endParaRPr>
                    </a:p>
                  </a:txBody>
                  <a:tcPr marL="34376" marR="34376" marT="0" marB="0"/>
                </a:tc>
              </a:tr>
              <a:tr h="241703">
                <a:tc>
                  <a:txBody>
                    <a:bodyPr/>
                    <a:lstStyle/>
                    <a:p>
                      <a:pPr algn="ctr">
                        <a:spcAft>
                          <a:spcPts val="0"/>
                        </a:spcAft>
                      </a:pPr>
                      <a:r>
                        <a:rPr lang="ru-RU" sz="1600" b="1" dirty="0">
                          <a:latin typeface="Times New Roman" pitchFamily="18" charset="0"/>
                          <a:cs typeface="Times New Roman" pitchFamily="18" charset="0"/>
                        </a:rPr>
                        <a:t>Знания:</a:t>
                      </a:r>
                      <a:endParaRPr lang="ru-RU" sz="1600" b="1" dirty="0">
                        <a:latin typeface="Times New Roman" pitchFamily="18" charset="0"/>
                        <a:ea typeface="Times New Roman"/>
                        <a:cs typeface="Times New Roman" pitchFamily="18" charset="0"/>
                      </a:endParaRPr>
                    </a:p>
                  </a:txBody>
                  <a:tcPr marL="34376" marR="34376" marT="0" marB="0"/>
                </a:tc>
              </a:tr>
              <a:tr h="207174">
                <a:tc>
                  <a:txBody>
                    <a:bodyPr/>
                    <a:lstStyle/>
                    <a:p>
                      <a:pPr algn="just">
                        <a:spcAft>
                          <a:spcPts val="0"/>
                        </a:spcAft>
                      </a:pPr>
                      <a:r>
                        <a:rPr lang="ru-RU" sz="1600" dirty="0" smtClean="0">
                          <a:latin typeface="Times New Roman" pitchFamily="18" charset="0"/>
                          <a:cs typeface="Times New Roman" pitchFamily="18" charset="0"/>
                        </a:rPr>
                        <a:t>Тест-контроль</a:t>
                      </a:r>
                      <a:endParaRPr lang="ru-RU" sz="1600" dirty="0">
                        <a:latin typeface="Times New Roman" pitchFamily="18" charset="0"/>
                        <a:ea typeface="Times New Roman"/>
                        <a:cs typeface="Times New Roman" pitchFamily="18" charset="0"/>
                      </a:endParaRPr>
                    </a:p>
                  </a:txBody>
                  <a:tcPr marL="34376" marR="34376" marT="0" marB="0"/>
                </a:tc>
              </a:tr>
              <a:tr h="35398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dirty="0" smtClean="0">
                          <a:latin typeface="Times New Roman" pitchFamily="18" charset="0"/>
                          <a:cs typeface="Times New Roman" pitchFamily="18" charset="0"/>
                        </a:rPr>
                        <a:t>Устный опрос</a:t>
                      </a:r>
                      <a:endParaRPr lang="ru-RU" sz="1600" dirty="0">
                        <a:latin typeface="Times New Roman" pitchFamily="18" charset="0"/>
                        <a:ea typeface="Times New Roman"/>
                        <a:cs typeface="Times New Roman" pitchFamily="18" charset="0"/>
                      </a:endParaRPr>
                    </a:p>
                  </a:txBody>
                  <a:tcPr marL="34376" marR="34376" marT="0" marB="0"/>
                </a:tc>
              </a:tr>
              <a:tr h="35398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dirty="0" smtClean="0">
                          <a:latin typeface="Times New Roman" pitchFamily="18" charset="0"/>
                          <a:ea typeface="Times New Roman"/>
                          <a:cs typeface="Times New Roman" pitchFamily="18" charset="0"/>
                        </a:rPr>
                        <a:t>Письменный опрос</a:t>
                      </a:r>
                      <a:endParaRPr lang="ru-RU" sz="1600" dirty="0">
                        <a:latin typeface="Times New Roman" pitchFamily="18" charset="0"/>
                        <a:ea typeface="Times New Roman"/>
                        <a:cs typeface="Times New Roman" pitchFamily="18" charset="0"/>
                      </a:endParaRPr>
                    </a:p>
                  </a:txBody>
                  <a:tcPr marL="34376" marR="34376" marT="0" marB="0"/>
                </a:tc>
              </a:tr>
              <a:tr h="530980">
                <a:tc>
                  <a:txBody>
                    <a:bodyPr/>
                    <a:lstStyle/>
                    <a:p>
                      <a:pPr algn="just">
                        <a:spcAft>
                          <a:spcPts val="0"/>
                        </a:spcAft>
                      </a:pPr>
                      <a:r>
                        <a:rPr lang="ru-RU" sz="1600" dirty="0" smtClean="0">
                          <a:latin typeface="Times New Roman" pitchFamily="18" charset="0"/>
                          <a:cs typeface="Times New Roman" pitchFamily="18" charset="0"/>
                        </a:rPr>
                        <a:t>Выполнение </a:t>
                      </a:r>
                      <a:r>
                        <a:rPr lang="ru-RU" sz="1600" dirty="0">
                          <a:latin typeface="Times New Roman" pitchFamily="18" charset="0"/>
                          <a:cs typeface="Times New Roman" pitchFamily="18" charset="0"/>
                        </a:rPr>
                        <a:t>индивидуальных </a:t>
                      </a:r>
                      <a:r>
                        <a:rPr lang="ru-RU" sz="1600" dirty="0" smtClean="0">
                          <a:latin typeface="Times New Roman" pitchFamily="18" charset="0"/>
                          <a:cs typeface="Times New Roman" pitchFamily="18" charset="0"/>
                        </a:rPr>
                        <a:t>заданий </a:t>
                      </a:r>
                      <a:endParaRPr lang="ru-RU" sz="1600" dirty="0">
                        <a:latin typeface="Times New Roman" pitchFamily="18" charset="0"/>
                        <a:ea typeface="Times New Roman"/>
                        <a:cs typeface="Times New Roman" pitchFamily="18" charset="0"/>
                      </a:endParaRPr>
                    </a:p>
                  </a:txBody>
                  <a:tcPr marL="34376" marR="34376" marT="0" marB="0"/>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1201975"/>
            <a:ext cx="9144000" cy="38779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Рассмотрен на заседании                                                                                                                                                          УТВЕРЖДАЮ</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предметно-цикловой комиссии                                                                                                                  Зам. директора по УР ГБОУ СПО </a:t>
            </a:r>
            <a:r>
              <a:rPr kumimoji="0" lang="ru-RU"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КТСиТ</a:t>
            </a:r>
            <a:r>
              <a:rPr kumimoji="0" lang="ru-RU"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Протокол № </a:t>
            </a:r>
            <a:r>
              <a:rPr kumimoji="0" lang="ru-RU"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_______от</a:t>
            </a: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____________20_____г.                                                                                          ___________________ Е.В. </a:t>
            </a:r>
            <a:r>
              <a:rPr kumimoji="0" lang="ru-RU"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Тетенёва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Председатель ПЦК_______________________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sz="120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sz="120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sz="120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ПЕРСПЕКТИВНО-ТЕМАТИЧЕСКИЙ ПЛАН</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 (наименование дисциплин)</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профессия (специальность):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1"/>
          <p:cNvSpPr>
            <a:spLocks noChangeArrowheads="1"/>
          </p:cNvSpPr>
          <p:nvPr/>
        </p:nvSpPr>
        <p:spPr bwMode="auto">
          <a:xfrm>
            <a:off x="0" y="980728"/>
            <a:ext cx="9144000"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Рассмотрен на заседании                                                                                                                                                          УТВЕРЖДАЮ</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предметно-цикловой комиссии                                                                                                                  Зам. директора по УР ГБОУ СПО </a:t>
            </a:r>
            <a:r>
              <a:rPr kumimoji="0" lang="ru-RU"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КТСиТ</a:t>
            </a:r>
            <a:r>
              <a:rPr kumimoji="0" lang="ru-RU"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Протокол № </a:t>
            </a:r>
            <a:r>
              <a:rPr kumimoji="0" lang="ru-RU"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_______от</a:t>
            </a: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____________20_____г.                                                                                         ___________________ Е.В. </a:t>
            </a:r>
            <a:r>
              <a:rPr kumimoji="0" lang="ru-RU"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Тетенёва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Председатель ПЦК_______________________          </a:t>
            </a:r>
          </a:p>
          <a:p>
            <a:pPr marL="0" marR="0" lvl="0" indent="0" algn="l" defTabSz="914400" rtl="0" eaLnBrk="0" fontAlgn="base" latinLnBrk="0" hangingPunct="0">
              <a:lnSpc>
                <a:spcPct val="100000"/>
              </a:lnSpc>
              <a:spcBef>
                <a:spcPct val="0"/>
              </a:spcBef>
              <a:spcAft>
                <a:spcPct val="0"/>
              </a:spcAft>
              <a:buClrTx/>
              <a:buSzTx/>
              <a:buFontTx/>
              <a:buNone/>
              <a:tabLst/>
            </a:pPr>
            <a:endParaRPr lang="ru-RU" sz="120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sz="120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sz="120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sz="120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sz="120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ПЕРСПЕКТИВНО-ТЕМАТИЧЕСКИЙ ПЛАН</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 дисциплине: Информационные технологии в профессиональной деятельности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специальность: 100801 Товароведение и экспертиза качества потребительских товаров</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1"/>
          <p:cNvSpPr>
            <a:spLocks noChangeArrowheads="1"/>
          </p:cNvSpPr>
          <p:nvPr/>
        </p:nvSpPr>
        <p:spPr bwMode="auto">
          <a:xfrm>
            <a:off x="0" y="622136"/>
            <a:ext cx="9144000"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Рассмотрен на заседании                                                                                                                                                          УТВЕРЖДАЮ</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предметно-цикловой комиссии                                                                                                         Зам. директора по УР ГБОУ СПО </a:t>
            </a:r>
            <a:r>
              <a:rPr kumimoji="0" lang="ru-RU"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КТСиТ</a:t>
            </a:r>
            <a:r>
              <a:rPr kumimoji="0" lang="ru-RU"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Протокол № </a:t>
            </a:r>
            <a:r>
              <a:rPr kumimoji="0" lang="ru-RU"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_______от</a:t>
            </a: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____________20_____г.                                                                                          ___________________ Е.В. </a:t>
            </a:r>
            <a:r>
              <a:rPr kumimoji="0" lang="ru-RU"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Тетенёва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Председатель ПЦК_______________________  </a:t>
            </a:r>
          </a:p>
          <a:p>
            <a:pPr marL="0" marR="0" lvl="0" indent="0" defTabSz="914400" rtl="0" eaLnBrk="0" fontAlgn="base" latinLnBrk="0" hangingPunct="0">
              <a:lnSpc>
                <a:spcPct val="100000"/>
              </a:lnSpc>
              <a:spcBef>
                <a:spcPct val="0"/>
              </a:spcBef>
              <a:spcAft>
                <a:spcPct val="0"/>
              </a:spcAft>
              <a:buClrTx/>
              <a:buSzTx/>
              <a:buFontTx/>
              <a:buNone/>
              <a:tabLst/>
            </a:pPr>
            <a:endParaRPr lang="ru-RU" sz="1200" dirty="0" smtClean="0">
              <a:latin typeface="Times New Roman" pitchFamily="18" charset="0"/>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ru-RU" sz="1200" dirty="0" smtClean="0">
              <a:latin typeface="Times New Roman" pitchFamily="18" charset="0"/>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ru-RU" sz="1200" dirty="0" smtClean="0">
              <a:latin typeface="Times New Roman" pitchFamily="18" charset="0"/>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ПЕРСПЕКТИВНО-ТЕМАТИЧЕСКИЙ ПЛАН</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 предмету: деловая культура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профессия: коммерсант в торговле </a:t>
            </a:r>
          </a:p>
          <a:p>
            <a:pPr marL="0" marR="0" lvl="0" indent="0" algn="ctr" defTabSz="914400" rtl="0" eaLnBrk="0" fontAlgn="base" latinLnBrk="0" hangingPunct="0">
              <a:lnSpc>
                <a:spcPct val="100000"/>
              </a:lnSpc>
              <a:spcBef>
                <a:spcPct val="0"/>
              </a:spcBef>
              <a:spcAft>
                <a:spcPct val="0"/>
              </a:spcAft>
              <a:buClrTx/>
              <a:buSzTx/>
              <a:buFontTx/>
              <a:buNone/>
              <a:tabLst/>
            </a:pPr>
            <a:endParaRPr lang="ru-RU" sz="2400" b="1" dirty="0" smtClean="0">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ru-RU" sz="2400" b="1" dirty="0" smtClean="0">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19" y="1052734"/>
          <a:ext cx="8640961" cy="3744417"/>
        </p:xfrm>
        <a:graphic>
          <a:graphicData uri="http://schemas.openxmlformats.org/drawingml/2006/table">
            <a:tbl>
              <a:tblPr/>
              <a:tblGrid>
                <a:gridCol w="356740"/>
                <a:gridCol w="2246823"/>
                <a:gridCol w="491456"/>
                <a:gridCol w="819865"/>
                <a:gridCol w="659131"/>
                <a:gridCol w="980021"/>
                <a:gridCol w="1229219"/>
                <a:gridCol w="1065593"/>
                <a:gridCol w="792113"/>
              </a:tblGrid>
              <a:tr h="2674583">
                <a:tc>
                  <a:txBody>
                    <a:bodyPr/>
                    <a:lstStyle/>
                    <a:p>
                      <a:pPr algn="ctr">
                        <a:lnSpc>
                          <a:spcPct val="115000"/>
                        </a:lnSpc>
                        <a:spcAft>
                          <a:spcPts val="0"/>
                        </a:spcAft>
                      </a:pPr>
                      <a:r>
                        <a:rPr lang="ru-RU" sz="1200" b="1" dirty="0">
                          <a:latin typeface="Times New Roman"/>
                          <a:ea typeface="Calibri"/>
                          <a:cs typeface="Times New Roman"/>
                        </a:rPr>
                        <a:t>№</a:t>
                      </a:r>
                      <a:endParaRPr lang="ru-RU" sz="1200" dirty="0">
                        <a:latin typeface="Calibri"/>
                        <a:ea typeface="Calibri"/>
                        <a:cs typeface="Times New Roman"/>
                      </a:endParaRPr>
                    </a:p>
                    <a:p>
                      <a:pPr algn="ctr">
                        <a:lnSpc>
                          <a:spcPct val="115000"/>
                        </a:lnSpc>
                        <a:spcAft>
                          <a:spcPts val="0"/>
                        </a:spcAft>
                      </a:pPr>
                      <a:r>
                        <a:rPr lang="ru-RU" sz="1200" b="1" dirty="0" err="1">
                          <a:latin typeface="Times New Roman"/>
                          <a:ea typeface="Calibri"/>
                          <a:cs typeface="Times New Roman"/>
                        </a:rPr>
                        <a:t>п</a:t>
                      </a:r>
                      <a:r>
                        <a:rPr lang="ru-RU" sz="1200" b="1" dirty="0">
                          <a:latin typeface="Times New Roman"/>
                          <a:ea typeface="Calibri"/>
                          <a:cs typeface="Times New Roman"/>
                        </a:rPr>
                        <a:t>/</a:t>
                      </a:r>
                      <a:r>
                        <a:rPr lang="ru-RU" sz="1200" b="1" dirty="0" err="1">
                          <a:latin typeface="Times New Roman"/>
                          <a:ea typeface="Calibri"/>
                          <a:cs typeface="Times New Roman"/>
                        </a:rPr>
                        <a:t>п</a:t>
                      </a:r>
                      <a:endParaRPr lang="ru-RU" sz="1200" dirty="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b="1" dirty="0">
                          <a:latin typeface="Times New Roman"/>
                          <a:ea typeface="Calibri"/>
                          <a:cs typeface="Times New Roman"/>
                        </a:rPr>
                        <a:t>Раздел, тема урока</a:t>
                      </a:r>
                      <a:endParaRPr lang="ru-RU" sz="1200" dirty="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b="1" dirty="0">
                          <a:latin typeface="Times New Roman"/>
                          <a:ea typeface="Calibri"/>
                          <a:cs typeface="Times New Roman"/>
                        </a:rPr>
                        <a:t>Кол-во часов</a:t>
                      </a:r>
                      <a:endParaRPr lang="ru-RU" sz="1200" dirty="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b="1" dirty="0">
                          <a:latin typeface="Times New Roman"/>
                          <a:ea typeface="Calibri"/>
                          <a:cs typeface="Times New Roman"/>
                        </a:rPr>
                        <a:t>Тип урока</a:t>
                      </a:r>
                      <a:endParaRPr lang="ru-RU" sz="1200" dirty="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b="1" dirty="0">
                          <a:latin typeface="Times New Roman"/>
                          <a:ea typeface="Calibri"/>
                          <a:cs typeface="Times New Roman"/>
                        </a:rPr>
                        <a:t>Формируемые компетенции</a:t>
                      </a:r>
                      <a:endParaRPr lang="ru-RU" sz="1200" dirty="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b="1">
                          <a:latin typeface="Times New Roman"/>
                          <a:ea typeface="Calibri"/>
                          <a:cs typeface="Times New Roman"/>
                        </a:rPr>
                        <a:t>Метод проведения</a:t>
                      </a:r>
                      <a:endParaRPr lang="ru-RU" sz="120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b="1">
                          <a:latin typeface="Times New Roman"/>
                          <a:ea typeface="Calibri"/>
                          <a:cs typeface="Times New Roman"/>
                        </a:rPr>
                        <a:t>Оснащение, оборудование, наглядные пособия</a:t>
                      </a:r>
                      <a:endParaRPr lang="ru-RU" sz="120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b="1">
                          <a:latin typeface="Times New Roman"/>
                          <a:ea typeface="Calibri"/>
                          <a:cs typeface="Times New Roman"/>
                        </a:rPr>
                        <a:t>Используемая литература</a:t>
                      </a:r>
                      <a:endParaRPr lang="ru-RU" sz="120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b="1">
                          <a:latin typeface="Times New Roman"/>
                          <a:ea typeface="Calibri"/>
                          <a:cs typeface="Times New Roman"/>
                        </a:rPr>
                        <a:t>Домашнее задание</a:t>
                      </a:r>
                      <a:endParaRPr lang="ru-RU" sz="120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917">
                <a:tc>
                  <a:txBody>
                    <a:bodyPr/>
                    <a:lstStyle/>
                    <a:p>
                      <a:pPr algn="ctr">
                        <a:lnSpc>
                          <a:spcPct val="115000"/>
                        </a:lnSpc>
                        <a:spcAft>
                          <a:spcPts val="0"/>
                        </a:spcAft>
                      </a:pPr>
                      <a:endParaRPr lang="ru-RU" sz="120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20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20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200" dirty="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b="1" smtClean="0">
                          <a:latin typeface="Times New Roman"/>
                          <a:ea typeface="Calibri"/>
                          <a:cs typeface="Times New Roman"/>
                        </a:rPr>
                        <a:t>ПК</a:t>
                      </a:r>
                    </a:p>
                    <a:p>
                      <a:pPr algn="ctr">
                        <a:lnSpc>
                          <a:spcPct val="115000"/>
                        </a:lnSpc>
                        <a:spcAft>
                          <a:spcPts val="0"/>
                        </a:spcAft>
                      </a:pPr>
                      <a:r>
                        <a:rPr lang="ru-RU" sz="1200" b="1" dirty="0" smtClean="0">
                          <a:latin typeface="Times New Roman"/>
                          <a:ea typeface="Calibri"/>
                          <a:cs typeface="Times New Roman"/>
                        </a:rPr>
                        <a:t>ОК</a:t>
                      </a:r>
                      <a:endParaRPr lang="ru-RU" sz="1200" dirty="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200" dirty="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20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200" dirty="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200" dirty="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917">
                <a:tc>
                  <a:txBody>
                    <a:bodyPr/>
                    <a:lstStyle/>
                    <a:p>
                      <a:pPr algn="ctr">
                        <a:lnSpc>
                          <a:spcPct val="115000"/>
                        </a:lnSpc>
                        <a:spcAft>
                          <a:spcPts val="0"/>
                        </a:spcAft>
                      </a:pPr>
                      <a:endParaRPr lang="ru-RU" sz="120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20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20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20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20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200" dirty="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200" dirty="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20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200" dirty="0">
                        <a:latin typeface="Calibri"/>
                        <a:ea typeface="Calibri"/>
                        <a:cs typeface="Times New Roman"/>
                      </a:endParaRPr>
                    </a:p>
                  </a:txBody>
                  <a:tcPr marL="44067" marR="44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7041" name="Rectangle 1"/>
          <p:cNvSpPr>
            <a:spLocks noChangeArrowheads="1"/>
          </p:cNvSpPr>
          <p:nvPr/>
        </p:nvSpPr>
        <p:spPr bwMode="auto">
          <a:xfrm>
            <a:off x="2987824" y="332656"/>
            <a:ext cx="3452163"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Перспективно-тематический план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467544" y="908720"/>
          <a:ext cx="8424936" cy="5667262"/>
        </p:xfrm>
        <a:graphic>
          <a:graphicData uri="http://schemas.openxmlformats.org/drawingml/2006/table">
            <a:tbl>
              <a:tblPr>
                <a:tableStyleId>{69C7853C-536D-4A76-A0AE-DD22124D55A5}</a:tableStyleId>
              </a:tblPr>
              <a:tblGrid>
                <a:gridCol w="2880320"/>
                <a:gridCol w="5544616"/>
              </a:tblGrid>
              <a:tr h="255628">
                <a:tc>
                  <a:txBody>
                    <a:bodyPr/>
                    <a:lstStyle/>
                    <a:p>
                      <a:pPr algn="ctr">
                        <a:spcAft>
                          <a:spcPts val="0"/>
                        </a:spcAft>
                      </a:pPr>
                      <a:r>
                        <a:rPr lang="ru-RU" sz="1800" b="1" dirty="0">
                          <a:latin typeface="Times New Roman" pitchFamily="18" charset="0"/>
                          <a:cs typeface="Times New Roman" pitchFamily="18" charset="0"/>
                        </a:rPr>
                        <a:t>Типы уроков</a:t>
                      </a:r>
                      <a:endParaRPr lang="ru-RU" sz="1800" b="1" dirty="0">
                        <a:latin typeface="Times New Roman" pitchFamily="18" charset="0"/>
                        <a:ea typeface="Times New Roman"/>
                        <a:cs typeface="Times New Roman" pitchFamily="18" charset="0"/>
                      </a:endParaRPr>
                    </a:p>
                  </a:txBody>
                  <a:tcPr marL="68580" marR="68580" marT="0" marB="0">
                    <a:solidFill>
                      <a:schemeClr val="bg1"/>
                    </a:solidFill>
                  </a:tcPr>
                </a:tc>
                <a:tc>
                  <a:txBody>
                    <a:bodyPr/>
                    <a:lstStyle/>
                    <a:p>
                      <a:pPr algn="ctr">
                        <a:spcAft>
                          <a:spcPts val="0"/>
                        </a:spcAft>
                      </a:pPr>
                      <a:r>
                        <a:rPr lang="ru-RU" sz="1800" b="1" dirty="0">
                          <a:latin typeface="Times New Roman" pitchFamily="18" charset="0"/>
                          <a:cs typeface="Times New Roman" pitchFamily="18" charset="0"/>
                        </a:rPr>
                        <a:t>Виды уроков</a:t>
                      </a:r>
                      <a:endParaRPr lang="ru-RU" sz="1800" b="1" dirty="0">
                        <a:latin typeface="Times New Roman" pitchFamily="18" charset="0"/>
                        <a:ea typeface="Times New Roman"/>
                        <a:cs typeface="Times New Roman" pitchFamily="18" charset="0"/>
                      </a:endParaRPr>
                    </a:p>
                  </a:txBody>
                  <a:tcPr marL="68580" marR="68580" marT="0" marB="0">
                    <a:solidFill>
                      <a:schemeClr val="bg1"/>
                    </a:solidFill>
                  </a:tcPr>
                </a:tc>
              </a:tr>
              <a:tr h="1278142">
                <a:tc>
                  <a:txBody>
                    <a:bodyPr/>
                    <a:lstStyle/>
                    <a:p>
                      <a:pPr>
                        <a:spcAft>
                          <a:spcPts val="0"/>
                        </a:spcAft>
                      </a:pPr>
                      <a:r>
                        <a:rPr lang="ru-RU" sz="1800" b="1" dirty="0">
                          <a:latin typeface="Times New Roman" pitchFamily="18" charset="0"/>
                          <a:cs typeface="Times New Roman" pitchFamily="18" charset="0"/>
                        </a:rPr>
                        <a:t>1. Урок изучения нового материала</a:t>
                      </a:r>
                      <a:endParaRPr lang="ru-RU" sz="1800" b="1" dirty="0">
                        <a:latin typeface="Times New Roman" pitchFamily="18" charset="0"/>
                        <a:ea typeface="Times New Roman"/>
                        <a:cs typeface="Times New Roman" pitchFamily="18" charset="0"/>
                      </a:endParaRPr>
                    </a:p>
                  </a:txBody>
                  <a:tcPr marL="68580" marR="68580" marT="0" marB="0">
                    <a:solidFill>
                      <a:schemeClr val="accent1">
                        <a:lumMod val="60000"/>
                        <a:lumOff val="40000"/>
                      </a:schemeClr>
                    </a:solidFill>
                  </a:tcPr>
                </a:tc>
                <a:tc>
                  <a:txBody>
                    <a:bodyPr/>
                    <a:lstStyle/>
                    <a:p>
                      <a:pPr>
                        <a:spcAft>
                          <a:spcPts val="0"/>
                        </a:spcAft>
                      </a:pPr>
                      <a:r>
                        <a:rPr lang="ru-RU" sz="1800" b="1" dirty="0">
                          <a:latin typeface="Times New Roman" pitchFamily="18" charset="0"/>
                          <a:cs typeface="Times New Roman" pitchFamily="18" charset="0"/>
                        </a:rPr>
                        <a:t>1. урок-лекция, 2. урок-беседа, 3. урок с использованием учебного фильма, 4. урок  теоретических и практических самостоятельных  работ (исследовательского типа) и т.п.</a:t>
                      </a:r>
                      <a:endParaRPr lang="ru-RU" sz="1800" b="1" dirty="0">
                        <a:latin typeface="Times New Roman" pitchFamily="18" charset="0"/>
                        <a:ea typeface="Times New Roman"/>
                        <a:cs typeface="Times New Roman" pitchFamily="18" charset="0"/>
                      </a:endParaRPr>
                    </a:p>
                  </a:txBody>
                  <a:tcPr marL="68580" marR="68580" marT="0" marB="0">
                    <a:solidFill>
                      <a:schemeClr val="accent3">
                        <a:lumMod val="60000"/>
                        <a:lumOff val="40000"/>
                      </a:schemeClr>
                    </a:solidFill>
                  </a:tcPr>
                </a:tc>
              </a:tr>
              <a:tr h="1278142">
                <a:tc>
                  <a:txBody>
                    <a:bodyPr/>
                    <a:lstStyle/>
                    <a:p>
                      <a:pPr>
                        <a:spcAft>
                          <a:spcPts val="0"/>
                        </a:spcAft>
                      </a:pPr>
                      <a:r>
                        <a:rPr lang="ru-RU" sz="1800" b="1" dirty="0">
                          <a:latin typeface="Times New Roman" pitchFamily="18" charset="0"/>
                          <a:cs typeface="Times New Roman" pitchFamily="18" charset="0"/>
                        </a:rPr>
                        <a:t>2. Урок совершенствования знаний, умений и навыков (сюда входят уроки формирования умений и навыков)</a:t>
                      </a:r>
                      <a:endParaRPr lang="ru-RU" sz="1800" b="1" dirty="0">
                        <a:latin typeface="Times New Roman" pitchFamily="18" charset="0"/>
                        <a:ea typeface="Times New Roman"/>
                        <a:cs typeface="Times New Roman" pitchFamily="18" charset="0"/>
                      </a:endParaRPr>
                    </a:p>
                  </a:txBody>
                  <a:tcPr marL="68580" marR="68580" marT="0" marB="0">
                    <a:solidFill>
                      <a:schemeClr val="accent4">
                        <a:lumMod val="60000"/>
                        <a:lumOff val="40000"/>
                      </a:schemeClr>
                    </a:solidFill>
                  </a:tcPr>
                </a:tc>
                <a:tc>
                  <a:txBody>
                    <a:bodyPr/>
                    <a:lstStyle/>
                    <a:p>
                      <a:pPr>
                        <a:spcAft>
                          <a:spcPts val="0"/>
                        </a:spcAft>
                      </a:pPr>
                      <a:r>
                        <a:rPr lang="ru-RU" sz="1800" b="1" dirty="0">
                          <a:latin typeface="Times New Roman" pitchFamily="18" charset="0"/>
                          <a:cs typeface="Times New Roman" pitchFamily="18" charset="0"/>
                        </a:rPr>
                        <a:t>1. урок самостоятельных работ (репродуктивного типа- устных и письменных упражнений), 2. урок -лабораторная работа, 3. урок практических работ,  4. урок-экскурсия, 5. урок-семинар</a:t>
                      </a:r>
                      <a:endParaRPr lang="ru-RU" sz="1800" b="1" dirty="0">
                        <a:latin typeface="Times New Roman" pitchFamily="18" charset="0"/>
                        <a:ea typeface="Times New Roman"/>
                        <a:cs typeface="Times New Roman" pitchFamily="18" charset="0"/>
                      </a:endParaRPr>
                    </a:p>
                  </a:txBody>
                  <a:tcPr marL="68580" marR="68580" marT="0" marB="0">
                    <a:solidFill>
                      <a:srgbClr val="00B0F0"/>
                    </a:solidFill>
                  </a:tcPr>
                </a:tc>
              </a:tr>
              <a:tr h="511257">
                <a:tc>
                  <a:txBody>
                    <a:bodyPr/>
                    <a:lstStyle/>
                    <a:p>
                      <a:pPr>
                        <a:spcAft>
                          <a:spcPts val="0"/>
                        </a:spcAft>
                      </a:pPr>
                      <a:r>
                        <a:rPr lang="ru-RU" sz="1800" b="1" dirty="0">
                          <a:latin typeface="Times New Roman" pitchFamily="18" charset="0"/>
                          <a:cs typeface="Times New Roman" pitchFamily="18" charset="0"/>
                        </a:rPr>
                        <a:t>3. Урок обобщения и систематизации </a:t>
                      </a:r>
                      <a:endParaRPr lang="ru-RU" sz="1800" b="1" dirty="0">
                        <a:latin typeface="Times New Roman" pitchFamily="18" charset="0"/>
                        <a:ea typeface="Times New Roman"/>
                        <a:cs typeface="Times New Roman" pitchFamily="18" charset="0"/>
                      </a:endParaRPr>
                    </a:p>
                  </a:txBody>
                  <a:tcPr marL="68580" marR="68580" marT="0" marB="0">
                    <a:solidFill>
                      <a:schemeClr val="tx2">
                        <a:lumMod val="60000"/>
                        <a:lumOff val="40000"/>
                      </a:schemeClr>
                    </a:solidFill>
                  </a:tcPr>
                </a:tc>
                <a:tc>
                  <a:txBody>
                    <a:bodyPr/>
                    <a:lstStyle/>
                    <a:p>
                      <a:pPr>
                        <a:spcAft>
                          <a:spcPts val="0"/>
                        </a:spcAft>
                      </a:pPr>
                      <a:r>
                        <a:rPr lang="ru-RU" sz="1800" b="1" dirty="0">
                          <a:latin typeface="Times New Roman" pitchFamily="18" charset="0"/>
                          <a:cs typeface="Times New Roman" pitchFamily="18" charset="0"/>
                        </a:rPr>
                        <a:t>Сюда входят основные виды всех пяти типов урока</a:t>
                      </a:r>
                      <a:endParaRPr lang="ru-RU" sz="1800" b="1" dirty="0">
                        <a:latin typeface="Times New Roman" pitchFamily="18" charset="0"/>
                        <a:ea typeface="Times New Roman"/>
                        <a:cs typeface="Times New Roman" pitchFamily="18" charset="0"/>
                      </a:endParaRPr>
                    </a:p>
                  </a:txBody>
                  <a:tcPr marL="68580" marR="68580" marT="0" marB="0">
                    <a:solidFill>
                      <a:srgbClr val="0070C0"/>
                    </a:solidFill>
                  </a:tcPr>
                </a:tc>
              </a:tr>
              <a:tr h="1278142">
                <a:tc>
                  <a:txBody>
                    <a:bodyPr/>
                    <a:lstStyle/>
                    <a:p>
                      <a:pPr>
                        <a:spcAft>
                          <a:spcPts val="0"/>
                        </a:spcAft>
                      </a:pPr>
                      <a:r>
                        <a:rPr lang="ru-RU" sz="1800" b="1" dirty="0">
                          <a:latin typeface="Times New Roman" pitchFamily="18" charset="0"/>
                          <a:cs typeface="Times New Roman" pitchFamily="18" charset="0"/>
                        </a:rPr>
                        <a:t>4. Уроки контрольные (оценка знаний, умений и навыков)</a:t>
                      </a:r>
                      <a:endParaRPr lang="ru-RU" sz="1800" b="1" dirty="0">
                        <a:latin typeface="Times New Roman" pitchFamily="18" charset="0"/>
                        <a:ea typeface="Times New Roman"/>
                        <a:cs typeface="Times New Roman" pitchFamily="18" charset="0"/>
                      </a:endParaRPr>
                    </a:p>
                  </a:txBody>
                  <a:tcPr marL="68580" marR="68580" marT="0" marB="0">
                    <a:solidFill>
                      <a:schemeClr val="accent1"/>
                    </a:solidFill>
                  </a:tcPr>
                </a:tc>
                <a:tc>
                  <a:txBody>
                    <a:bodyPr/>
                    <a:lstStyle/>
                    <a:p>
                      <a:pPr>
                        <a:spcAft>
                          <a:spcPts val="0"/>
                        </a:spcAft>
                      </a:pPr>
                      <a:r>
                        <a:rPr lang="ru-RU" sz="1800" b="1" dirty="0">
                          <a:latin typeface="Times New Roman" pitchFamily="18" charset="0"/>
                          <a:cs typeface="Times New Roman" pitchFamily="18" charset="0"/>
                        </a:rPr>
                        <a:t>1. устная форма проверки (фронтальный, индивидуальный, групповой опрос), 2. письменная проверка, 3. зачёт, 4, зачётные практические и лабораторные работы, 5. контрольная (самостоятельная ) работа</a:t>
                      </a:r>
                      <a:endParaRPr lang="ru-RU" sz="1800" b="1" dirty="0">
                        <a:latin typeface="Times New Roman" pitchFamily="18" charset="0"/>
                        <a:ea typeface="Times New Roman"/>
                        <a:cs typeface="Times New Roman" pitchFamily="18" charset="0"/>
                      </a:endParaRPr>
                    </a:p>
                  </a:txBody>
                  <a:tcPr marL="68580" marR="68580" marT="0" marB="0">
                    <a:solidFill>
                      <a:schemeClr val="tx2">
                        <a:lumMod val="20000"/>
                        <a:lumOff val="80000"/>
                      </a:schemeClr>
                    </a:solidFill>
                  </a:tcPr>
                </a:tc>
              </a:tr>
              <a:tr h="511257">
                <a:tc>
                  <a:txBody>
                    <a:bodyPr/>
                    <a:lstStyle/>
                    <a:p>
                      <a:pPr>
                        <a:spcAft>
                          <a:spcPts val="0"/>
                        </a:spcAft>
                      </a:pPr>
                      <a:r>
                        <a:rPr lang="ru-RU" sz="1800" b="1" dirty="0">
                          <a:latin typeface="Times New Roman" pitchFamily="18" charset="0"/>
                          <a:cs typeface="Times New Roman" pitchFamily="18" charset="0"/>
                        </a:rPr>
                        <a:t>5. Комбинированные уроки</a:t>
                      </a:r>
                      <a:endParaRPr lang="ru-RU" sz="1800" b="1" dirty="0">
                        <a:latin typeface="Times New Roman" pitchFamily="18" charset="0"/>
                        <a:ea typeface="Times New Roman"/>
                        <a:cs typeface="Times New Roman" pitchFamily="18" charset="0"/>
                      </a:endParaRPr>
                    </a:p>
                  </a:txBody>
                  <a:tcPr marL="68580" marR="68580" marT="0" marB="0">
                    <a:solidFill>
                      <a:schemeClr val="accent1">
                        <a:lumMod val="40000"/>
                        <a:lumOff val="60000"/>
                      </a:schemeClr>
                    </a:solidFill>
                  </a:tcPr>
                </a:tc>
                <a:tc>
                  <a:txBody>
                    <a:bodyPr/>
                    <a:lstStyle/>
                    <a:p>
                      <a:pPr>
                        <a:spcAft>
                          <a:spcPts val="0"/>
                        </a:spcAft>
                      </a:pPr>
                      <a:r>
                        <a:rPr lang="ru-RU" sz="1800" b="1" dirty="0">
                          <a:latin typeface="Times New Roman" pitchFamily="18" charset="0"/>
                          <a:cs typeface="Times New Roman" pitchFamily="18" charset="0"/>
                        </a:rPr>
                        <a:t>На них решается несколько дидактических задач</a:t>
                      </a:r>
                      <a:endParaRPr lang="ru-RU" sz="1800" b="1" dirty="0">
                        <a:latin typeface="Times New Roman" pitchFamily="18" charset="0"/>
                        <a:ea typeface="Times New Roman"/>
                        <a:cs typeface="Times New Roman" pitchFamily="18" charset="0"/>
                      </a:endParaRPr>
                    </a:p>
                  </a:txBody>
                  <a:tcPr marL="68580" marR="68580" marT="0" marB="0">
                    <a:solidFill>
                      <a:schemeClr val="tx2">
                        <a:lumMod val="60000"/>
                        <a:lumOff val="40000"/>
                      </a:schemeClr>
                    </a:solidFill>
                  </a:tcPr>
                </a:tc>
              </a:tr>
            </a:tbl>
          </a:graphicData>
        </a:graphic>
      </p:graphicFrame>
      <p:sp>
        <p:nvSpPr>
          <p:cNvPr id="13313" name="Rectangle 1"/>
          <p:cNvSpPr>
            <a:spLocks noChangeArrowheads="1"/>
          </p:cNvSpPr>
          <p:nvPr/>
        </p:nvSpPr>
        <p:spPr bwMode="auto">
          <a:xfrm>
            <a:off x="755576" y="188640"/>
            <a:ext cx="7586564" cy="523220"/>
          </a:xfrm>
          <a:prstGeom prst="rect">
            <a:avLst/>
          </a:prstGeom>
          <a:solidFill>
            <a:schemeClr val="bg1"/>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accent1">
                    <a:lumMod val="75000"/>
                  </a:schemeClr>
                </a:solidFill>
                <a:effectLst/>
                <a:latin typeface="Arial" pitchFamily="34" charset="0"/>
                <a:ea typeface="Times New Roman" pitchFamily="18" charset="0"/>
                <a:cs typeface="Arial" pitchFamily="34" charset="0"/>
              </a:rPr>
              <a:t>Типы и виды уроков (по М.И. </a:t>
            </a:r>
            <a:r>
              <a:rPr kumimoji="0" lang="ru-RU" sz="2800" b="1" i="0" u="none" strike="noStrike" cap="none" normalizeH="0" baseline="0" dirty="0" err="1" smtClean="0">
                <a:ln>
                  <a:noFill/>
                </a:ln>
                <a:solidFill>
                  <a:schemeClr val="accent1">
                    <a:lumMod val="75000"/>
                  </a:schemeClr>
                </a:solidFill>
                <a:effectLst/>
                <a:latin typeface="Arial" pitchFamily="34" charset="0"/>
                <a:ea typeface="Times New Roman" pitchFamily="18" charset="0"/>
                <a:cs typeface="Arial" pitchFamily="34" charset="0"/>
              </a:rPr>
              <a:t>Махмутову</a:t>
            </a:r>
            <a:r>
              <a:rPr kumimoji="0" lang="ru-RU" sz="2800" b="1" i="0" u="none" strike="noStrike" cap="none" normalizeH="0" baseline="0" dirty="0" smtClean="0">
                <a:ln>
                  <a:noFill/>
                </a:ln>
                <a:solidFill>
                  <a:schemeClr val="accent1">
                    <a:lumMod val="75000"/>
                  </a:schemeClr>
                </a:solidFill>
                <a:effectLst/>
                <a:latin typeface="Arial" pitchFamily="34" charset="0"/>
                <a:ea typeface="Times New Roman" pitchFamily="18" charset="0"/>
                <a:cs typeface="Arial" pitchFamily="34" charset="0"/>
              </a:rPr>
              <a:t>)</a:t>
            </a:r>
            <a:endParaRPr kumimoji="0" lang="ru-RU" sz="2800" b="0" i="0" u="none" strike="noStrike" cap="none" normalizeH="0" baseline="0" dirty="0" smtClean="0">
              <a:ln>
                <a:noFill/>
              </a:ln>
              <a:solidFill>
                <a:schemeClr val="accent1">
                  <a:lumMod val="75000"/>
                </a:schemeClr>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39552" y="1983030"/>
            <a:ext cx="8136904" cy="33239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Типология уроков по В.В. </a:t>
            </a:r>
            <a:r>
              <a:rPr kumimoji="0" lang="ru-RU" sz="3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Гузееву</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Урок повторения</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Урок изучения нового материала</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Урок закрепления</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Урок контроля</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Урок коррекции</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1331640" y="188640"/>
            <a:ext cx="7056784" cy="6340197"/>
          </a:xfrm>
          <a:prstGeom prst="rect">
            <a:avLst/>
          </a:prstGeom>
          <a:noFill/>
          <a:ln w="38100">
            <a:solidFill>
              <a:srgbClr val="002060"/>
            </a:solidFill>
            <a:miter lim="800000"/>
            <a:headEnd/>
            <a:tailEnd/>
          </a:ln>
          <a:effectLst/>
        </p:spPr>
        <p:txBody>
          <a:bodyPr vert="horz" wrap="square" lIns="91440" tIns="45720" rIns="91440" bIns="45720" numCol="1" anchor="ctr" anchorCtr="0" compatLnSpc="1">
            <a:prstTxWarp prst="textNoShape">
              <a:avLst/>
            </a:prstTxWarp>
            <a:spAutoFit/>
          </a:bodyPr>
          <a:lstStyle/>
          <a:p>
            <a:pPr lvl="0" indent="449263" fontAlgn="base">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Рабочая программа учебной дисциплины разработана на основе Федерального государственного образовательного стандарта (далее – ФГОС) по специальности  среднего (начального) профессионального образования  (далее СПО или НПО) </a:t>
            </a:r>
            <a:r>
              <a:rPr lang="ru-RU" sz="1400" u="sng" dirty="0" smtClean="0">
                <a:latin typeface="Times New Roman" pitchFamily="18" charset="0"/>
                <a:ea typeface="Times New Roman" pitchFamily="18" charset="0"/>
                <a:cs typeface="Times New Roman" pitchFamily="18" charset="0"/>
              </a:rPr>
              <a:t>к</a:t>
            </a:r>
            <a:r>
              <a:rPr kumimoji="0" lang="ru-RU" sz="140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од специальности (профессии), название специальности (профессии) </a:t>
            </a: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входящей в укрупнённую группу специальностей (профессий) </a:t>
            </a: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код и название</a:t>
            </a:r>
            <a:endParaRPr kumimoji="0" lang="ru-RU" sz="1400" b="0"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ru-RU" sz="1400" dirty="0" smtClean="0">
              <a:latin typeface="Times New Roman" pitchFamily="18" charset="0"/>
              <a:ea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ru-RU" sz="1400" dirty="0" smtClean="0">
              <a:latin typeface="Times New Roman" pitchFamily="18" charset="0"/>
              <a:ea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Организация-разработчик: </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ГБОУ СПО «Курганский техникум сервиса и технологий»</a:t>
            </a: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Разработчики: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lvl="0" indent="449263" algn="just"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Ф.И.О., </a:t>
            </a:r>
            <a:r>
              <a:rPr lang="ru-RU" sz="1400" u="sng" dirty="0" smtClean="0">
                <a:latin typeface="Times New Roman" pitchFamily="18" charset="0"/>
                <a:ea typeface="Times New Roman" pitchFamily="18" charset="0"/>
                <a:cs typeface="Times New Roman" pitchFamily="18" charset="0"/>
              </a:rPr>
              <a:t>должность, наименование учебного заведения, </a:t>
            </a: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квалификационная категория</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lvl="0" indent="449263" algn="just"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Ф.И.О., </a:t>
            </a:r>
            <a:r>
              <a:rPr lang="ru-RU" sz="1400" u="sng" dirty="0" smtClean="0">
                <a:latin typeface="Times New Roman" pitchFamily="18" charset="0"/>
                <a:ea typeface="Times New Roman" pitchFamily="18" charset="0"/>
                <a:cs typeface="Times New Roman" pitchFamily="18" charset="0"/>
              </a:rPr>
              <a:t>должность, наименование учебного заведения, </a:t>
            </a: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квалификационная категория</a:t>
            </a: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ru-RU" sz="1400" u="sng" dirty="0" smtClean="0">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Утверждена на заседании Педагогического совета ГБОУ СПО «</a:t>
            </a:r>
            <a:r>
              <a:rPr kumimoji="0" lang="ru-RU"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КТСиТ</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Протокол  от «____»__________2012 г. №_______</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Председатель Педагогического совета _______________(Березин И.Н</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ru-RU" sz="1400" dirty="0" smtClean="0">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ru-RU" sz="1400" dirty="0" smtClean="0">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ru-RU" sz="1400" dirty="0" smtClean="0">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с двумя вырезанными противолежащими углами 2"/>
          <p:cNvSpPr/>
          <p:nvPr/>
        </p:nvSpPr>
        <p:spPr>
          <a:xfrm>
            <a:off x="539552" y="836712"/>
            <a:ext cx="8064896" cy="5179040"/>
          </a:xfrm>
          <a:prstGeom prst="snip2DiagRect">
            <a:avLst/>
          </a:prstGeom>
          <a:solidFill>
            <a:schemeClr val="accent1">
              <a:lumMod val="60000"/>
              <a:lumOff val="40000"/>
            </a:schemeClr>
          </a:solidFill>
          <a:ln w="38100">
            <a:solidFill>
              <a:srgbClr val="FFFF00"/>
            </a:solidFill>
          </a:ln>
        </p:spPr>
        <p:txBody>
          <a:bodyPr wrap="square">
            <a:spAutoFit/>
          </a:bodyPr>
          <a:lstStyle/>
          <a:p>
            <a:endParaRPr lang="ru-RU" dirty="0" smtClean="0"/>
          </a:p>
          <a:p>
            <a:endParaRPr lang="ru-RU" dirty="0" smtClean="0"/>
          </a:p>
          <a:p>
            <a:pPr algn="ctr"/>
            <a:r>
              <a:rPr lang="ru-RU" sz="2400" b="1" dirty="0" smtClean="0">
                <a:solidFill>
                  <a:srgbClr val="FFFF00"/>
                </a:solidFill>
              </a:rPr>
              <a:t>Тип урока: урок формирования новых знаний</a:t>
            </a:r>
          </a:p>
          <a:p>
            <a:r>
              <a:rPr lang="ru-RU" sz="1400" dirty="0" smtClean="0"/>
              <a:t>            </a:t>
            </a:r>
            <a:r>
              <a:rPr lang="ru-RU" sz="2400" dirty="0" smtClean="0"/>
              <a:t>§  урок-лекция; </a:t>
            </a:r>
          </a:p>
          <a:p>
            <a:r>
              <a:rPr lang="ru-RU" sz="2400" dirty="0" smtClean="0"/>
              <a:t>       §  урок-путешествие; </a:t>
            </a:r>
          </a:p>
          <a:p>
            <a:r>
              <a:rPr lang="ru-RU" sz="2400" dirty="0" smtClean="0"/>
              <a:t>       §  урок-экспедиция; </a:t>
            </a:r>
          </a:p>
          <a:p>
            <a:r>
              <a:rPr lang="ru-RU" sz="2400" dirty="0" smtClean="0"/>
              <a:t>       §  урок-исследование; </a:t>
            </a:r>
          </a:p>
          <a:p>
            <a:r>
              <a:rPr lang="ru-RU" sz="2400" dirty="0" smtClean="0"/>
              <a:t>       §  урок-инсценировка; </a:t>
            </a:r>
          </a:p>
          <a:p>
            <a:r>
              <a:rPr lang="ru-RU" sz="2400" dirty="0" smtClean="0"/>
              <a:t>       §  учебная конференция; </a:t>
            </a:r>
          </a:p>
          <a:p>
            <a:r>
              <a:rPr lang="ru-RU" sz="2400" dirty="0" smtClean="0"/>
              <a:t>       §  урок-экскурсия; </a:t>
            </a:r>
          </a:p>
          <a:p>
            <a:r>
              <a:rPr lang="ru-RU" sz="2400" dirty="0" smtClean="0"/>
              <a:t>       §  мультимедиа - урок; </a:t>
            </a:r>
          </a:p>
          <a:p>
            <a:r>
              <a:rPr lang="ru-RU" sz="2400" dirty="0" smtClean="0"/>
              <a:t>       §  проблемный урок.</a:t>
            </a:r>
            <a:endParaRPr lang="ru-RU"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вырезанными противолежащими углами 1"/>
          <p:cNvSpPr/>
          <p:nvPr/>
        </p:nvSpPr>
        <p:spPr>
          <a:xfrm>
            <a:off x="395536" y="1196752"/>
            <a:ext cx="8424936" cy="4517886"/>
          </a:xfrm>
          <a:prstGeom prst="snip2DiagRect">
            <a:avLst/>
          </a:prstGeom>
          <a:solidFill>
            <a:schemeClr val="accent1">
              <a:lumMod val="60000"/>
              <a:lumOff val="40000"/>
            </a:schemeClr>
          </a:solidFill>
          <a:ln w="38100">
            <a:solidFill>
              <a:srgbClr val="FFFF00"/>
            </a:solidFill>
          </a:ln>
        </p:spPr>
        <p:txBody>
          <a:bodyPr wrap="square">
            <a:spAutoFit/>
          </a:bodyPr>
          <a:lstStyle/>
          <a:p>
            <a:pPr algn="ctr"/>
            <a:r>
              <a:rPr lang="ru-RU" sz="2400" b="1" dirty="0" smtClean="0">
                <a:solidFill>
                  <a:srgbClr val="FFFF00"/>
                </a:solidFill>
              </a:rPr>
              <a:t>Этапы урока:</a:t>
            </a:r>
          </a:p>
          <a:p>
            <a:pPr>
              <a:buFont typeface="Wingdings" pitchFamily="2" charset="2"/>
              <a:buChar char="Ø"/>
            </a:pPr>
            <a:r>
              <a:rPr lang="ru-RU" sz="2400" dirty="0" smtClean="0"/>
              <a:t>организационный, </a:t>
            </a:r>
          </a:p>
          <a:p>
            <a:pPr>
              <a:buFont typeface="Wingdings" pitchFamily="2" charset="2"/>
              <a:buChar char="Ø"/>
            </a:pPr>
            <a:r>
              <a:rPr lang="ru-RU" sz="2400" dirty="0" smtClean="0"/>
              <a:t>постановки цели,   </a:t>
            </a:r>
          </a:p>
          <a:p>
            <a:pPr>
              <a:buFont typeface="Wingdings" pitchFamily="2" charset="2"/>
              <a:buChar char="Ø"/>
            </a:pPr>
            <a:r>
              <a:rPr lang="ru-RU" sz="2400" dirty="0" smtClean="0"/>
              <a:t>актуализации знаний,</a:t>
            </a:r>
          </a:p>
          <a:p>
            <a:pPr>
              <a:buFont typeface="Wingdings" pitchFamily="2" charset="2"/>
              <a:buChar char="Ø"/>
            </a:pPr>
            <a:r>
              <a:rPr lang="ru-RU" sz="2400" dirty="0" smtClean="0"/>
              <a:t> введения знаний, </a:t>
            </a:r>
          </a:p>
          <a:p>
            <a:pPr>
              <a:buFont typeface="Wingdings" pitchFamily="2" charset="2"/>
              <a:buChar char="Ø"/>
            </a:pPr>
            <a:r>
              <a:rPr lang="ru-RU" sz="2400" dirty="0" smtClean="0"/>
              <a:t>обобщения первичного    закрепления и систематизации знаний,</a:t>
            </a:r>
          </a:p>
          <a:p>
            <a:pPr>
              <a:buFont typeface="Wingdings" pitchFamily="2" charset="2"/>
              <a:buChar char="Ø"/>
            </a:pPr>
            <a:r>
              <a:rPr lang="ru-RU" sz="2400" dirty="0" smtClean="0"/>
              <a:t> подведения итогов обучения, </a:t>
            </a:r>
          </a:p>
          <a:p>
            <a:pPr>
              <a:buFont typeface="Wingdings" pitchFamily="2" charset="2"/>
              <a:buChar char="Ø"/>
            </a:pPr>
            <a:r>
              <a:rPr lang="ru-RU" sz="2400" dirty="0" smtClean="0"/>
              <a:t>определения домашнего задания и инструктажа по его выполнения.</a:t>
            </a:r>
            <a:endParaRPr lang="ru-RU"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вырезанными противолежащими углами 1"/>
          <p:cNvSpPr/>
          <p:nvPr/>
        </p:nvSpPr>
        <p:spPr>
          <a:xfrm>
            <a:off x="899592" y="188640"/>
            <a:ext cx="7416824" cy="6354425"/>
          </a:xfrm>
          <a:prstGeom prst="snip2DiagRect">
            <a:avLst/>
          </a:prstGeom>
          <a:solidFill>
            <a:schemeClr val="accent2">
              <a:lumMod val="60000"/>
              <a:lumOff val="40000"/>
            </a:schemeClr>
          </a:solidFill>
          <a:ln w="38100">
            <a:solidFill>
              <a:srgbClr val="FFFF00"/>
            </a:solidFill>
          </a:ln>
        </p:spPr>
        <p:txBody>
          <a:bodyPr wrap="square">
            <a:spAutoFit/>
          </a:bodyPr>
          <a:lstStyle/>
          <a:p>
            <a:r>
              <a:rPr lang="ru-RU" dirty="0" smtClean="0"/>
              <a:t> </a:t>
            </a:r>
            <a:r>
              <a:rPr lang="ru-RU" sz="2000" b="1" u="sng" dirty="0" smtClean="0">
                <a:solidFill>
                  <a:srgbClr val="FFFF00"/>
                </a:solidFill>
              </a:rPr>
              <a:t>Цель урока формирования знаний </a:t>
            </a:r>
            <a:r>
              <a:rPr lang="ru-RU" sz="2000" dirty="0" smtClean="0"/>
              <a:t>- организация работы по усвоению понятий, научных фактов, предусмотренных учебной программой.</a:t>
            </a:r>
          </a:p>
          <a:p>
            <a:endParaRPr lang="ru-RU" sz="2000" dirty="0" smtClean="0"/>
          </a:p>
          <a:p>
            <a:pPr algn="ctr"/>
            <a:r>
              <a:rPr lang="ru-RU" sz="2000" b="1" u="sng" dirty="0" smtClean="0">
                <a:solidFill>
                  <a:srgbClr val="FFFF00"/>
                </a:solidFill>
              </a:rPr>
              <a:t>Задачи:</a:t>
            </a:r>
          </a:p>
          <a:p>
            <a:r>
              <a:rPr lang="ru-RU" sz="2000" dirty="0" smtClean="0"/>
              <a:t>            §  образовательные: познакомить; дать представление; научить чтению  и анализу карт, схем, активизировать познавательную активность; раскрыть типичные черты и.т.д.</a:t>
            </a:r>
          </a:p>
          <a:p>
            <a:r>
              <a:rPr lang="ru-RU" sz="2000" dirty="0" smtClean="0"/>
              <a:t>           §  воспитательные: воспитание чувства любви к Родине; гордости за  свой край; формирование экологической культуры; эстетическое   воспитание </a:t>
            </a:r>
          </a:p>
          <a:p>
            <a:r>
              <a:rPr lang="ru-RU" sz="2000" dirty="0" smtClean="0"/>
              <a:t>          §  развивающие: продолжить развитие умения анализировать,  сопоставлять, сравнивать, выделять главное, устанавливать причинно-следственные связи; приводить примеры, формировать умение работы с литературой, картами, таблицами, схемами и т.д.</a:t>
            </a:r>
            <a:endParaRPr lang="ru-RU"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вырезанными противолежащими углами 1"/>
          <p:cNvSpPr/>
          <p:nvPr/>
        </p:nvSpPr>
        <p:spPr>
          <a:xfrm>
            <a:off x="539552" y="476672"/>
            <a:ext cx="8136904" cy="5289233"/>
          </a:xfrm>
          <a:prstGeom prst="snip2DiagRect">
            <a:avLst/>
          </a:prstGeom>
          <a:solidFill>
            <a:schemeClr val="accent1">
              <a:lumMod val="60000"/>
              <a:lumOff val="40000"/>
            </a:schemeClr>
          </a:solidFill>
          <a:ln w="38100">
            <a:solidFill>
              <a:srgbClr val="FFFF00"/>
            </a:solidFill>
          </a:ln>
        </p:spPr>
        <p:txBody>
          <a:bodyPr wrap="square">
            <a:spAutoFit/>
          </a:bodyPr>
          <a:lstStyle/>
          <a:p>
            <a:pPr algn="ctr"/>
            <a:r>
              <a:rPr lang="ru-RU" sz="2400" b="1" dirty="0" smtClean="0">
                <a:solidFill>
                  <a:srgbClr val="FFFF00"/>
                </a:solidFill>
              </a:rPr>
              <a:t>Тип урока: урок повторения, систематизации и обобщения знаний, закрепления умений</a:t>
            </a:r>
          </a:p>
          <a:p>
            <a:endParaRPr lang="ru-RU" dirty="0" smtClean="0"/>
          </a:p>
          <a:p>
            <a:pPr algn="ctr"/>
            <a:r>
              <a:rPr lang="ru-RU" b="1" i="1" dirty="0" smtClean="0"/>
              <a:t>Виды уроков:</a:t>
            </a:r>
          </a:p>
          <a:p>
            <a:r>
              <a:rPr lang="ru-RU" dirty="0" smtClean="0"/>
              <a:t>            </a:t>
            </a:r>
          </a:p>
          <a:p>
            <a:r>
              <a:rPr lang="ru-RU" dirty="0" smtClean="0"/>
              <a:t>            §  игра (КВН, Счастливый случай, Поле чудес, конкурс, викторина); </a:t>
            </a:r>
          </a:p>
          <a:p>
            <a:r>
              <a:rPr lang="ru-RU" dirty="0" smtClean="0"/>
              <a:t>            §  театрализованный урок (урок-суд); </a:t>
            </a:r>
          </a:p>
          <a:p>
            <a:r>
              <a:rPr lang="ru-RU" dirty="0" smtClean="0"/>
              <a:t>            §  конференция; </a:t>
            </a:r>
          </a:p>
          <a:p>
            <a:r>
              <a:rPr lang="ru-RU" dirty="0" smtClean="0"/>
              <a:t>            §  урок-консультация; </a:t>
            </a:r>
          </a:p>
          <a:p>
            <a:r>
              <a:rPr lang="ru-RU" dirty="0" smtClean="0"/>
              <a:t>            §  урок-анализ контрольных работ; </a:t>
            </a:r>
          </a:p>
          <a:p>
            <a:r>
              <a:rPr lang="ru-RU" dirty="0" smtClean="0"/>
              <a:t>            §  обзорная лекция; </a:t>
            </a:r>
          </a:p>
          <a:p>
            <a:r>
              <a:rPr lang="ru-RU" dirty="0" smtClean="0"/>
              <a:t>            §  обзорная конференция; </a:t>
            </a:r>
          </a:p>
          <a:p>
            <a:r>
              <a:rPr lang="ru-RU" dirty="0" smtClean="0"/>
              <a:t>            §  урок-беседа;</a:t>
            </a:r>
          </a:p>
          <a:p>
            <a:r>
              <a:rPr lang="ru-RU" dirty="0" smtClean="0"/>
              <a:t>            §  дискуссия;</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с двумя вырезанными противолежащими углами 2"/>
          <p:cNvSpPr/>
          <p:nvPr/>
        </p:nvSpPr>
        <p:spPr>
          <a:xfrm>
            <a:off x="683568" y="476672"/>
            <a:ext cx="7920880" cy="6023848"/>
          </a:xfrm>
          <a:prstGeom prst="snip2DiagRect">
            <a:avLst/>
          </a:prstGeom>
          <a:solidFill>
            <a:schemeClr val="tx2">
              <a:lumMod val="60000"/>
              <a:lumOff val="40000"/>
            </a:schemeClr>
          </a:solidFill>
          <a:ln w="38100">
            <a:solidFill>
              <a:srgbClr val="FFFF00"/>
            </a:solidFill>
          </a:ln>
        </p:spPr>
        <p:txBody>
          <a:bodyPr wrap="square">
            <a:spAutoFit/>
          </a:bodyPr>
          <a:lstStyle/>
          <a:p>
            <a:pPr algn="ctr"/>
            <a:r>
              <a:rPr lang="ru-RU" sz="2400" b="1" dirty="0" smtClean="0">
                <a:solidFill>
                  <a:srgbClr val="FFFF00"/>
                </a:solidFill>
              </a:rPr>
              <a:t>Этапы урока: </a:t>
            </a:r>
          </a:p>
          <a:p>
            <a:pPr>
              <a:lnSpc>
                <a:spcPct val="150000"/>
              </a:lnSpc>
              <a:buFont typeface="Wingdings" pitchFamily="2" charset="2"/>
              <a:buChar char="Ø"/>
            </a:pPr>
            <a:r>
              <a:rPr lang="ru-RU" sz="2400" dirty="0" smtClean="0"/>
              <a:t>организационного,</a:t>
            </a:r>
          </a:p>
          <a:p>
            <a:pPr>
              <a:lnSpc>
                <a:spcPct val="150000"/>
              </a:lnSpc>
              <a:buFont typeface="Wingdings" pitchFamily="2" charset="2"/>
              <a:buChar char="Ø"/>
            </a:pPr>
            <a:r>
              <a:rPr lang="ru-RU" sz="2400" dirty="0" smtClean="0"/>
              <a:t>постановки цели,</a:t>
            </a:r>
          </a:p>
          <a:p>
            <a:pPr>
              <a:lnSpc>
                <a:spcPct val="150000"/>
              </a:lnSpc>
              <a:buFont typeface="Wingdings" pitchFamily="2" charset="2"/>
              <a:buChar char="Ø"/>
            </a:pPr>
            <a:r>
              <a:rPr lang="ru-RU" sz="2400" dirty="0" smtClean="0"/>
              <a:t>оперирования знаниями и способами  деятельности в стандартных и нестандартных ситуациях, </a:t>
            </a:r>
          </a:p>
          <a:p>
            <a:pPr>
              <a:lnSpc>
                <a:spcPct val="150000"/>
              </a:lnSpc>
              <a:buFont typeface="Wingdings" pitchFamily="2" charset="2"/>
              <a:buChar char="Ø"/>
            </a:pPr>
            <a:r>
              <a:rPr lang="ru-RU" sz="2400" dirty="0" smtClean="0"/>
              <a:t>подведения  итогов и формулирования выводов, </a:t>
            </a:r>
          </a:p>
          <a:p>
            <a:pPr>
              <a:lnSpc>
                <a:spcPct val="150000"/>
              </a:lnSpc>
              <a:buFont typeface="Wingdings" pitchFamily="2" charset="2"/>
              <a:buChar char="Ø"/>
            </a:pPr>
            <a:r>
              <a:rPr lang="ru-RU" sz="2400" dirty="0" smtClean="0"/>
              <a:t>определения и разъяснения домашнего  задания.</a:t>
            </a:r>
          </a:p>
          <a:p>
            <a:endParaRPr lang="ru-RU" sz="10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вырезанными противолежащими углами 1"/>
          <p:cNvSpPr/>
          <p:nvPr/>
        </p:nvSpPr>
        <p:spPr>
          <a:xfrm>
            <a:off x="395536" y="0"/>
            <a:ext cx="8496944" cy="6648271"/>
          </a:xfrm>
          <a:prstGeom prst="snip2DiagRect">
            <a:avLst/>
          </a:prstGeom>
          <a:solidFill>
            <a:schemeClr val="accent1">
              <a:lumMod val="60000"/>
              <a:lumOff val="40000"/>
            </a:schemeClr>
          </a:solidFill>
          <a:ln w="38100">
            <a:solidFill>
              <a:srgbClr val="FFFF00"/>
            </a:solidFill>
          </a:ln>
        </p:spPr>
        <p:txBody>
          <a:bodyPr wrap="square">
            <a:spAutoFit/>
          </a:bodyPr>
          <a:lstStyle/>
          <a:p>
            <a:r>
              <a:rPr lang="ru-RU" sz="2000" b="1" u="sng" dirty="0" smtClean="0">
                <a:solidFill>
                  <a:srgbClr val="FFFF00"/>
                </a:solidFill>
              </a:rPr>
              <a:t> Цель </a:t>
            </a:r>
            <a:r>
              <a:rPr lang="ru-RU" sz="1400" dirty="0" smtClean="0"/>
              <a:t>- </a:t>
            </a:r>
            <a:r>
              <a:rPr lang="ru-RU" sz="1600" dirty="0" smtClean="0"/>
              <a:t>более глубокое усвоение знаний, высокий уровень обобщения,  систематизации.</a:t>
            </a:r>
          </a:p>
          <a:p>
            <a:r>
              <a:rPr lang="ru-RU" sz="1600" dirty="0" smtClean="0"/>
              <a:t> Такие уроки проводятся при изучении крупных тем.</a:t>
            </a:r>
          </a:p>
          <a:p>
            <a:r>
              <a:rPr lang="ru-RU" sz="1600" b="1" u="sng" dirty="0" smtClean="0">
                <a:solidFill>
                  <a:srgbClr val="FFFF00"/>
                </a:solidFill>
              </a:rPr>
              <a:t>Задачи:</a:t>
            </a:r>
          </a:p>
          <a:p>
            <a:r>
              <a:rPr lang="ru-RU" sz="1600" dirty="0" smtClean="0"/>
              <a:t>            §  образовательные: выявить качество и уровень овладения знаниями и  умениями, полученными на предыдущих уроках по теме , обобщить  материал как систему знаний. </a:t>
            </a:r>
          </a:p>
          <a:p>
            <a:r>
              <a:rPr lang="ru-RU" sz="1600" dirty="0" smtClean="0"/>
              <a:t>           §  воспитательные: воспитывать общую культуру, эстетическое            восприятие окружающего; создать условия для реальной самооценки            учащихся, реализации его как личности</a:t>
            </a:r>
          </a:p>
          <a:p>
            <a:r>
              <a:rPr lang="ru-RU" sz="1600" dirty="0" smtClean="0"/>
              <a:t>           §  развивающие: развивать пространственное мышление, умение            классифицировать, выявлять связи, формулировать выводы; развивать            коммуникативные навыки при работе в группах, развивать            познавательный интерес; развивать умение объяснять особенности:,            закономерности:, анализировать:, сопоставлять:, сравнивать: и классифицировать.   </a:t>
            </a:r>
          </a:p>
          <a:p>
            <a:r>
              <a:rPr lang="ru-RU" sz="1600" dirty="0" smtClean="0"/>
              <a:t>           На уроке повторения и систематизации знаний обучающиеся включаются в            различные виды деятельности. Проводятся беседы, дискуссии, лабораторные работы, практикуется выполнение заданий, решение задач.  На этих уроках, наряду с беседой включаются краткие сообщения  обучающихся, выступления с устными рецензиями на отдельные статьи, книги, посвященные разбираемому вопросу. </a:t>
            </a:r>
            <a:endParaRPr lang="ru-RU" sz="16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вырезанными противолежащими углами 1"/>
          <p:cNvSpPr/>
          <p:nvPr/>
        </p:nvSpPr>
        <p:spPr>
          <a:xfrm>
            <a:off x="971600" y="404664"/>
            <a:ext cx="7200800" cy="5730002"/>
          </a:xfrm>
          <a:prstGeom prst="snip2DiagRect">
            <a:avLst/>
          </a:prstGeom>
          <a:solidFill>
            <a:schemeClr val="accent1">
              <a:lumMod val="60000"/>
              <a:lumOff val="40000"/>
            </a:schemeClr>
          </a:solidFill>
          <a:ln w="38100">
            <a:solidFill>
              <a:srgbClr val="FFFF00"/>
            </a:solidFill>
          </a:ln>
        </p:spPr>
        <p:txBody>
          <a:bodyPr wrap="square">
            <a:spAutoFit/>
          </a:bodyPr>
          <a:lstStyle/>
          <a:p>
            <a:endParaRPr lang="ru-RU" sz="1200" dirty="0" smtClean="0"/>
          </a:p>
          <a:p>
            <a:endParaRPr lang="ru-RU" sz="1200" dirty="0" smtClean="0"/>
          </a:p>
          <a:p>
            <a:pPr algn="ctr"/>
            <a:r>
              <a:rPr lang="ru-RU" b="1" dirty="0" smtClean="0">
                <a:solidFill>
                  <a:srgbClr val="FFFF00"/>
                </a:solidFill>
              </a:rPr>
              <a:t>Тип урока: урок контроля и проверки знаний и умений</a:t>
            </a:r>
          </a:p>
          <a:p>
            <a:endParaRPr lang="ru-RU" sz="1200" dirty="0" smtClean="0"/>
          </a:p>
          <a:p>
            <a:endParaRPr lang="ru-RU" sz="1200" dirty="0" smtClean="0"/>
          </a:p>
          <a:p>
            <a:r>
              <a:rPr lang="ru-RU" sz="1600" dirty="0" smtClean="0"/>
              <a:t>            §  урок-зачет; </a:t>
            </a:r>
          </a:p>
          <a:p>
            <a:endParaRPr lang="ru-RU" sz="1600" dirty="0" smtClean="0"/>
          </a:p>
          <a:p>
            <a:r>
              <a:rPr lang="ru-RU" sz="1600" dirty="0" smtClean="0"/>
              <a:t>            §  викторина; </a:t>
            </a:r>
          </a:p>
          <a:p>
            <a:endParaRPr lang="ru-RU" sz="1600" dirty="0" smtClean="0"/>
          </a:p>
          <a:p>
            <a:r>
              <a:rPr lang="ru-RU" sz="1600" dirty="0" smtClean="0"/>
              <a:t>            §  конкурсы; </a:t>
            </a:r>
          </a:p>
          <a:p>
            <a:endParaRPr lang="ru-RU" sz="1600" dirty="0" smtClean="0"/>
          </a:p>
          <a:p>
            <a:r>
              <a:rPr lang="ru-RU" sz="1600" dirty="0" smtClean="0"/>
              <a:t>            §  смотр знаний; </a:t>
            </a:r>
          </a:p>
          <a:p>
            <a:endParaRPr lang="ru-RU" sz="1600" dirty="0" smtClean="0"/>
          </a:p>
          <a:p>
            <a:r>
              <a:rPr lang="ru-RU" sz="1600" dirty="0" smtClean="0"/>
              <a:t>            §  защита творческих работ, проектов; </a:t>
            </a:r>
          </a:p>
          <a:p>
            <a:endParaRPr lang="ru-RU" sz="1600" dirty="0" smtClean="0"/>
          </a:p>
          <a:p>
            <a:r>
              <a:rPr lang="ru-RU" sz="1600" dirty="0" smtClean="0"/>
              <a:t>            §  творческий отчет; </a:t>
            </a:r>
          </a:p>
          <a:p>
            <a:endParaRPr lang="ru-RU" sz="1600" dirty="0" smtClean="0"/>
          </a:p>
          <a:p>
            <a:r>
              <a:rPr lang="ru-RU" sz="1600" dirty="0" smtClean="0"/>
              <a:t>            §  контрольная работа; </a:t>
            </a:r>
          </a:p>
          <a:p>
            <a:endParaRPr lang="ru-RU" sz="1600" dirty="0" smtClean="0"/>
          </a:p>
          <a:p>
            <a:r>
              <a:rPr lang="ru-RU" sz="1600" dirty="0" smtClean="0"/>
              <a:t>            §  собеседование.</a:t>
            </a:r>
            <a:endParaRPr lang="ru-RU" sz="16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вырезанными противолежащими углами 1"/>
          <p:cNvSpPr/>
          <p:nvPr/>
        </p:nvSpPr>
        <p:spPr>
          <a:xfrm>
            <a:off x="755576" y="319921"/>
            <a:ext cx="7776864" cy="5399425"/>
          </a:xfrm>
          <a:prstGeom prst="snip2DiagRect">
            <a:avLst/>
          </a:prstGeom>
          <a:solidFill>
            <a:schemeClr val="accent1">
              <a:lumMod val="60000"/>
              <a:lumOff val="40000"/>
            </a:schemeClr>
          </a:solidFill>
          <a:ln w="38100">
            <a:solidFill>
              <a:srgbClr val="FFFF00"/>
            </a:solidFill>
          </a:ln>
        </p:spPr>
        <p:txBody>
          <a:bodyPr wrap="square">
            <a:spAutoFit/>
          </a:bodyPr>
          <a:lstStyle/>
          <a:p>
            <a:r>
              <a:rPr lang="ru-RU" dirty="0" smtClean="0"/>
              <a:t> </a:t>
            </a:r>
            <a:r>
              <a:rPr lang="ru-RU" b="1" u="sng" dirty="0" smtClean="0">
                <a:solidFill>
                  <a:srgbClr val="FFFF00"/>
                </a:solidFill>
              </a:rPr>
              <a:t>Цель </a:t>
            </a:r>
            <a:r>
              <a:rPr lang="ru-RU" sz="1400" dirty="0" smtClean="0"/>
              <a:t>урока контроля знаний и умений - осуществить контроль обучения,            продолжить систематизацию знаний, выявить уровень усвоения            материала, </a:t>
            </a:r>
            <a:r>
              <a:rPr lang="ru-RU" sz="1400" dirty="0" err="1" smtClean="0"/>
              <a:t>сформированности</a:t>
            </a:r>
            <a:r>
              <a:rPr lang="ru-RU" sz="1400" dirty="0" smtClean="0"/>
              <a:t> умений и навыков.</a:t>
            </a:r>
          </a:p>
          <a:p>
            <a:endParaRPr lang="ru-RU" sz="1400" dirty="0" smtClean="0"/>
          </a:p>
          <a:p>
            <a:r>
              <a:rPr lang="ru-RU" b="1" u="sng" dirty="0" smtClean="0">
                <a:solidFill>
                  <a:srgbClr val="FFFF00"/>
                </a:solidFill>
              </a:rPr>
              <a:t>Задачи:</a:t>
            </a:r>
          </a:p>
          <a:p>
            <a:r>
              <a:rPr lang="ru-RU" sz="1400" dirty="0" smtClean="0"/>
              <a:t>            §  образовательные: выявить качество и уровень овладения знаниями и            умениями, полученными на уроках темы:, обобщить материал, как систему знаний, проверить способность к творческому мышлению и            самостоятельной деятельности, закрепить умение работать с тестовыми            заданиями.</a:t>
            </a:r>
          </a:p>
          <a:p>
            <a:r>
              <a:rPr lang="ru-RU" sz="1400" dirty="0" smtClean="0"/>
              <a:t>          §  воспитательные: способствовать формированию ответственного отношения к учению, готовности и мобилизации усилий на безошибочное            выполнение заданий, проявить наибольшую активность в их выполнении;            воспитать культуру учебного труда, навыков самообразования,            экономного расходования времени.</a:t>
            </a:r>
          </a:p>
          <a:p>
            <a:r>
              <a:rPr lang="ru-RU" sz="1400" dirty="0" smtClean="0"/>
              <a:t>        §  развивающие: развить логическое мышление, память, способность к            анализу и синтезу; формировать навыки самоконтроля, навыки работы в            коллективе (при использовании коллективной работы).   </a:t>
            </a:r>
          </a:p>
          <a:p>
            <a:r>
              <a:rPr lang="ru-RU" sz="1400" dirty="0" smtClean="0"/>
              <a:t>         В зависимости от используемых форм учебной работы выделяют уроки комплексного, устного и письменного контроля знаний, умений и навыков, а так же контроля программированного по электронным учебникам и пособиям. </a:t>
            </a:r>
            <a:endParaRPr lang="ru-RU" sz="1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вырезанными противолежащими углами 1"/>
          <p:cNvSpPr/>
          <p:nvPr/>
        </p:nvSpPr>
        <p:spPr>
          <a:xfrm>
            <a:off x="467544" y="751344"/>
            <a:ext cx="8208912" cy="5215771"/>
          </a:xfrm>
          <a:prstGeom prst="snip2DiagRect">
            <a:avLst/>
          </a:prstGeom>
          <a:solidFill>
            <a:schemeClr val="accent1">
              <a:lumMod val="60000"/>
              <a:lumOff val="40000"/>
            </a:schemeClr>
          </a:solidFill>
          <a:ln w="38100">
            <a:solidFill>
              <a:srgbClr val="FFFF00"/>
            </a:solidFill>
          </a:ln>
        </p:spPr>
        <p:txBody>
          <a:bodyPr wrap="square">
            <a:spAutoFit/>
          </a:bodyPr>
          <a:lstStyle/>
          <a:p>
            <a:pPr algn="ctr"/>
            <a:r>
              <a:rPr lang="ru-RU" sz="2000" b="1" dirty="0" smtClean="0">
                <a:solidFill>
                  <a:srgbClr val="FFFF00"/>
                </a:solidFill>
              </a:rPr>
              <a:t>Урок устного контроля знаний.</a:t>
            </a:r>
          </a:p>
          <a:p>
            <a:endParaRPr lang="ru-RU" dirty="0" smtClean="0"/>
          </a:p>
          <a:p>
            <a:pPr algn="ctr"/>
            <a:r>
              <a:rPr lang="ru-RU" sz="2400" dirty="0" smtClean="0"/>
              <a:t>            </a:t>
            </a:r>
            <a:r>
              <a:rPr lang="ru-RU" sz="2400" b="1" dirty="0" smtClean="0"/>
              <a:t>Структура: </a:t>
            </a:r>
          </a:p>
          <a:p>
            <a:pPr>
              <a:buFont typeface="Wingdings" pitchFamily="2" charset="2"/>
              <a:buChar char="Ø"/>
            </a:pPr>
            <a:r>
              <a:rPr lang="ru-RU" sz="2400" dirty="0" smtClean="0"/>
              <a:t>организационный этап, </a:t>
            </a:r>
          </a:p>
          <a:p>
            <a:pPr>
              <a:buFont typeface="Wingdings" pitchFamily="2" charset="2"/>
              <a:buChar char="Ø"/>
            </a:pPr>
            <a:r>
              <a:rPr lang="ru-RU" sz="2400" dirty="0" smtClean="0"/>
              <a:t>постановки цели, </a:t>
            </a:r>
          </a:p>
          <a:p>
            <a:pPr>
              <a:buFont typeface="Wingdings" pitchFamily="2" charset="2"/>
              <a:buChar char="Ø"/>
            </a:pPr>
            <a:r>
              <a:rPr lang="ru-RU" sz="2400" dirty="0" smtClean="0"/>
              <a:t>фронтальный и индивидуальный опрос. </a:t>
            </a:r>
          </a:p>
          <a:p>
            <a:r>
              <a:rPr lang="ru-RU" sz="2400" dirty="0" smtClean="0"/>
              <a:t>Целесообразна парная форма обучения, при которой ученики взаимно опрашивают друг друга. В  процессе индивидуальной проверки усвоения материала каждым обучающимся,            преподаватель вносит коррективы в оценку обучающимися своих знаний, умений и навыков.</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вырезанными противолежащими углами 1"/>
          <p:cNvSpPr/>
          <p:nvPr/>
        </p:nvSpPr>
        <p:spPr>
          <a:xfrm>
            <a:off x="611560" y="548680"/>
            <a:ext cx="7632848" cy="6097310"/>
          </a:xfrm>
          <a:prstGeom prst="snip2DiagRect">
            <a:avLst/>
          </a:prstGeom>
          <a:solidFill>
            <a:schemeClr val="accent1">
              <a:lumMod val="60000"/>
              <a:lumOff val="40000"/>
            </a:schemeClr>
          </a:solidFill>
          <a:ln w="38100">
            <a:solidFill>
              <a:srgbClr val="FFFF00"/>
            </a:solidFill>
          </a:ln>
        </p:spPr>
        <p:txBody>
          <a:bodyPr wrap="square">
            <a:spAutoFit/>
          </a:bodyPr>
          <a:lstStyle/>
          <a:p>
            <a:pPr algn="ctr"/>
            <a:r>
              <a:rPr lang="ru-RU" sz="2000" b="1" dirty="0" smtClean="0">
                <a:solidFill>
                  <a:srgbClr val="FFFF00"/>
                </a:solidFill>
              </a:rPr>
              <a:t>Урок письменного контроля знаний</a:t>
            </a:r>
            <a:r>
              <a:rPr lang="ru-RU" dirty="0" smtClean="0"/>
              <a:t>.</a:t>
            </a:r>
          </a:p>
          <a:p>
            <a:endParaRPr lang="ru-RU" dirty="0" smtClean="0"/>
          </a:p>
          <a:p>
            <a:r>
              <a:rPr lang="ru-RU" sz="2400" b="1" dirty="0" smtClean="0"/>
              <a:t>Структура: </a:t>
            </a:r>
          </a:p>
          <a:p>
            <a:pPr>
              <a:buFont typeface="Wingdings" pitchFamily="2" charset="2"/>
              <a:buChar char="Ø"/>
            </a:pPr>
            <a:r>
              <a:rPr lang="ru-RU" sz="2400" dirty="0" smtClean="0"/>
              <a:t>организационный этап, </a:t>
            </a:r>
          </a:p>
          <a:p>
            <a:pPr>
              <a:buFont typeface="Wingdings" pitchFamily="2" charset="2"/>
              <a:buChar char="Ø"/>
            </a:pPr>
            <a:r>
              <a:rPr lang="ru-RU" sz="2400" dirty="0" smtClean="0"/>
              <a:t>постановки цели, </a:t>
            </a:r>
          </a:p>
          <a:p>
            <a:pPr>
              <a:buFont typeface="Wingdings" pitchFamily="2" charset="2"/>
              <a:buChar char="Ø"/>
            </a:pPr>
            <a:r>
              <a:rPr lang="ru-RU" sz="2400" dirty="0" smtClean="0"/>
              <a:t>деятельность обучающихся по выполнению контрольных заданий.    </a:t>
            </a:r>
          </a:p>
          <a:p>
            <a:r>
              <a:rPr lang="ru-RU" sz="2400" dirty="0" smtClean="0"/>
              <a:t>Эти уроки строятся на индивидуальной или индивидуализированной форме учебной работы или их сочетании. На одних уроках обучающиеся выполняют единые задания индивидуально. Нередко преподаватель даёт обучающимся индивидуализированные задания на специальных карточках.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259632" y="80919"/>
            <a:ext cx="7056784" cy="6678751"/>
          </a:xfrm>
          <a:prstGeom prst="rect">
            <a:avLst/>
          </a:prstGeom>
          <a:noFill/>
          <a:ln w="38100">
            <a:solidFill>
              <a:srgbClr val="002060"/>
            </a:solidFill>
            <a:miter lim="800000"/>
            <a:headEnd/>
            <a:tailEnd/>
          </a:ln>
          <a:effectLst/>
        </p:spPr>
        <p:txBody>
          <a:bodyPr vert="horz" wrap="square" lIns="91440" tIns="45720" rIns="91440" bIns="45720" numCol="1" anchor="ctr" anchorCtr="0" compatLnSpc="1">
            <a:prstTxWarp prst="textNoShape">
              <a:avLst/>
            </a:prstTxWarp>
            <a:spAutoFit/>
          </a:bodyPr>
          <a:lstStyle/>
          <a:p>
            <a:pPr indent="449263" fontAlgn="base">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400" dirty="0" smtClean="0">
                <a:latin typeface="Times New Roman" pitchFamily="18" charset="0"/>
                <a:cs typeface="Times New Roman" pitchFamily="18" charset="0"/>
              </a:rPr>
              <a:t>Рабочая программа учебной дисциплины «Математика»  разработана на основе  Федерального компонента Государственного образовательного стандарта среднего (полного) общего образования по математике и примерной программы Башмакова М.И. для профессий (специальностей) начального  (среднего) профессионального образования: </a:t>
            </a:r>
            <a:r>
              <a:rPr lang="ru-RU" sz="1400" u="sng" dirty="0" smtClean="0">
                <a:latin typeface="Times New Roman" pitchFamily="18" charset="0"/>
                <a:ea typeface="Times New Roman" pitchFamily="18" charset="0"/>
                <a:cs typeface="Times New Roman" pitchFamily="18" charset="0"/>
              </a:rPr>
              <a:t>к</a:t>
            </a:r>
            <a:r>
              <a:rPr kumimoji="0" lang="ru-RU" sz="140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од специальности (профессии), название специальности (профессии)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входящей в укрупнённую группу специальностей (профессий) </a:t>
            </a: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код и название</a:t>
            </a:r>
            <a:endParaRPr kumimoji="0" lang="ru-RU" sz="1400" b="0"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ru-RU" sz="1400" dirty="0" smtClean="0">
              <a:latin typeface="Times New Roman" pitchFamily="18" charset="0"/>
              <a:ea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ru-RU" sz="1400" dirty="0" smtClean="0">
              <a:latin typeface="Times New Roman" pitchFamily="18" charset="0"/>
              <a:ea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Организация-разработчик: </a:t>
            </a:r>
            <a:r>
              <a:rPr lang="ru-RU" sz="1400" dirty="0" smtClean="0">
                <a:latin typeface="Times New Roman" pitchFamily="18" charset="0"/>
                <a:cs typeface="Times New Roman" pitchFamily="18" charset="0"/>
              </a:rPr>
              <a:t>Государственное </a:t>
            </a:r>
            <a:r>
              <a:rPr lang="ru-RU" sz="1400" dirty="0" smtClean="0">
                <a:latin typeface="Times New Roman" pitchFamily="18" charset="0"/>
                <a:cs typeface="Times New Roman" pitchFamily="18" charset="0"/>
              </a:rPr>
              <a:t>бюджетное образовательное учреждение среднего профессионального образования «Курганский техникум сервиса и технологий»</a:t>
            </a: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Разработчики: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Ф.И.О., должность, </a:t>
            </a: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наименование учебного заведения, квалификационная </a:t>
            </a: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категория</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lvl="0" indent="449263" algn="just"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Ф.И.О., </a:t>
            </a:r>
            <a:r>
              <a:rPr lang="ru-RU" sz="1400" u="sng" dirty="0" smtClean="0">
                <a:latin typeface="Times New Roman" pitchFamily="18" charset="0"/>
                <a:ea typeface="Times New Roman" pitchFamily="18" charset="0"/>
                <a:cs typeface="Times New Roman" pitchFamily="18" charset="0"/>
              </a:rPr>
              <a:t>должность, наименование учебного заведения, </a:t>
            </a: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квалификационная категория</a:t>
            </a: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ru-RU" sz="1400" u="sng" dirty="0" smtClean="0">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Утверждена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заседании Педагогического совета ГБОУ СПО «</a:t>
            </a:r>
            <a:r>
              <a:rPr kumimoji="0" lang="ru-RU"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КТСиТ</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Протокол  от «____»__________2012 г. №_______</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Председатель Педагогического совета _______________(Березин И.Н</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ru-RU" sz="1400" dirty="0" smtClean="0">
              <a:latin typeface="Times New Roman" pitchFamily="18" charset="0"/>
              <a:ea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ru-RU" sz="1600" dirty="0" smtClean="0">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ru-RU" sz="1600" dirty="0" smtClean="0">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вырезанными противолежащими углами 1"/>
          <p:cNvSpPr/>
          <p:nvPr/>
        </p:nvSpPr>
        <p:spPr>
          <a:xfrm>
            <a:off x="683568" y="476672"/>
            <a:ext cx="7848872" cy="5179040"/>
          </a:xfrm>
          <a:prstGeom prst="snip2DiagRect">
            <a:avLst/>
          </a:prstGeom>
          <a:solidFill>
            <a:schemeClr val="accent1">
              <a:lumMod val="60000"/>
              <a:lumOff val="40000"/>
            </a:schemeClr>
          </a:solidFill>
          <a:ln w="38100">
            <a:solidFill>
              <a:srgbClr val="FFFF00"/>
            </a:solidFill>
          </a:ln>
        </p:spPr>
        <p:txBody>
          <a:bodyPr wrap="square">
            <a:spAutoFit/>
          </a:bodyPr>
          <a:lstStyle/>
          <a:p>
            <a:endParaRPr lang="ru-RU" sz="1000" dirty="0" smtClean="0"/>
          </a:p>
          <a:p>
            <a:endParaRPr lang="ru-RU" sz="1000" dirty="0" smtClean="0"/>
          </a:p>
          <a:p>
            <a:pPr algn="ctr"/>
            <a:r>
              <a:rPr lang="ru-RU" sz="2400" b="1" dirty="0" smtClean="0">
                <a:solidFill>
                  <a:srgbClr val="FFFF00"/>
                </a:solidFill>
              </a:rPr>
              <a:t>Уроки комплексного контроля знаний</a:t>
            </a:r>
          </a:p>
          <a:p>
            <a:endParaRPr lang="ru-RU" sz="1000" dirty="0" smtClean="0"/>
          </a:p>
          <a:p>
            <a:r>
              <a:rPr lang="ru-RU" sz="1600" dirty="0" smtClean="0"/>
              <a:t>Строятся на разнообразном сочетании форм учебной работы. Сначала            фронтальный опрос, позволяющий определить уровень знаний отдельных            обучающихся и составить представление об усвоении учебного материала всей группой. Затем можно провести взаимный опрос в парах. При такой  работе обучающиеся могут взаимно проверить усвоение отдельных вопросов и            приготовиться к ответу перед группой.   </a:t>
            </a:r>
            <a:r>
              <a:rPr lang="ru-RU" sz="1600" dirty="0" err="1" smtClean="0"/>
              <a:t>Дифференцированно-груповая</a:t>
            </a:r>
            <a:r>
              <a:rPr lang="ru-RU" sz="1600" dirty="0" smtClean="0"/>
              <a:t> форма обучения позволяет дать группам обучающихся контрольные задания с учетом их учебных возможностей . Прибегая в ряде случаев к индивидуальной форме учебной работы   преподаватель определяет как усвоен материал отдельными обучающимися. Может применяться и </a:t>
            </a:r>
            <a:r>
              <a:rPr lang="ru-RU" sz="1600" dirty="0" err="1" smtClean="0"/>
              <a:t>индивидуализированно-групповая</a:t>
            </a:r>
            <a:r>
              <a:rPr lang="ru-RU" sz="1600" dirty="0" smtClean="0"/>
              <a:t> форма, когда задание   дается трем-пяти ученикам, а с основной частью группы  преподаватель ведет  фронтальную беседу и </a:t>
            </a:r>
            <a:r>
              <a:rPr lang="ru-RU" sz="1600" dirty="0" err="1" smtClean="0"/>
              <a:t>т.д</a:t>
            </a:r>
            <a:endParaRPr lang="ru-RU" sz="1600" dirty="0" smtClean="0"/>
          </a:p>
          <a:p>
            <a:r>
              <a:rPr lang="ru-RU" sz="1400" dirty="0" smtClean="0"/>
              <a:t>  </a:t>
            </a:r>
            <a:endParaRPr lang="ru-RU" sz="1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вырезанными противолежащими углами 1"/>
          <p:cNvSpPr/>
          <p:nvPr/>
        </p:nvSpPr>
        <p:spPr>
          <a:xfrm>
            <a:off x="1115616" y="332656"/>
            <a:ext cx="7056784" cy="4793367"/>
          </a:xfrm>
          <a:prstGeom prst="snip2DiagRect">
            <a:avLst/>
          </a:prstGeom>
          <a:solidFill>
            <a:schemeClr val="accent1">
              <a:lumMod val="60000"/>
              <a:lumOff val="40000"/>
            </a:schemeClr>
          </a:solidFill>
          <a:ln w="38100">
            <a:solidFill>
              <a:srgbClr val="FFFF00"/>
            </a:solidFill>
          </a:ln>
        </p:spPr>
        <p:txBody>
          <a:bodyPr wrap="square">
            <a:spAutoFit/>
          </a:bodyPr>
          <a:lstStyle/>
          <a:p>
            <a:pPr algn="ctr"/>
            <a:r>
              <a:rPr lang="ru-RU" sz="2400" b="1" dirty="0" smtClean="0">
                <a:solidFill>
                  <a:srgbClr val="FFFF00"/>
                </a:solidFill>
              </a:rPr>
              <a:t>Тип урока: комбинированный урок</a:t>
            </a:r>
          </a:p>
          <a:p>
            <a:endParaRPr lang="ru-RU" sz="1400" dirty="0" smtClean="0"/>
          </a:p>
          <a:p>
            <a:pPr>
              <a:lnSpc>
                <a:spcPct val="150000"/>
              </a:lnSpc>
            </a:pPr>
            <a:r>
              <a:rPr lang="ru-RU" dirty="0" smtClean="0"/>
              <a:t>На  этом уроке могут сочетаться контроль, формирование знаний,  закрепление и совершенствование знаний, формирование умений и навыков, подведение результатов обучения, определение домашнего  задания. Как правило, на комбинированном уроке предусмотрен  небольшой объем нового материала, много времени отводится на            повторение, контроль. </a:t>
            </a:r>
          </a:p>
          <a:p>
            <a:endParaRPr lang="ru-RU" sz="1400" dirty="0" smtClean="0"/>
          </a:p>
          <a:p>
            <a:r>
              <a:rPr lang="ru-RU" sz="1400" dirty="0" smtClean="0"/>
              <a:t>.</a:t>
            </a:r>
            <a:endParaRPr lang="ru-RU" sz="1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1547664" y="205552"/>
            <a:ext cx="6588224" cy="6280964"/>
          </a:xfrm>
          <a:prstGeom prst="snip2DiagRect">
            <a:avLst/>
          </a:prstGeom>
          <a:solidFill>
            <a:schemeClr val="tx2">
              <a:lumMod val="60000"/>
              <a:lumOff val="40000"/>
            </a:schemeClr>
          </a:solidFill>
          <a:ln w="38100">
            <a:solidFill>
              <a:srgbClr val="FFFF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20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Нетрадиционные типы уроков</a:t>
            </a:r>
            <a:endParaRPr kumimoji="0" lang="ru-RU" sz="2000" b="0" i="0" u="none" strike="noStrike" cap="none" normalizeH="0" baseline="0" dirty="0" smtClean="0">
              <a:ln>
                <a:noFill/>
              </a:ln>
              <a:solidFill>
                <a:srgbClr val="FFFF00"/>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AutoNum type="arabicPeriod"/>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деловая игра</a:t>
            </a:r>
          </a:p>
          <a:p>
            <a:pPr marL="0" marR="0" lvl="0" indent="0" algn="l" defTabSz="914400" rtl="0" eaLnBrk="0" fontAlgn="base" latinLnBrk="0" hangingPunct="0">
              <a:lnSpc>
                <a:spcPct val="150000"/>
              </a:lnSpc>
              <a:spcBef>
                <a:spcPct val="0"/>
              </a:spcBef>
              <a:spcAft>
                <a:spcPct val="0"/>
              </a:spcAft>
              <a:buClrTx/>
              <a:buSzTx/>
              <a:buFontTx/>
              <a:buAutoNum type="arabicPeriod"/>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круглый стол или конференция</a:t>
            </a:r>
          </a:p>
          <a:p>
            <a:pPr marL="0" marR="0" lvl="0" indent="0" algn="l" defTabSz="914400" rtl="0" eaLnBrk="0" fontAlgn="base" latinLnBrk="0" hangingPunct="0">
              <a:lnSpc>
                <a:spcPct val="150000"/>
              </a:lnSpc>
              <a:spcBef>
                <a:spcPct val="0"/>
              </a:spcBef>
              <a:spcAft>
                <a:spcPct val="0"/>
              </a:spcAft>
              <a:buClrTx/>
              <a:buSzTx/>
              <a:buFontTx/>
              <a:buAutoNum type="arabicPeriod"/>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урок-соревнование</a:t>
            </a:r>
          </a:p>
          <a:p>
            <a:pPr marL="0" marR="0" lvl="0" indent="0" algn="l" defTabSz="914400" rtl="0" eaLnBrk="0" fontAlgn="base" latinLnBrk="0" hangingPunct="0">
              <a:lnSpc>
                <a:spcPct val="150000"/>
              </a:lnSpc>
              <a:spcBef>
                <a:spcPct val="0"/>
              </a:spcBef>
              <a:spcAft>
                <a:spcPct val="0"/>
              </a:spcAft>
              <a:buClrTx/>
              <a:buSzTx/>
              <a:buFontTx/>
              <a:buAutoNum type="arabicPeriod"/>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урок-викторина</a:t>
            </a:r>
          </a:p>
          <a:p>
            <a:pPr marL="0" marR="0" lvl="0" indent="0" algn="l" defTabSz="914400" rtl="0" eaLnBrk="0" fontAlgn="base" latinLnBrk="0" hangingPunct="0">
              <a:lnSpc>
                <a:spcPct val="150000"/>
              </a:lnSpc>
              <a:spcBef>
                <a:spcPct val="0"/>
              </a:spcBef>
              <a:spcAft>
                <a:spcPct val="0"/>
              </a:spcAft>
              <a:buClrTx/>
              <a:buSzTx/>
              <a:buFontTx/>
              <a:buAutoNum type="arabicPeriod"/>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урок-диспут</a:t>
            </a:r>
          </a:p>
          <a:p>
            <a:pPr marL="0" marR="0" lvl="0" indent="0" algn="l" defTabSz="914400" rtl="0" eaLnBrk="0" fontAlgn="base" latinLnBrk="0" hangingPunct="0">
              <a:lnSpc>
                <a:spcPct val="150000"/>
              </a:lnSpc>
              <a:spcBef>
                <a:spcPct val="0"/>
              </a:spcBef>
              <a:spcAft>
                <a:spcPct val="0"/>
              </a:spcAft>
              <a:buClrTx/>
              <a:buSzTx/>
              <a:buFontTx/>
              <a:buAutoNum type="arabicPeriod"/>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аукцион знаний</a:t>
            </a:r>
          </a:p>
          <a:p>
            <a:pPr marL="0" marR="0" lvl="0" indent="0" algn="l" defTabSz="914400" rtl="0" eaLnBrk="0" fontAlgn="base" latinLnBrk="0" hangingPunct="0">
              <a:lnSpc>
                <a:spcPct val="150000"/>
              </a:lnSpc>
              <a:spcBef>
                <a:spcPct val="0"/>
              </a:spcBef>
              <a:spcAft>
                <a:spcPct val="0"/>
              </a:spcAft>
              <a:buClrTx/>
              <a:buSzTx/>
              <a:buFontTx/>
              <a:buAutoNum type="arabicPeriod"/>
              <a:tabLst/>
            </a:pPr>
            <a:r>
              <a:rPr kumimoji="0" lang="ru-RU"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межпредметный</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интегрированный урок</a:t>
            </a:r>
          </a:p>
          <a:p>
            <a:pPr marL="0" marR="0" lvl="0" indent="0" algn="l" defTabSz="914400" rtl="0" eaLnBrk="0" fontAlgn="base" latinLnBrk="0" hangingPunct="0">
              <a:lnSpc>
                <a:spcPct val="150000"/>
              </a:lnSpc>
              <a:spcBef>
                <a:spcPct val="0"/>
              </a:spcBef>
              <a:spcAft>
                <a:spcPct val="0"/>
              </a:spcAft>
              <a:buClrTx/>
              <a:buSzTx/>
              <a:buFontTx/>
              <a:buAutoNum type="arabicPeriod"/>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урок-спектакль</a:t>
            </a:r>
          </a:p>
          <a:p>
            <a:pPr marL="0" marR="0" lvl="0" indent="0" algn="l" defTabSz="914400" rtl="0" eaLnBrk="0" fontAlgn="base" latinLnBrk="0" hangingPunct="0">
              <a:lnSpc>
                <a:spcPct val="150000"/>
              </a:lnSpc>
              <a:spcBef>
                <a:spcPct val="0"/>
              </a:spcBef>
              <a:spcAft>
                <a:spcPct val="0"/>
              </a:spcAft>
              <a:buClrTx/>
              <a:buSzTx/>
              <a:buFontTx/>
              <a:buAutoNum type="arabicPeriod"/>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урок-путешествие</a:t>
            </a:r>
          </a:p>
          <a:p>
            <a:pPr marL="0" marR="0" lvl="0" indent="0" algn="l" defTabSz="914400" rtl="0" eaLnBrk="0" fontAlgn="base" latinLnBrk="0" hangingPunct="0">
              <a:lnSpc>
                <a:spcPct val="150000"/>
              </a:lnSpc>
              <a:spcBef>
                <a:spcPct val="0"/>
              </a:spcBef>
              <a:spcAft>
                <a:spcPct val="0"/>
              </a:spcAft>
              <a:buClrTx/>
              <a:buSzTx/>
              <a:buFontTx/>
              <a:buAutoNum type="arabicPeriod"/>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ролевые игры</a:t>
            </a:r>
          </a:p>
          <a:p>
            <a:pPr marL="0" marR="0" lvl="0" indent="0" algn="l" defTabSz="914400" rtl="0" eaLnBrk="0" fontAlgn="base" latinLnBrk="0" hangingPunct="0">
              <a:lnSpc>
                <a:spcPct val="150000"/>
              </a:lnSpc>
              <a:spcBef>
                <a:spcPct val="0"/>
              </a:spcBef>
              <a:spcAft>
                <a:spcPct val="0"/>
              </a:spcAft>
              <a:buClrTx/>
              <a:buSzTx/>
              <a:buFontTx/>
              <a:buAutoNum type="arabicPeriod"/>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урок-конкурс</a:t>
            </a:r>
          </a:p>
          <a:p>
            <a:pPr marL="0" marR="0" lvl="0" indent="0" algn="l" defTabSz="914400" rtl="0" eaLnBrk="0" fontAlgn="base" latinLnBrk="0" hangingPunct="0">
              <a:lnSpc>
                <a:spcPct val="150000"/>
              </a:lnSpc>
              <a:spcBef>
                <a:spcPct val="0"/>
              </a:spcBef>
              <a:spcAft>
                <a:spcPct val="0"/>
              </a:spcAft>
              <a:buClrTx/>
              <a:buSzTx/>
              <a:buFontTx/>
              <a:buAutoNum type="arabicPeriod"/>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урок-игра  и др.</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Выноска со стрелкой вниз 3"/>
          <p:cNvSpPr/>
          <p:nvPr/>
        </p:nvSpPr>
        <p:spPr>
          <a:xfrm>
            <a:off x="683568" y="188640"/>
            <a:ext cx="8064896" cy="62636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0"/>
              </a:spcBef>
              <a:spcAft>
                <a:spcPct val="0"/>
              </a:spcAft>
            </a:pPr>
            <a:r>
              <a:rPr lang="ru-RU" b="1" dirty="0" smtClean="0">
                <a:solidFill>
                  <a:schemeClr val="bg1"/>
                </a:solidFill>
                <a:latin typeface="Arial" pitchFamily="34" charset="0"/>
                <a:ea typeface="Times New Roman" pitchFamily="18" charset="0"/>
                <a:cs typeface="Arial" pitchFamily="34" charset="0"/>
              </a:rPr>
              <a:t>Классификация методов обучения</a:t>
            </a:r>
            <a:endParaRPr lang="ru-RU" sz="1400" dirty="0" smtClean="0">
              <a:solidFill>
                <a:schemeClr val="bg1"/>
              </a:solidFill>
              <a:latin typeface="Arial" pitchFamily="34" charset="0"/>
              <a:cs typeface="Arial" pitchFamily="34" charset="0"/>
            </a:endParaRPr>
          </a:p>
        </p:txBody>
      </p:sp>
      <p:graphicFrame>
        <p:nvGraphicFramePr>
          <p:cNvPr id="5" name="Схема 4"/>
          <p:cNvGraphicFramePr/>
          <p:nvPr/>
        </p:nvGraphicFramePr>
        <p:xfrm>
          <a:off x="323528" y="980728"/>
          <a:ext cx="8136904" cy="9361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Схема 8"/>
          <p:cNvGraphicFramePr/>
          <p:nvPr/>
        </p:nvGraphicFramePr>
        <p:xfrm>
          <a:off x="323528" y="2060848"/>
          <a:ext cx="8064896" cy="11521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1" name="TextBox 20"/>
          <p:cNvSpPr txBox="1"/>
          <p:nvPr/>
        </p:nvSpPr>
        <p:spPr>
          <a:xfrm>
            <a:off x="323528" y="2276872"/>
            <a:ext cx="4038870" cy="523220"/>
          </a:xfrm>
          <a:prstGeom prst="rect">
            <a:avLst/>
          </a:prstGeom>
          <a:noFill/>
        </p:spPr>
        <p:txBody>
          <a:bodyPr wrap="square" rtlCol="0">
            <a:spAutoFit/>
          </a:bodyPr>
          <a:lstStyle/>
          <a:p>
            <a:pPr>
              <a:buFont typeface="Arial" pitchFamily="34" charset="0"/>
              <a:buChar char="•"/>
            </a:pPr>
            <a:r>
              <a:rPr lang="ru-RU" sz="2800" b="1" dirty="0" smtClean="0">
                <a:latin typeface="Times New Roman" pitchFamily="18" charset="0"/>
                <a:cs typeface="Times New Roman" pitchFamily="18" charset="0"/>
              </a:rPr>
              <a:t>Практические</a:t>
            </a:r>
            <a:endParaRPr lang="ru-RU" sz="2800" b="1" dirty="0">
              <a:latin typeface="Times New Roman" pitchFamily="18" charset="0"/>
              <a:cs typeface="Times New Roman" pitchFamily="18" charset="0"/>
            </a:endParaRPr>
          </a:p>
        </p:txBody>
      </p:sp>
      <p:sp>
        <p:nvSpPr>
          <p:cNvPr id="22" name="Стрелка вправо 21"/>
          <p:cNvSpPr/>
          <p:nvPr/>
        </p:nvSpPr>
        <p:spPr>
          <a:xfrm>
            <a:off x="395536" y="3356992"/>
            <a:ext cx="4285805" cy="1152128"/>
          </a:xfrm>
          <a:prstGeom prst="rightArrow">
            <a:avLst>
              <a:gd name="adj1" fmla="val 75000"/>
              <a:gd name="adj2" fmla="val 50000"/>
            </a:avLst>
          </a:prstGeom>
          <a:ln>
            <a:solidFill>
              <a:schemeClr val="accent1">
                <a:lumMod val="75000"/>
                <a:alpha val="90000"/>
              </a:schemeClr>
            </a:solidFill>
          </a:ln>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grpSp>
        <p:nvGrpSpPr>
          <p:cNvPr id="2" name="Группа 22"/>
          <p:cNvGrpSpPr/>
          <p:nvPr/>
        </p:nvGrpSpPr>
        <p:grpSpPr>
          <a:xfrm>
            <a:off x="4716016" y="4797151"/>
            <a:ext cx="3716165" cy="1728193"/>
            <a:chOff x="4148472" y="-41147"/>
            <a:chExt cx="3716165" cy="1152128"/>
          </a:xfrm>
        </p:grpSpPr>
        <p:sp>
          <p:nvSpPr>
            <p:cNvPr id="24" name="Скругленный прямоугольник 23"/>
            <p:cNvSpPr/>
            <p:nvPr/>
          </p:nvSpPr>
          <p:spPr>
            <a:xfrm>
              <a:off x="4148472" y="-41147"/>
              <a:ext cx="3700399" cy="1152128"/>
            </a:xfrm>
            <a:prstGeom prst="roundRect">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5" name="Скругленный прямоугольник 4"/>
            <p:cNvSpPr/>
            <p:nvPr/>
          </p:nvSpPr>
          <p:spPr>
            <a:xfrm>
              <a:off x="4276722" y="123442"/>
              <a:ext cx="3587915" cy="9724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ru-RU" dirty="0" smtClean="0">
                  <a:solidFill>
                    <a:schemeClr val="tx1"/>
                  </a:solidFill>
                  <a:latin typeface="Arial" pitchFamily="34" charset="0"/>
                  <a:ea typeface="Times New Roman" pitchFamily="18" charset="0"/>
                  <a:cs typeface="Arial" pitchFamily="34" charset="0"/>
                </a:rPr>
                <a:t>работа с учебником, рабочей тетрадью, составление конспекта, выполнение письменных контрольных и самостоятельных работ</a:t>
              </a:r>
              <a:endParaRPr lang="ru-RU" kern="1200" dirty="0"/>
            </a:p>
          </p:txBody>
        </p:sp>
      </p:grpSp>
      <p:sp>
        <p:nvSpPr>
          <p:cNvPr id="26" name="TextBox 25"/>
          <p:cNvSpPr txBox="1"/>
          <p:nvPr/>
        </p:nvSpPr>
        <p:spPr>
          <a:xfrm>
            <a:off x="395536" y="3645024"/>
            <a:ext cx="2784619" cy="523220"/>
          </a:xfrm>
          <a:prstGeom prst="rect">
            <a:avLst/>
          </a:prstGeom>
          <a:noFill/>
        </p:spPr>
        <p:txBody>
          <a:bodyPr wrap="square" rtlCol="0">
            <a:spAutoFit/>
          </a:bodyPr>
          <a:lstStyle/>
          <a:p>
            <a:pPr>
              <a:buFont typeface="Arial" pitchFamily="34" charset="0"/>
              <a:buChar char="•"/>
            </a:pPr>
            <a:r>
              <a:rPr lang="ru-RU" sz="2800" b="1" dirty="0" smtClean="0">
                <a:latin typeface="Times New Roman" pitchFamily="18" charset="0"/>
                <a:cs typeface="Times New Roman" pitchFamily="18" charset="0"/>
              </a:rPr>
              <a:t>Наглядные</a:t>
            </a:r>
            <a:endParaRPr lang="ru-RU" sz="2800" b="1" dirty="0">
              <a:latin typeface="Times New Roman" pitchFamily="18" charset="0"/>
              <a:cs typeface="Times New Roman" pitchFamily="18" charset="0"/>
            </a:endParaRPr>
          </a:p>
        </p:txBody>
      </p:sp>
      <p:sp>
        <p:nvSpPr>
          <p:cNvPr id="27" name="Стрелка вправо 26"/>
          <p:cNvSpPr/>
          <p:nvPr/>
        </p:nvSpPr>
        <p:spPr>
          <a:xfrm>
            <a:off x="467544" y="4653136"/>
            <a:ext cx="4213797" cy="1872208"/>
          </a:xfrm>
          <a:prstGeom prst="rightArrow">
            <a:avLst>
              <a:gd name="adj1" fmla="val 75000"/>
              <a:gd name="adj2" fmla="val 50000"/>
            </a:avLst>
          </a:prstGeom>
          <a:ln>
            <a:solidFill>
              <a:schemeClr val="accent1">
                <a:lumMod val="75000"/>
                <a:alpha val="90000"/>
              </a:schemeClr>
            </a:solidFill>
          </a:ln>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grpSp>
        <p:nvGrpSpPr>
          <p:cNvPr id="3" name="Группа 27"/>
          <p:cNvGrpSpPr/>
          <p:nvPr/>
        </p:nvGrpSpPr>
        <p:grpSpPr>
          <a:xfrm>
            <a:off x="4716016" y="3356992"/>
            <a:ext cx="3700399" cy="1152128"/>
            <a:chOff x="4220480" y="0"/>
            <a:chExt cx="3700399" cy="1152128"/>
          </a:xfrm>
        </p:grpSpPr>
        <p:sp>
          <p:nvSpPr>
            <p:cNvPr id="29" name="Скругленный прямоугольник 28"/>
            <p:cNvSpPr/>
            <p:nvPr/>
          </p:nvSpPr>
          <p:spPr>
            <a:xfrm>
              <a:off x="4220480" y="0"/>
              <a:ext cx="3700399" cy="1152128"/>
            </a:xfrm>
            <a:prstGeom prst="roundRect">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30" name="Скругленный прямоугольник 4"/>
            <p:cNvSpPr/>
            <p:nvPr/>
          </p:nvSpPr>
          <p:spPr>
            <a:xfrm>
              <a:off x="4276722" y="56242"/>
              <a:ext cx="3587915" cy="10396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ru-RU" sz="2000" dirty="0" smtClean="0">
                  <a:solidFill>
                    <a:schemeClr val="tx1"/>
                  </a:solidFill>
                  <a:latin typeface="Arial" pitchFamily="34" charset="0"/>
                  <a:ea typeface="Times New Roman" pitchFamily="18" charset="0"/>
                  <a:cs typeface="Arial" pitchFamily="34" charset="0"/>
                </a:rPr>
                <a:t>иллюстрации, демонстрации</a:t>
              </a:r>
              <a:endParaRPr lang="ru-RU" sz="2000" kern="1200" dirty="0"/>
            </a:p>
          </p:txBody>
        </p:sp>
      </p:grpSp>
      <p:sp>
        <p:nvSpPr>
          <p:cNvPr id="31" name="TextBox 30"/>
          <p:cNvSpPr txBox="1"/>
          <p:nvPr/>
        </p:nvSpPr>
        <p:spPr>
          <a:xfrm>
            <a:off x="395536" y="4941168"/>
            <a:ext cx="4032448" cy="1384995"/>
          </a:xfrm>
          <a:prstGeom prst="rect">
            <a:avLst/>
          </a:prstGeom>
          <a:noFill/>
        </p:spPr>
        <p:txBody>
          <a:bodyPr wrap="square" rtlCol="0">
            <a:spAutoFit/>
          </a:bodyPr>
          <a:lstStyle/>
          <a:p>
            <a:pPr>
              <a:buFont typeface="Arial" pitchFamily="34" charset="0"/>
              <a:buChar char="•"/>
            </a:pPr>
            <a:r>
              <a:rPr lang="ru-RU" sz="2800" b="1" dirty="0" smtClean="0">
                <a:latin typeface="Times New Roman" pitchFamily="18" charset="0"/>
                <a:ea typeface="Times New Roman" pitchFamily="18" charset="0"/>
                <a:cs typeface="Times New Roman" pitchFamily="18" charset="0"/>
              </a:rPr>
              <a:t>Методы самостоятельной работы</a:t>
            </a:r>
            <a:endParaRPr lang="ru-RU" sz="2800" b="1"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Выноска со стрелкой вниз 3"/>
          <p:cNvSpPr/>
          <p:nvPr/>
        </p:nvSpPr>
        <p:spPr>
          <a:xfrm>
            <a:off x="899592" y="188640"/>
            <a:ext cx="7344816" cy="914400"/>
          </a:xfrm>
          <a:prstGeom prst="downArrowCallout">
            <a:avLst/>
          </a:prstGeom>
          <a:solidFill>
            <a:schemeClr val="accent1">
              <a:lumMod val="60000"/>
              <a:lumOff val="4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t>Домашнее задание</a:t>
            </a:r>
            <a:endParaRPr lang="ru-RU" sz="2400" b="1" dirty="0"/>
          </a:p>
        </p:txBody>
      </p:sp>
      <p:graphicFrame>
        <p:nvGraphicFramePr>
          <p:cNvPr id="7" name="Схема 6"/>
          <p:cNvGraphicFramePr/>
          <p:nvPr/>
        </p:nvGraphicFramePr>
        <p:xfrm>
          <a:off x="395536" y="1196752"/>
          <a:ext cx="8352928"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79249"/>
            <a:ext cx="8568952" cy="6678751"/>
          </a:xfrm>
          <a:prstGeom prst="rect">
            <a:avLst/>
          </a:prstGeom>
        </p:spPr>
        <p:txBody>
          <a:bodyPr wrap="square">
            <a:spAutoFit/>
          </a:bodyPr>
          <a:lstStyle/>
          <a:p>
            <a:pPr algn="ctr"/>
            <a:r>
              <a:rPr lang="ru-RU" sz="1400" b="1" dirty="0" smtClean="0"/>
              <a:t>Виды домашних заданий</a:t>
            </a:r>
          </a:p>
          <a:p>
            <a:r>
              <a:rPr lang="ru-RU" sz="1400" b="1" i="1" dirty="0" smtClean="0"/>
              <a:t> I. К урокам изучения нового материала </a:t>
            </a:r>
          </a:p>
          <a:p>
            <a:r>
              <a:rPr lang="ru-RU" sz="1600" dirty="0" smtClean="0"/>
              <a:t> 1) Заучивание материала учебника и его пересказ (</a:t>
            </a:r>
            <a:r>
              <a:rPr lang="ru-RU" sz="1600" dirty="0" smtClean="0">
                <a:latin typeface="GungsuhChe"/>
                <a:ea typeface="GungsuhChe"/>
              </a:rPr>
              <a:t>§10 </a:t>
            </a:r>
            <a:r>
              <a:rPr lang="ru-RU" sz="1600" b="1" dirty="0" smtClean="0">
                <a:latin typeface="GungsuhChe"/>
                <a:ea typeface="GungsuhChe"/>
              </a:rPr>
              <a:t>, </a:t>
            </a:r>
            <a:r>
              <a:rPr lang="ru-RU" sz="1600" dirty="0" smtClean="0">
                <a:latin typeface="Times New Roman" pitchFamily="18" charset="0"/>
                <a:ea typeface="GungsuhChe"/>
                <a:cs typeface="Times New Roman" pitchFamily="18" charset="0"/>
              </a:rPr>
              <a:t>стр.34)</a:t>
            </a:r>
            <a:r>
              <a:rPr lang="ru-RU" sz="1600" dirty="0" smtClean="0"/>
              <a:t>; </a:t>
            </a:r>
          </a:p>
          <a:p>
            <a:r>
              <a:rPr lang="ru-RU" sz="1600" dirty="0" smtClean="0"/>
              <a:t> 2) Доработка материалов урока составлением рисунков, чертежей, знакомство с материалом, намеченным к изучению на следующем уроке; </a:t>
            </a:r>
          </a:p>
          <a:p>
            <a:r>
              <a:rPr lang="ru-RU" sz="1600" dirty="0" smtClean="0"/>
              <a:t> 3) Сбор материалов из дополнительных источников; </a:t>
            </a:r>
          </a:p>
          <a:p>
            <a:r>
              <a:rPr lang="ru-RU" sz="1600" dirty="0" smtClean="0"/>
              <a:t> </a:t>
            </a:r>
            <a:r>
              <a:rPr lang="ru-RU" sz="1400" b="1" i="1" dirty="0" smtClean="0"/>
              <a:t>II. К урокам обобщения и систематизации</a:t>
            </a:r>
          </a:p>
          <a:p>
            <a:r>
              <a:rPr lang="ru-RU" sz="1600" dirty="0" smtClean="0"/>
              <a:t> 1) Ответы на специально поставленные вопросы преподавателя; </a:t>
            </a:r>
          </a:p>
          <a:p>
            <a:r>
              <a:rPr lang="ru-RU" sz="1600" dirty="0" smtClean="0"/>
              <a:t> 2) Подготовка к ответу по заданию и плану, данному преподавателем; </a:t>
            </a:r>
          </a:p>
          <a:p>
            <a:r>
              <a:rPr lang="ru-RU" sz="1600" dirty="0" smtClean="0"/>
              <a:t> 3) Самостоятельное составление плана ответа по какой-то теме или подготовка по этому плану; </a:t>
            </a:r>
          </a:p>
          <a:p>
            <a:r>
              <a:rPr lang="ru-RU" sz="1600" dirty="0" smtClean="0"/>
              <a:t> 4) Выделение в тексте основного и второстепенного материала; </a:t>
            </a:r>
          </a:p>
          <a:p>
            <a:r>
              <a:rPr lang="ru-RU" sz="1600" dirty="0" smtClean="0"/>
              <a:t> 5) Самостоятельное доказательство того или иного частного положения или доказательство, аналогичное тому, которое давалось в классе при измененных буквах или положения чертежа; </a:t>
            </a:r>
          </a:p>
          <a:p>
            <a:r>
              <a:rPr lang="ru-RU" sz="1600" dirty="0" smtClean="0"/>
              <a:t> 6) Подборка дополнительного материала по теме; </a:t>
            </a:r>
          </a:p>
          <a:p>
            <a:r>
              <a:rPr lang="ru-RU" sz="1600" dirty="0" smtClean="0"/>
              <a:t> 7) Изготовление пособий, карточек, таблиц ; </a:t>
            </a:r>
          </a:p>
          <a:p>
            <a:r>
              <a:rPr lang="ru-RU" sz="1600" dirty="0" smtClean="0"/>
              <a:t> 8) Решение задач, аналогичных решаемых на уроках; </a:t>
            </a:r>
          </a:p>
          <a:p>
            <a:r>
              <a:rPr lang="ru-RU" sz="1600" dirty="0" smtClean="0"/>
              <a:t> 9) Решение задач нестандартных; </a:t>
            </a:r>
          </a:p>
          <a:p>
            <a:r>
              <a:rPr lang="ru-RU" sz="1600" dirty="0" smtClean="0"/>
              <a:t>10) Решение задач с междисциплинарными связями; </a:t>
            </a:r>
          </a:p>
          <a:p>
            <a:r>
              <a:rPr lang="ru-RU" sz="1600" dirty="0" smtClean="0"/>
              <a:t> 11) Самостоятельное составление задач; </a:t>
            </a:r>
          </a:p>
          <a:p>
            <a:r>
              <a:rPr lang="ru-RU" sz="1600" dirty="0" smtClean="0"/>
              <a:t> 12) Самостоятельное изучение несложного материала; </a:t>
            </a:r>
          </a:p>
          <a:p>
            <a:r>
              <a:rPr lang="ru-RU" sz="1600" dirty="0" smtClean="0"/>
              <a:t> 13) Работа над ошибками; </a:t>
            </a:r>
          </a:p>
          <a:p>
            <a:r>
              <a:rPr lang="ru-RU" sz="1600" dirty="0" smtClean="0"/>
              <a:t> </a:t>
            </a:r>
            <a:r>
              <a:rPr lang="ru-RU" sz="1400" b="1" i="1" dirty="0" smtClean="0"/>
              <a:t>III. К урокам контроля и проверки знаний </a:t>
            </a:r>
          </a:p>
          <a:p>
            <a:r>
              <a:rPr lang="ru-RU" sz="1600" dirty="0" smtClean="0"/>
              <a:t> 1) Письменные ответы на вопросы; </a:t>
            </a:r>
          </a:p>
          <a:p>
            <a:r>
              <a:rPr lang="ru-RU" sz="1600" dirty="0" smtClean="0"/>
              <a:t> 2) Домашняя контрольная работа; </a:t>
            </a:r>
          </a:p>
          <a:p>
            <a:r>
              <a:rPr lang="ru-RU" sz="1600" dirty="0" smtClean="0"/>
              <a:t> 3) Решение нестандартных задач </a:t>
            </a:r>
            <a:endParaRPr lang="ru-RU" sz="16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1403648" y="2420888"/>
          <a:ext cx="6002216" cy="4122615"/>
        </p:xfrm>
        <a:graphic>
          <a:graphicData uri="http://schemas.openxmlformats.org/drawingml/2006/table">
            <a:tbl>
              <a:tblPr/>
              <a:tblGrid>
                <a:gridCol w="1500554"/>
                <a:gridCol w="1500554"/>
                <a:gridCol w="1500554"/>
                <a:gridCol w="1500554"/>
              </a:tblGrid>
              <a:tr h="300111">
                <a:tc>
                  <a:txBody>
                    <a:bodyPr/>
                    <a:lstStyle/>
                    <a:p>
                      <a:pPr algn="ctr">
                        <a:spcAft>
                          <a:spcPts val="0"/>
                        </a:spcAft>
                      </a:pPr>
                      <a:r>
                        <a:rPr lang="ru-RU" sz="1000" dirty="0">
                          <a:latin typeface="Times New Roman"/>
                          <a:ea typeface="Times New Roman"/>
                        </a:rPr>
                        <a:t>Элементы структуры урока</a:t>
                      </a:r>
                      <a:endParaRPr lang="ru-RU" sz="1200" dirty="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Times New Roman"/>
                          <a:ea typeface="Times New Roman"/>
                        </a:rPr>
                        <a:t>Деятельность преподавателя</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Times New Roman"/>
                          <a:ea typeface="Times New Roman"/>
                        </a:rPr>
                        <a:t>Деятельность обучающегося</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latin typeface="Times New Roman"/>
                          <a:ea typeface="Times New Roman"/>
                        </a:rPr>
                        <a:t>Примечания по методике</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0332">
                <a:tc>
                  <a:txBody>
                    <a:bodyPr/>
                    <a:lstStyle/>
                    <a:p>
                      <a:pPr>
                        <a:spcAft>
                          <a:spcPts val="0"/>
                        </a:spcAft>
                      </a:pPr>
                      <a:r>
                        <a:rPr lang="ru-RU" sz="1000" b="1" dirty="0">
                          <a:latin typeface="Times New Roman"/>
                          <a:ea typeface="Times New Roman"/>
                        </a:rPr>
                        <a:t>1</a:t>
                      </a:r>
                      <a:r>
                        <a:rPr lang="ru-RU" sz="1000" dirty="0">
                          <a:latin typeface="Times New Roman"/>
                          <a:ea typeface="Times New Roman"/>
                        </a:rPr>
                        <a:t>Подготов. этап</a:t>
                      </a:r>
                      <a:endParaRPr lang="ru-RU" sz="1200" dirty="0">
                        <a:latin typeface="Times New Roman"/>
                        <a:ea typeface="Times New Roman"/>
                      </a:endParaRPr>
                    </a:p>
                    <a:p>
                      <a:pPr>
                        <a:spcAft>
                          <a:spcPts val="0"/>
                        </a:spcAft>
                      </a:pPr>
                      <a:r>
                        <a:rPr lang="ru-RU" sz="1000" dirty="0">
                          <a:latin typeface="Times New Roman"/>
                          <a:ea typeface="Times New Roman"/>
                        </a:rPr>
                        <a:t>1.1.Оргмомен.</a:t>
                      </a:r>
                      <a:endParaRPr lang="ru-RU" sz="1200" dirty="0">
                        <a:latin typeface="Times New Roman"/>
                        <a:ea typeface="Times New Roman"/>
                      </a:endParaRPr>
                    </a:p>
                    <a:p>
                      <a:pPr>
                        <a:spcAft>
                          <a:spcPts val="0"/>
                        </a:spcAft>
                      </a:pPr>
                      <a:r>
                        <a:rPr lang="ru-RU" sz="1000" dirty="0">
                          <a:latin typeface="Times New Roman"/>
                          <a:ea typeface="Times New Roman"/>
                        </a:rPr>
                        <a:t>1.2. Целевая установка</a:t>
                      </a:r>
                      <a:endParaRPr lang="ru-RU" sz="1200" dirty="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Times New Roman"/>
                          <a:ea typeface="Times New Roman"/>
                        </a:rPr>
                        <a:t>1. Приветствует</a:t>
                      </a:r>
                      <a:endParaRPr lang="ru-RU" sz="1200">
                        <a:latin typeface="Times New Roman"/>
                        <a:ea typeface="Times New Roman"/>
                      </a:endParaRPr>
                    </a:p>
                    <a:p>
                      <a:pPr>
                        <a:spcAft>
                          <a:spcPts val="0"/>
                        </a:spcAft>
                      </a:pPr>
                      <a:r>
                        <a:rPr lang="ru-RU" sz="1000">
                          <a:latin typeface="Times New Roman"/>
                          <a:ea typeface="Times New Roman"/>
                        </a:rPr>
                        <a:t>2.Проверяет явку, готовность к уроку</a:t>
                      </a:r>
                      <a:endParaRPr lang="ru-RU" sz="1200">
                        <a:latin typeface="Times New Roman"/>
                        <a:ea typeface="Times New Roman"/>
                      </a:endParaRPr>
                    </a:p>
                    <a:p>
                      <a:pPr>
                        <a:spcAft>
                          <a:spcPts val="0"/>
                        </a:spcAft>
                      </a:pPr>
                      <a:r>
                        <a:rPr lang="ru-RU" sz="1000">
                          <a:latin typeface="Times New Roman"/>
                          <a:ea typeface="Times New Roman"/>
                        </a:rPr>
                        <a:t>3.Сообщает тему урока</a:t>
                      </a:r>
                      <a:endParaRPr lang="ru-RU" sz="1200">
                        <a:latin typeface="Times New Roman"/>
                        <a:ea typeface="Times New Roman"/>
                      </a:endParaRPr>
                    </a:p>
                    <a:p>
                      <a:pPr>
                        <a:spcAft>
                          <a:spcPts val="0"/>
                        </a:spcAft>
                      </a:pPr>
                      <a:r>
                        <a:rPr lang="ru-RU" sz="1000">
                          <a:latin typeface="Times New Roman"/>
                          <a:ea typeface="Times New Roman"/>
                        </a:rPr>
                        <a:t>4. Формулирует цель урока</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Times New Roman"/>
                          <a:ea typeface="Times New Roman"/>
                        </a:rPr>
                        <a:t>1. Приветствуют</a:t>
                      </a:r>
                      <a:endParaRPr lang="ru-RU" sz="1200">
                        <a:latin typeface="Times New Roman"/>
                        <a:ea typeface="Times New Roman"/>
                      </a:endParaRPr>
                    </a:p>
                    <a:p>
                      <a:pPr>
                        <a:spcAft>
                          <a:spcPts val="0"/>
                        </a:spcAft>
                      </a:pPr>
                      <a:r>
                        <a:rPr lang="ru-RU" sz="1000">
                          <a:latin typeface="Times New Roman"/>
                          <a:ea typeface="Times New Roman"/>
                        </a:rPr>
                        <a:t>2. Воспринимают и записывают тему</a:t>
                      </a:r>
                      <a:endParaRPr lang="ru-RU" sz="1200">
                        <a:latin typeface="Times New Roman"/>
                        <a:ea typeface="Times New Roman"/>
                      </a:endParaRPr>
                    </a:p>
                    <a:p>
                      <a:pPr>
                        <a:spcAft>
                          <a:spcPts val="0"/>
                        </a:spcAft>
                      </a:pPr>
                      <a:r>
                        <a:rPr lang="ru-RU" sz="1000">
                          <a:latin typeface="Times New Roman"/>
                          <a:ea typeface="Times New Roman"/>
                        </a:rPr>
                        <a:t>3. Участвуют в формулировке целей</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spcAft>
                          <a:spcPts val="0"/>
                        </a:spcAft>
                      </a:pPr>
                      <a:r>
                        <a:rPr lang="ru-RU" sz="1000">
                          <a:latin typeface="Times New Roman"/>
                          <a:ea typeface="Times New Roman"/>
                        </a:rPr>
                        <a:t>Диалогово-словесный метод (беседа)</a:t>
                      </a:r>
                      <a:endParaRPr lang="ru-RU" sz="1200">
                        <a:latin typeface="Times New Roman"/>
                        <a:ea typeface="Times New Roman"/>
                      </a:endParaRPr>
                    </a:p>
                    <a:p>
                      <a:pPr>
                        <a:spcAft>
                          <a:spcPts val="0"/>
                        </a:spcAft>
                      </a:pPr>
                      <a:r>
                        <a:rPr lang="ru-RU" sz="1000">
                          <a:latin typeface="Times New Roman"/>
                          <a:ea typeface="Times New Roman"/>
                        </a:rPr>
                        <a:t>Выполнение практического задания.</a:t>
                      </a:r>
                      <a:endParaRPr lang="ru-RU" sz="1200">
                        <a:latin typeface="Times New Roman"/>
                        <a:ea typeface="Times New Roman"/>
                      </a:endParaRPr>
                    </a:p>
                    <a:p>
                      <a:pPr>
                        <a:spcAft>
                          <a:spcPts val="0"/>
                        </a:spcAft>
                      </a:pPr>
                      <a:r>
                        <a:rPr lang="ru-RU" sz="1000">
                          <a:latin typeface="Times New Roman"/>
                          <a:ea typeface="Times New Roman"/>
                        </a:rPr>
                        <a:t>Практический метод.</a:t>
                      </a:r>
                      <a:endParaRPr lang="ru-RU" sz="1200">
                        <a:latin typeface="Times New Roman"/>
                        <a:ea typeface="Times New Roman"/>
                      </a:endParaRPr>
                    </a:p>
                    <a:p>
                      <a:pPr>
                        <a:spcAft>
                          <a:spcPts val="0"/>
                        </a:spcAft>
                      </a:pPr>
                      <a:r>
                        <a:rPr lang="ru-RU" sz="1000">
                          <a:latin typeface="Times New Roman"/>
                          <a:ea typeface="Times New Roman"/>
                        </a:rPr>
                        <a:t>Проблемный метод</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0222">
                <a:tc>
                  <a:txBody>
                    <a:bodyPr/>
                    <a:lstStyle/>
                    <a:p>
                      <a:pPr>
                        <a:spcAft>
                          <a:spcPts val="0"/>
                        </a:spcAft>
                      </a:pPr>
                      <a:r>
                        <a:rPr lang="ru-RU" sz="1000" b="1">
                          <a:latin typeface="Times New Roman"/>
                          <a:ea typeface="Times New Roman"/>
                        </a:rPr>
                        <a:t>2</a:t>
                      </a:r>
                      <a:r>
                        <a:rPr lang="ru-RU" sz="1000">
                          <a:latin typeface="Times New Roman"/>
                          <a:ea typeface="Times New Roman"/>
                        </a:rPr>
                        <a:t>.Актуализация опорных знаний и опыта обучающихся</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Times New Roman"/>
                          <a:ea typeface="Times New Roman"/>
                        </a:rPr>
                        <a:t>1. Опрашивает обучающихся</a:t>
                      </a:r>
                      <a:endParaRPr lang="ru-RU" sz="1200">
                        <a:latin typeface="Times New Roman"/>
                        <a:ea typeface="Times New Roman"/>
                      </a:endParaRPr>
                    </a:p>
                    <a:p>
                      <a:pPr>
                        <a:spcAft>
                          <a:spcPts val="0"/>
                        </a:spcAft>
                      </a:pPr>
                      <a:r>
                        <a:rPr lang="ru-RU" sz="1000">
                          <a:latin typeface="Times New Roman"/>
                          <a:ea typeface="Times New Roman"/>
                        </a:rPr>
                        <a:t>2. Актуализирует знания и опыт по теие</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Times New Roman"/>
                          <a:ea typeface="Times New Roman"/>
                        </a:rPr>
                        <a:t>1. Отвечают на вопросы</a:t>
                      </a:r>
                      <a:endParaRPr lang="ru-RU" sz="1200">
                        <a:latin typeface="Times New Roman"/>
                        <a:ea typeface="Times New Roman"/>
                      </a:endParaRPr>
                    </a:p>
                    <a:p>
                      <a:pPr>
                        <a:spcAft>
                          <a:spcPts val="0"/>
                        </a:spcAft>
                      </a:pPr>
                      <a:r>
                        <a:rPr lang="ru-RU" sz="1000">
                          <a:latin typeface="Times New Roman"/>
                          <a:ea typeface="Times New Roman"/>
                        </a:rPr>
                        <a:t>2. выполняют практические задания</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1200443">
                <a:tc>
                  <a:txBody>
                    <a:bodyPr/>
                    <a:lstStyle/>
                    <a:p>
                      <a:pPr>
                        <a:spcAft>
                          <a:spcPts val="0"/>
                        </a:spcAft>
                      </a:pPr>
                      <a:r>
                        <a:rPr lang="ru-RU" sz="1000" b="1">
                          <a:latin typeface="Times New Roman"/>
                          <a:ea typeface="Times New Roman"/>
                        </a:rPr>
                        <a:t>3</a:t>
                      </a:r>
                      <a:r>
                        <a:rPr lang="ru-RU" sz="1000">
                          <a:latin typeface="Times New Roman"/>
                          <a:ea typeface="Times New Roman"/>
                        </a:rPr>
                        <a:t>. Основной этап</a:t>
                      </a:r>
                      <a:endParaRPr lang="ru-RU" sz="1200">
                        <a:latin typeface="Times New Roman"/>
                        <a:ea typeface="Times New Roman"/>
                      </a:endParaRPr>
                    </a:p>
                    <a:p>
                      <a:pPr>
                        <a:spcAft>
                          <a:spcPts val="0"/>
                        </a:spcAft>
                      </a:pPr>
                      <a:r>
                        <a:rPr lang="ru-RU" sz="1000">
                          <a:latin typeface="Times New Roman"/>
                          <a:ea typeface="Times New Roman"/>
                        </a:rPr>
                        <a:t>3.1. Объяснение нового материала</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Times New Roman"/>
                          <a:ea typeface="Times New Roman"/>
                        </a:rPr>
                        <a:t>1Последовательно излагает новый материал или организует и управляет деятельностью обучающихся по освоению нового материала.</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Times New Roman"/>
                          <a:ea typeface="Times New Roman"/>
                        </a:rPr>
                        <a:t>1.Воспринимают, ведут записи в конспектах.</a:t>
                      </a:r>
                      <a:endParaRPr lang="ru-RU" sz="1200">
                        <a:latin typeface="Times New Roman"/>
                        <a:ea typeface="Times New Roman"/>
                      </a:endParaRPr>
                    </a:p>
                    <a:p>
                      <a:pPr>
                        <a:spcAft>
                          <a:spcPts val="0"/>
                        </a:spcAft>
                      </a:pPr>
                      <a:r>
                        <a:rPr lang="ru-RU" sz="1000">
                          <a:latin typeface="Times New Roman"/>
                          <a:ea typeface="Times New Roman"/>
                        </a:rPr>
                        <a:t>2.Изучают материал самостоятельно</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Times New Roman"/>
                          <a:ea typeface="Times New Roman"/>
                        </a:rPr>
                        <a:t>Рассказ, беседа, лекции, сопровождающиеся демонстрацией наглядности. Самостоятельная работа с учебником, раздаточным материалом</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0222">
                <a:tc>
                  <a:txBody>
                    <a:bodyPr/>
                    <a:lstStyle/>
                    <a:p>
                      <a:pPr>
                        <a:spcAft>
                          <a:spcPts val="0"/>
                        </a:spcAft>
                      </a:pPr>
                      <a:r>
                        <a:rPr lang="ru-RU" sz="1000">
                          <a:latin typeface="Times New Roman"/>
                          <a:ea typeface="Times New Roman"/>
                        </a:rPr>
                        <a:t>3.2. Закрепление и применение знаний</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Times New Roman"/>
                          <a:ea typeface="Times New Roman"/>
                        </a:rPr>
                        <a:t>1. Организует и управляет деятельностью обучающихся</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Times New Roman"/>
                          <a:ea typeface="Times New Roman"/>
                        </a:rPr>
                        <a:t>Выполняют задания</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Times New Roman"/>
                          <a:ea typeface="Times New Roman"/>
                        </a:rPr>
                        <a:t>Практические</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615">
                <a:tc>
                  <a:txBody>
                    <a:bodyPr/>
                    <a:lstStyle/>
                    <a:p>
                      <a:pPr>
                        <a:spcAft>
                          <a:spcPts val="0"/>
                        </a:spcAft>
                      </a:pPr>
                      <a:r>
                        <a:rPr lang="ru-RU" sz="1000">
                          <a:latin typeface="Times New Roman"/>
                          <a:ea typeface="Times New Roman"/>
                        </a:rPr>
                        <a:t>3.3. Домашнее задание</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Times New Roman"/>
                          <a:ea typeface="Times New Roman"/>
                        </a:rPr>
                        <a:t>Комментирует домашнее задание</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Times New Roman"/>
                          <a:ea typeface="Times New Roman"/>
                        </a:rPr>
                        <a:t>Обсуждают</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u-RU" sz="10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0055">
                <a:tc>
                  <a:txBody>
                    <a:bodyPr/>
                    <a:lstStyle/>
                    <a:p>
                      <a:pPr>
                        <a:spcAft>
                          <a:spcPts val="0"/>
                        </a:spcAft>
                      </a:pPr>
                      <a:r>
                        <a:rPr lang="ru-RU" sz="1000" b="1">
                          <a:latin typeface="Times New Roman"/>
                          <a:ea typeface="Times New Roman"/>
                        </a:rPr>
                        <a:t>4.</a:t>
                      </a:r>
                      <a:r>
                        <a:rPr lang="ru-RU" sz="1000">
                          <a:latin typeface="Times New Roman"/>
                          <a:ea typeface="Times New Roman"/>
                        </a:rPr>
                        <a:t>Заключтельный этап</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Times New Roman"/>
                          <a:ea typeface="Times New Roman"/>
                        </a:rPr>
                        <a:t>1. Подводит итоги</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a:latin typeface="Times New Roman"/>
                          <a:ea typeface="Times New Roman"/>
                        </a:rPr>
                        <a:t>Проводят самооценку</a:t>
                      </a:r>
                      <a:endParaRPr lang="ru-RU" sz="120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000" dirty="0">
                          <a:latin typeface="Times New Roman"/>
                          <a:ea typeface="Times New Roman"/>
                        </a:rPr>
                        <a:t>словесные</a:t>
                      </a:r>
                      <a:endParaRPr lang="ru-RU" sz="1200" dirty="0">
                        <a:latin typeface="Times New Roman"/>
                        <a:ea typeface="Times New Roman"/>
                      </a:endParaRPr>
                    </a:p>
                  </a:txBody>
                  <a:tcPr marL="67525" marR="6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6" name="Rectangle 2"/>
          <p:cNvSpPr>
            <a:spLocks noChangeArrowheads="1"/>
          </p:cNvSpPr>
          <p:nvPr/>
        </p:nvSpPr>
        <p:spPr bwMode="auto">
          <a:xfrm>
            <a:off x="971600" y="-65275"/>
            <a:ext cx="7380312" cy="25699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Примерный план урока теоретического обучения</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Урок №______    </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Дата </a:t>
            </a:r>
            <a:r>
              <a:rPr kumimoji="0" lang="ru-RU" sz="11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проведения_______________________</a:t>
            </a:r>
            <a:endParaRPr kumimoji="0" lang="ru-RU"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lang="ru-RU" sz="1100" b="1" dirty="0" err="1" smtClean="0">
                <a:latin typeface="Arial" pitchFamily="34" charset="0"/>
                <a:ea typeface="Times New Roman" pitchFamily="18" charset="0"/>
                <a:cs typeface="Arial" pitchFamily="34" charset="0"/>
              </a:rPr>
              <a:t>Группа________________________</a:t>
            </a:r>
            <a:endParaRPr kumimoji="0" lang="ru-RU"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Тема </a:t>
            </a:r>
            <a:r>
              <a:rPr kumimoji="0" 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____________________________________________________</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Цели урока: </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1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Обучающая</a:t>
            </a:r>
            <a:r>
              <a:rPr kumimoji="0" lang="ru-RU"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______________________________________________</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1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Развивающая</a:t>
            </a:r>
            <a:r>
              <a:rPr kumimoji="0" lang="ru-RU"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_____________________________________________</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1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Воспитательная</a:t>
            </a:r>
            <a:r>
              <a:rPr kumimoji="0" lang="ru-RU"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__________________________________________</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Тип </a:t>
            </a:r>
            <a:r>
              <a:rPr kumimoji="0" lang="ru-RU" sz="11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урока</a:t>
            </a:r>
            <a:r>
              <a:rPr kumimoji="0" lang="ru-RU"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________________________________________________</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Методы проведения </a:t>
            </a:r>
            <a:r>
              <a:rPr kumimoji="0" lang="ru-RU" sz="11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урока</a:t>
            </a:r>
            <a:r>
              <a:rPr kumimoji="0" lang="ru-RU"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__________________________________</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Оборудование и оснащение </a:t>
            </a:r>
            <a:r>
              <a:rPr kumimoji="0" lang="ru-RU" sz="11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урока</a:t>
            </a:r>
            <a:r>
              <a:rPr kumimoji="0" lang="ru-RU"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___________________________</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Примерный ход урока теоретического обучения</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971601" y="1124744"/>
            <a:ext cx="7128792" cy="4896544"/>
          </a:xfrm>
          <a:prstGeom prst="rect">
            <a:avLst/>
          </a:prstGeom>
          <a:noFill/>
          <a:ln w="9525">
            <a:no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11560" y="333818"/>
            <a:ext cx="7920880" cy="6340197"/>
          </a:xfrm>
          <a:prstGeom prst="rect">
            <a:avLst/>
          </a:prstGeom>
          <a:noFill/>
          <a:ln w="38100">
            <a:solidFill>
              <a:srgbClr val="00206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248150" algn="l"/>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ГБОУ СПО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КУРГАНСКИЙ ТЕХНИКУМ СЕРВИСА И ТЕХНОЛОГИЙ</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tab pos="4248150" algn="l"/>
              </a:tabLst>
            </a:pPr>
            <a:endParaRPr lang="ru-RU" sz="1400" dirty="0" smtClean="0">
              <a:latin typeface="Calibri"/>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4248150" algn="l"/>
              </a:tabLst>
            </a:pPr>
            <a:endParaRPr kumimoji="0" lang="ru-RU" sz="1400" b="0" i="0" u="none" strike="noStrike" cap="none" normalizeH="0" baseline="0" dirty="0" smtClean="0">
              <a:ln>
                <a:noFill/>
              </a:ln>
              <a:solidFill>
                <a:schemeClr val="tx1"/>
              </a:solidFill>
              <a:effectLst/>
              <a:latin typeface="Calibri"/>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4248150" algn="l"/>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248150" algn="l"/>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Рассмотрен на заседании ПЦК	УТВЕРЖДАЮ</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248150" algn="l"/>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Протокол  от _____________ №______	Зам.директора по УР ГБОУ СПО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КТСиТ</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248150" algn="l"/>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Председатель ПЦК:________________	_______________________(</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Тетенёва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Е.В.)</a:t>
            </a:r>
          </a:p>
          <a:p>
            <a:pPr marL="0" marR="0" lvl="0" indent="0" algn="l" defTabSz="914400" rtl="0" eaLnBrk="0" fontAlgn="base" latinLnBrk="0" hangingPunct="0">
              <a:lnSpc>
                <a:spcPct val="100000"/>
              </a:lnSpc>
              <a:spcBef>
                <a:spcPct val="0"/>
              </a:spcBef>
              <a:spcAft>
                <a:spcPct val="0"/>
              </a:spcAft>
              <a:buClrTx/>
              <a:buSzTx/>
              <a:buFontTx/>
              <a:buNone/>
              <a:tabLst>
                <a:tab pos="4248150" algn="l"/>
              </a:tabLst>
            </a:pPr>
            <a:endParaRPr lang="ru-RU" sz="14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248150"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248150" algn="l"/>
              </a:tabLst>
            </a:pPr>
            <a:endParaRPr lang="ru-RU" sz="14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248150"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248150"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248150" algn="l"/>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248150" algn="l"/>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Паспорт комплексного методического обеспечения учебного процесса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248150" algn="l"/>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 дисциплине (МДК):_______________________________________</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248150" algn="l"/>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Специальность: 100801 Товароведение и экспертиза качества потребительских товаров</a:t>
            </a:r>
          </a:p>
          <a:p>
            <a:pPr marL="0" marR="0" lvl="0" indent="0" algn="ctr" defTabSz="914400" rtl="0" eaLnBrk="0" fontAlgn="base" latinLnBrk="0" hangingPunct="0">
              <a:lnSpc>
                <a:spcPct val="100000"/>
              </a:lnSpc>
              <a:spcBef>
                <a:spcPct val="0"/>
              </a:spcBef>
              <a:spcAft>
                <a:spcPct val="0"/>
              </a:spcAft>
              <a:buClrTx/>
              <a:buSzTx/>
              <a:buFontTx/>
              <a:buNone/>
              <a:tabLst>
                <a:tab pos="4248150" algn="l"/>
              </a:tabLst>
            </a:pPr>
            <a:endParaRPr lang="ru-RU" sz="1400" dirty="0" smtClean="0">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248150" algn="l"/>
              </a:tabLst>
            </a:pPr>
            <a:endPar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248150" algn="l"/>
              </a:tabLst>
            </a:pPr>
            <a:endParaRPr lang="ru-RU" sz="1400" dirty="0" smtClean="0">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248150" algn="l"/>
              </a:tabLst>
            </a:pPr>
            <a:endPar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248150" algn="l"/>
              </a:tabLst>
            </a:pPr>
            <a:endParaRPr lang="ru-RU" sz="1400" dirty="0" smtClean="0">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248150" algn="l"/>
              </a:tabLst>
            </a:pPr>
            <a:endPar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248150" algn="l"/>
              </a:tabLst>
            </a:pPr>
            <a:endParaRPr lang="ru-RU" sz="1400" dirty="0" smtClean="0">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248150" algn="l"/>
              </a:tabLst>
            </a:pPr>
            <a:endPar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248150" algn="l"/>
              </a:tabLst>
            </a:pPr>
            <a:endParaRPr lang="ru-RU" sz="1400" dirty="0" smtClean="0">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248150" algn="l"/>
              </a:tabLst>
            </a:pPr>
            <a:endPar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248150" algn="l"/>
              </a:tabLst>
            </a:pPr>
            <a:endPar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248150" algn="l"/>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
            <a:b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b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248150"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512" y="404664"/>
          <a:ext cx="8964488" cy="6267710"/>
        </p:xfrm>
        <a:graphic>
          <a:graphicData uri="http://schemas.openxmlformats.org/drawingml/2006/table">
            <a:tbl>
              <a:tblPr/>
              <a:tblGrid>
                <a:gridCol w="643938"/>
                <a:gridCol w="1597184"/>
                <a:gridCol w="2241122"/>
                <a:gridCol w="3323043"/>
                <a:gridCol w="1159201"/>
              </a:tblGrid>
              <a:tr h="470993">
                <a:tc>
                  <a:txBody>
                    <a:bodyPr/>
                    <a:lstStyle/>
                    <a:p>
                      <a:pPr marL="0" algn="l">
                        <a:lnSpc>
                          <a:spcPct val="115000"/>
                        </a:lnSpc>
                        <a:spcAft>
                          <a:spcPts val="0"/>
                        </a:spcAft>
                        <a:tabLst>
                          <a:tab pos="4248150" algn="l"/>
                        </a:tabLst>
                      </a:pPr>
                      <a:r>
                        <a:rPr lang="ru-RU" sz="1000" dirty="0">
                          <a:latin typeface="Times New Roman"/>
                          <a:ea typeface="Calibri"/>
                          <a:cs typeface="Times New Roman"/>
                        </a:rPr>
                        <a:t>№ </a:t>
                      </a:r>
                      <a:r>
                        <a:rPr lang="ru-RU" sz="1000" dirty="0" err="1">
                          <a:latin typeface="Times New Roman"/>
                          <a:ea typeface="Calibri"/>
                          <a:cs typeface="Times New Roman"/>
                        </a:rPr>
                        <a:t>п</a:t>
                      </a:r>
                      <a:r>
                        <a:rPr lang="ru-RU" sz="1000" dirty="0">
                          <a:latin typeface="Times New Roman"/>
                          <a:ea typeface="Calibri"/>
                          <a:cs typeface="Times New Roman"/>
                        </a:rPr>
                        <a:t>/</a:t>
                      </a:r>
                      <a:r>
                        <a:rPr lang="ru-RU" sz="1000" dirty="0" err="1">
                          <a:latin typeface="Times New Roman"/>
                          <a:ea typeface="Calibri"/>
                          <a:cs typeface="Times New Roman"/>
                        </a:rPr>
                        <a:t>п</a:t>
                      </a:r>
                      <a:endParaRPr lang="ru-RU" sz="1000" dirty="0">
                        <a:latin typeface="Calibri"/>
                        <a:ea typeface="Calibri"/>
                        <a:cs typeface="Times New Roman"/>
                      </a:endParaRPr>
                    </a:p>
                  </a:txBody>
                  <a:tcPr marL="26329" marR="26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Наименование документации</a:t>
                      </a:r>
                      <a:endParaRPr lang="ru-RU" sz="1000" dirty="0">
                        <a:latin typeface="Calibri"/>
                        <a:ea typeface="Calibri"/>
                        <a:cs typeface="Times New Roman"/>
                      </a:endParaRPr>
                    </a:p>
                  </a:txBody>
                  <a:tcPr marL="26329" marR="26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Наименование документа</a:t>
                      </a:r>
                      <a:endParaRPr lang="ru-RU" sz="1000" dirty="0">
                        <a:latin typeface="Calibri"/>
                        <a:ea typeface="Calibri"/>
                        <a:cs typeface="Times New Roman"/>
                      </a:endParaRPr>
                    </a:p>
                  </a:txBody>
                  <a:tcPr marL="26329" marR="26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Год утверждения (составления), кем утверждён (составлен)</a:t>
                      </a:r>
                      <a:endParaRPr lang="ru-RU" sz="1000" dirty="0">
                        <a:latin typeface="Calibri"/>
                        <a:ea typeface="Calibri"/>
                        <a:cs typeface="Times New Roman"/>
                      </a:endParaRPr>
                    </a:p>
                  </a:txBody>
                  <a:tcPr marL="26329" marR="26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a:latin typeface="Times New Roman"/>
                          <a:ea typeface="Calibri"/>
                          <a:cs typeface="Times New Roman"/>
                        </a:rPr>
                        <a:t>Примечание</a:t>
                      </a:r>
                      <a:endParaRPr lang="ru-RU" sz="1000">
                        <a:latin typeface="Calibri"/>
                        <a:ea typeface="Calibri"/>
                        <a:cs typeface="Times New Roman"/>
                      </a:endParaRPr>
                    </a:p>
                  </a:txBody>
                  <a:tcPr marL="26329" marR="26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6675">
                <a:tc>
                  <a:txBody>
                    <a:bodyPr/>
                    <a:lstStyle/>
                    <a:p>
                      <a:pPr marL="0" algn="l">
                        <a:lnSpc>
                          <a:spcPct val="115000"/>
                        </a:lnSpc>
                        <a:spcAft>
                          <a:spcPts val="0"/>
                        </a:spcAft>
                        <a:tabLst>
                          <a:tab pos="4248150" algn="l"/>
                        </a:tabLst>
                      </a:pPr>
                      <a:r>
                        <a:rPr lang="ru-RU" sz="1000">
                          <a:latin typeface="Times New Roman"/>
                          <a:ea typeface="Calibri"/>
                          <a:cs typeface="Times New Roman"/>
                        </a:rPr>
                        <a:t>1</a:t>
                      </a:r>
                      <a:endParaRPr lang="ru-RU" sz="1000">
                        <a:latin typeface="Calibri"/>
                        <a:ea typeface="Calibri"/>
                        <a:cs typeface="Times New Roman"/>
                      </a:endParaRPr>
                    </a:p>
                  </a:txBody>
                  <a:tcPr marL="26329" marR="26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Федеральный государственный образовательный стандарт среднего профессионального образования</a:t>
                      </a:r>
                      <a:endParaRPr lang="ru-RU" sz="1000" dirty="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ФГОС СПО по специальности 100801 Товароведение и экспертиза качества потребительских товаров</a:t>
                      </a:r>
                      <a:endParaRPr lang="ru-RU" sz="1000" dirty="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Утверждён приказом Министерства образования и науки Российской Федерации от 22.06.2010 г №679</a:t>
                      </a:r>
                      <a:endParaRPr lang="ru-RU" sz="1000" dirty="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a:latin typeface="Times New Roman"/>
                          <a:ea typeface="Calibri"/>
                          <a:cs typeface="Times New Roman"/>
                        </a:rPr>
                        <a:t>Выписка из ФГОС СПО</a:t>
                      </a:r>
                      <a:endParaRPr lang="ru-RU" sz="100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967">
                <a:tc>
                  <a:txBody>
                    <a:bodyPr/>
                    <a:lstStyle/>
                    <a:p>
                      <a:pPr marL="0" algn="l">
                        <a:lnSpc>
                          <a:spcPct val="115000"/>
                        </a:lnSpc>
                        <a:spcAft>
                          <a:spcPts val="0"/>
                        </a:spcAft>
                        <a:tabLst>
                          <a:tab pos="4248150" algn="l"/>
                        </a:tabLst>
                      </a:pPr>
                      <a:r>
                        <a:rPr lang="ru-RU" sz="1000">
                          <a:latin typeface="Times New Roman"/>
                          <a:ea typeface="Calibri"/>
                          <a:cs typeface="Times New Roman"/>
                        </a:rPr>
                        <a:t>2</a:t>
                      </a:r>
                      <a:endParaRPr lang="ru-RU" sz="1000">
                        <a:latin typeface="Calibri"/>
                        <a:ea typeface="Calibri"/>
                        <a:cs typeface="Times New Roman"/>
                      </a:endParaRPr>
                    </a:p>
                  </a:txBody>
                  <a:tcPr marL="26329" marR="26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Рабочая программа</a:t>
                      </a:r>
                      <a:endParaRPr lang="ru-RU" sz="1000" dirty="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a:latin typeface="Times New Roman"/>
                          <a:ea typeface="Calibri"/>
                          <a:cs typeface="Times New Roman"/>
                        </a:rPr>
                        <a:t>Рабочая программа дисциплины (МДК)_____________________</a:t>
                      </a:r>
                      <a:endParaRPr lang="ru-RU" sz="100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Составлена </a:t>
                      </a:r>
                      <a:r>
                        <a:rPr lang="ru-RU" sz="1000" dirty="0" err="1">
                          <a:latin typeface="Times New Roman"/>
                          <a:ea typeface="Calibri"/>
                          <a:cs typeface="Times New Roman"/>
                        </a:rPr>
                        <a:t>Сайгафаровой</a:t>
                      </a:r>
                      <a:r>
                        <a:rPr lang="ru-RU" sz="1000" dirty="0">
                          <a:latin typeface="Times New Roman"/>
                          <a:ea typeface="Calibri"/>
                          <a:cs typeface="Times New Roman"/>
                        </a:rPr>
                        <a:t> Н.В.</a:t>
                      </a:r>
                      <a:endParaRPr lang="ru-RU" sz="1000" dirty="0">
                        <a:latin typeface="Calibri"/>
                        <a:ea typeface="Calibri"/>
                        <a:cs typeface="Times New Roman"/>
                      </a:endParaRPr>
                    </a:p>
                    <a:p>
                      <a:pPr marL="0" algn="l">
                        <a:lnSpc>
                          <a:spcPct val="115000"/>
                        </a:lnSpc>
                        <a:spcAft>
                          <a:spcPts val="0"/>
                        </a:spcAft>
                        <a:tabLst>
                          <a:tab pos="4248150" algn="l"/>
                        </a:tabLst>
                      </a:pPr>
                      <a:r>
                        <a:rPr lang="ru-RU" sz="1000" dirty="0">
                          <a:latin typeface="Times New Roman"/>
                          <a:ea typeface="Calibri"/>
                          <a:cs typeface="Times New Roman"/>
                        </a:rPr>
                        <a:t>Утверждена </a:t>
                      </a:r>
                      <a:r>
                        <a:rPr lang="ru-RU" sz="1000" dirty="0" err="1">
                          <a:latin typeface="Times New Roman"/>
                          <a:ea typeface="Calibri"/>
                          <a:cs typeface="Times New Roman"/>
                        </a:rPr>
                        <a:t>Пед.советом</a:t>
                      </a:r>
                      <a:r>
                        <a:rPr lang="ru-RU" sz="1000" dirty="0">
                          <a:latin typeface="Times New Roman"/>
                          <a:ea typeface="Calibri"/>
                          <a:cs typeface="Times New Roman"/>
                        </a:rPr>
                        <a:t>  ГБОУ СПО «</a:t>
                      </a:r>
                      <a:r>
                        <a:rPr lang="ru-RU" sz="1000" dirty="0" err="1">
                          <a:latin typeface="Times New Roman"/>
                          <a:ea typeface="Calibri"/>
                          <a:cs typeface="Times New Roman"/>
                        </a:rPr>
                        <a:t>КТСиТ</a:t>
                      </a:r>
                      <a:r>
                        <a:rPr lang="ru-RU" sz="1000" dirty="0">
                          <a:latin typeface="Times New Roman"/>
                          <a:ea typeface="Calibri"/>
                          <a:cs typeface="Times New Roman"/>
                        </a:rPr>
                        <a:t>» от </a:t>
                      </a:r>
                      <a:r>
                        <a:rPr lang="ru-RU" sz="1000" dirty="0" err="1">
                          <a:latin typeface="Times New Roman"/>
                          <a:ea typeface="Calibri"/>
                          <a:cs typeface="Times New Roman"/>
                        </a:rPr>
                        <a:t>________протокол</a:t>
                      </a:r>
                      <a:r>
                        <a:rPr lang="ru-RU" sz="1000" dirty="0">
                          <a:latin typeface="Times New Roman"/>
                          <a:ea typeface="Calibri"/>
                          <a:cs typeface="Times New Roman"/>
                        </a:rPr>
                        <a:t> №____</a:t>
                      </a:r>
                      <a:endParaRPr lang="ru-RU" sz="1000" dirty="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endParaRPr lang="ru-RU" sz="1000">
                        <a:latin typeface="Times New Roman"/>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709">
                <a:tc>
                  <a:txBody>
                    <a:bodyPr/>
                    <a:lstStyle/>
                    <a:p>
                      <a:pPr marL="0" algn="l">
                        <a:lnSpc>
                          <a:spcPct val="115000"/>
                        </a:lnSpc>
                        <a:spcAft>
                          <a:spcPts val="0"/>
                        </a:spcAft>
                        <a:tabLst>
                          <a:tab pos="4248150" algn="l"/>
                        </a:tabLst>
                      </a:pPr>
                      <a:r>
                        <a:rPr lang="ru-RU" sz="1000">
                          <a:latin typeface="Times New Roman"/>
                          <a:ea typeface="Calibri"/>
                          <a:cs typeface="Times New Roman"/>
                        </a:rPr>
                        <a:t>3</a:t>
                      </a:r>
                      <a:endParaRPr lang="ru-RU" sz="1000">
                        <a:latin typeface="Calibri"/>
                        <a:ea typeface="Calibri"/>
                        <a:cs typeface="Times New Roman"/>
                      </a:endParaRPr>
                    </a:p>
                  </a:txBody>
                  <a:tcPr marL="26329" marR="26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Перспективно-тематическое планирование</a:t>
                      </a:r>
                      <a:endParaRPr lang="ru-RU" sz="1000" dirty="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Перспективно-тематический план дисциплины (МДК) _________________________-</a:t>
                      </a:r>
                      <a:endParaRPr lang="ru-RU" sz="1000" dirty="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Составлена </a:t>
                      </a:r>
                      <a:r>
                        <a:rPr lang="ru-RU" sz="1000" dirty="0" err="1">
                          <a:latin typeface="Times New Roman"/>
                          <a:ea typeface="Calibri"/>
                          <a:cs typeface="Times New Roman"/>
                        </a:rPr>
                        <a:t>Сайгафаровой</a:t>
                      </a:r>
                      <a:r>
                        <a:rPr lang="ru-RU" sz="1000" dirty="0">
                          <a:latin typeface="Times New Roman"/>
                          <a:ea typeface="Calibri"/>
                          <a:cs typeface="Times New Roman"/>
                        </a:rPr>
                        <a:t> Н.В. </a:t>
                      </a:r>
                      <a:endParaRPr lang="ru-RU" sz="1000" dirty="0">
                        <a:latin typeface="Calibri"/>
                        <a:ea typeface="Calibri"/>
                        <a:cs typeface="Times New Roman"/>
                      </a:endParaRPr>
                    </a:p>
                    <a:p>
                      <a:pPr marL="0" algn="l">
                        <a:lnSpc>
                          <a:spcPct val="115000"/>
                        </a:lnSpc>
                        <a:spcAft>
                          <a:spcPts val="0"/>
                        </a:spcAft>
                        <a:tabLst>
                          <a:tab pos="4248150" algn="l"/>
                        </a:tabLst>
                      </a:pPr>
                      <a:r>
                        <a:rPr lang="ru-RU" sz="1000" dirty="0">
                          <a:latin typeface="Times New Roman"/>
                          <a:ea typeface="Calibri"/>
                          <a:cs typeface="Times New Roman"/>
                        </a:rPr>
                        <a:t>Рассмотрен  на заседании ПЦК</a:t>
                      </a:r>
                      <a:endParaRPr lang="ru-RU" sz="1000" dirty="0">
                        <a:latin typeface="Calibri"/>
                        <a:ea typeface="Calibri"/>
                        <a:cs typeface="Times New Roman"/>
                      </a:endParaRPr>
                    </a:p>
                    <a:p>
                      <a:pPr marL="0" algn="l">
                        <a:lnSpc>
                          <a:spcPct val="115000"/>
                        </a:lnSpc>
                        <a:spcAft>
                          <a:spcPts val="0"/>
                        </a:spcAft>
                        <a:tabLst>
                          <a:tab pos="4248150" algn="l"/>
                        </a:tabLst>
                      </a:pPr>
                      <a:r>
                        <a:rPr lang="ru-RU" sz="1000" dirty="0">
                          <a:latin typeface="Times New Roman"/>
                          <a:ea typeface="Calibri"/>
                          <a:cs typeface="Times New Roman"/>
                        </a:rPr>
                        <a:t>Протокол от ___________ №________</a:t>
                      </a:r>
                      <a:endParaRPr lang="ru-RU" sz="1000" dirty="0">
                        <a:latin typeface="Calibri"/>
                        <a:ea typeface="Calibri"/>
                        <a:cs typeface="Times New Roman"/>
                      </a:endParaRPr>
                    </a:p>
                    <a:p>
                      <a:pPr marL="0" algn="l">
                        <a:lnSpc>
                          <a:spcPct val="115000"/>
                        </a:lnSpc>
                        <a:spcAft>
                          <a:spcPts val="0"/>
                        </a:spcAft>
                        <a:tabLst>
                          <a:tab pos="4248150" algn="l"/>
                        </a:tabLst>
                      </a:pPr>
                      <a:r>
                        <a:rPr lang="ru-RU" sz="1000" dirty="0">
                          <a:latin typeface="Times New Roman"/>
                          <a:ea typeface="Calibri"/>
                          <a:cs typeface="Times New Roman"/>
                        </a:rPr>
                        <a:t>Утверждена зам.директора по УР  ГБОУ СПО «</a:t>
                      </a:r>
                      <a:r>
                        <a:rPr lang="ru-RU" sz="1000" dirty="0" err="1">
                          <a:latin typeface="Times New Roman"/>
                          <a:ea typeface="Calibri"/>
                          <a:cs typeface="Times New Roman"/>
                        </a:rPr>
                        <a:t>КТСиТ</a:t>
                      </a:r>
                      <a:r>
                        <a:rPr lang="ru-RU" sz="1000" dirty="0">
                          <a:latin typeface="Times New Roman"/>
                          <a:ea typeface="Calibri"/>
                          <a:cs typeface="Times New Roman"/>
                        </a:rPr>
                        <a:t>» </a:t>
                      </a:r>
                      <a:r>
                        <a:rPr lang="ru-RU" sz="1000" dirty="0" err="1">
                          <a:latin typeface="Times New Roman"/>
                          <a:ea typeface="Calibri"/>
                          <a:cs typeface="Times New Roman"/>
                        </a:rPr>
                        <a:t>Тетенёвой</a:t>
                      </a:r>
                      <a:r>
                        <a:rPr lang="ru-RU" sz="1000" dirty="0">
                          <a:latin typeface="Times New Roman"/>
                          <a:ea typeface="Calibri"/>
                          <a:cs typeface="Times New Roman"/>
                        </a:rPr>
                        <a:t> Е.В.</a:t>
                      </a:r>
                      <a:endParaRPr lang="ru-RU" sz="1000" dirty="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endParaRPr lang="ru-RU" sz="1000">
                        <a:latin typeface="Times New Roman"/>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225">
                <a:tc>
                  <a:txBody>
                    <a:bodyPr/>
                    <a:lstStyle/>
                    <a:p>
                      <a:pPr marL="0" algn="l">
                        <a:lnSpc>
                          <a:spcPct val="115000"/>
                        </a:lnSpc>
                        <a:spcAft>
                          <a:spcPts val="0"/>
                        </a:spcAft>
                        <a:tabLst>
                          <a:tab pos="4248150" algn="l"/>
                        </a:tabLst>
                      </a:pPr>
                      <a:r>
                        <a:rPr lang="ru-RU" sz="1000">
                          <a:latin typeface="Times New Roman"/>
                          <a:ea typeface="Calibri"/>
                          <a:cs typeface="Times New Roman"/>
                        </a:rPr>
                        <a:t>4</a:t>
                      </a:r>
                      <a:endParaRPr lang="ru-RU" sz="1000">
                        <a:latin typeface="Calibri"/>
                        <a:ea typeface="Calibri"/>
                        <a:cs typeface="Times New Roman"/>
                      </a:endParaRPr>
                    </a:p>
                  </a:txBody>
                  <a:tcPr marL="26329" marR="26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Планы уроков теоретического обучения</a:t>
                      </a:r>
                      <a:endParaRPr lang="ru-RU" sz="1000" dirty="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a:latin typeface="Times New Roman"/>
                          <a:ea typeface="Calibri"/>
                          <a:cs typeface="Times New Roman"/>
                        </a:rPr>
                        <a:t>Планы уроков теоретического обучения</a:t>
                      </a:r>
                      <a:endParaRPr lang="ru-RU" sz="100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Ежегодно</a:t>
                      </a:r>
                      <a:endParaRPr lang="ru-RU" sz="1000" dirty="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endParaRPr lang="ru-RU" sz="1000">
                        <a:latin typeface="Times New Roman"/>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709">
                <a:tc>
                  <a:txBody>
                    <a:bodyPr/>
                    <a:lstStyle/>
                    <a:p>
                      <a:pPr marL="0" algn="l">
                        <a:lnSpc>
                          <a:spcPct val="115000"/>
                        </a:lnSpc>
                        <a:spcAft>
                          <a:spcPts val="0"/>
                        </a:spcAft>
                        <a:tabLst>
                          <a:tab pos="4248150" algn="l"/>
                        </a:tabLst>
                      </a:pPr>
                      <a:r>
                        <a:rPr lang="ru-RU" sz="1000">
                          <a:latin typeface="Times New Roman"/>
                          <a:ea typeface="Calibri"/>
                          <a:cs typeface="Times New Roman"/>
                        </a:rPr>
                        <a:t>5</a:t>
                      </a:r>
                      <a:endParaRPr lang="ru-RU" sz="1000">
                        <a:latin typeface="Calibri"/>
                        <a:ea typeface="Calibri"/>
                        <a:cs typeface="Times New Roman"/>
                      </a:endParaRPr>
                    </a:p>
                  </a:txBody>
                  <a:tcPr marL="26329" marR="26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Методические рекомендации и указания</a:t>
                      </a:r>
                      <a:endParaRPr lang="ru-RU" sz="1000" dirty="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a:latin typeface="Times New Roman"/>
                          <a:ea typeface="Calibri"/>
                          <a:cs typeface="Times New Roman"/>
                        </a:rPr>
                        <a:t>Методические указания к практическим, семинарским занятиям</a:t>
                      </a:r>
                      <a:endParaRPr lang="ru-RU" sz="100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Составлены </a:t>
                      </a:r>
                      <a:r>
                        <a:rPr lang="ru-RU" sz="1000" dirty="0" err="1">
                          <a:latin typeface="Times New Roman"/>
                          <a:ea typeface="Calibri"/>
                          <a:cs typeface="Times New Roman"/>
                        </a:rPr>
                        <a:t>Сайгафаровой</a:t>
                      </a:r>
                      <a:r>
                        <a:rPr lang="ru-RU" sz="1000" dirty="0">
                          <a:latin typeface="Times New Roman"/>
                          <a:ea typeface="Calibri"/>
                          <a:cs typeface="Times New Roman"/>
                        </a:rPr>
                        <a:t> Н.В.</a:t>
                      </a:r>
                      <a:endParaRPr lang="ru-RU" sz="1000" dirty="0">
                        <a:latin typeface="Calibri"/>
                        <a:ea typeface="Calibri"/>
                        <a:cs typeface="Times New Roman"/>
                      </a:endParaRPr>
                    </a:p>
                    <a:p>
                      <a:pPr marL="0" algn="l">
                        <a:lnSpc>
                          <a:spcPct val="115000"/>
                        </a:lnSpc>
                        <a:spcAft>
                          <a:spcPts val="0"/>
                        </a:spcAft>
                        <a:tabLst>
                          <a:tab pos="4248150" algn="l"/>
                        </a:tabLst>
                      </a:pPr>
                      <a:r>
                        <a:rPr lang="ru-RU" sz="1000" dirty="0">
                          <a:latin typeface="Times New Roman"/>
                          <a:ea typeface="Calibri"/>
                          <a:cs typeface="Times New Roman"/>
                        </a:rPr>
                        <a:t>Рассмотрены на заседании ПЦК </a:t>
                      </a:r>
                      <a:endParaRPr lang="ru-RU" sz="1000" dirty="0">
                        <a:latin typeface="Calibri"/>
                        <a:ea typeface="Calibri"/>
                        <a:cs typeface="Times New Roman"/>
                      </a:endParaRPr>
                    </a:p>
                    <a:p>
                      <a:pPr marL="0" algn="l">
                        <a:lnSpc>
                          <a:spcPct val="115000"/>
                        </a:lnSpc>
                        <a:spcAft>
                          <a:spcPts val="0"/>
                        </a:spcAft>
                        <a:tabLst>
                          <a:tab pos="4248150" algn="l"/>
                        </a:tabLst>
                      </a:pPr>
                      <a:r>
                        <a:rPr lang="ru-RU" sz="1000" dirty="0">
                          <a:latin typeface="Times New Roman"/>
                          <a:ea typeface="Calibri"/>
                          <a:cs typeface="Times New Roman"/>
                        </a:rPr>
                        <a:t>Протокол от __________№________ Утверждена зам.директора по УР  ГБОУ СПО «</a:t>
                      </a:r>
                      <a:r>
                        <a:rPr lang="ru-RU" sz="1000" dirty="0" err="1">
                          <a:latin typeface="Times New Roman"/>
                          <a:ea typeface="Calibri"/>
                          <a:cs typeface="Times New Roman"/>
                        </a:rPr>
                        <a:t>КТСиТ</a:t>
                      </a:r>
                      <a:r>
                        <a:rPr lang="ru-RU" sz="1000" dirty="0">
                          <a:latin typeface="Times New Roman"/>
                          <a:ea typeface="Calibri"/>
                          <a:cs typeface="Times New Roman"/>
                        </a:rPr>
                        <a:t>» </a:t>
                      </a:r>
                      <a:r>
                        <a:rPr lang="ru-RU" sz="1000" dirty="0" err="1">
                          <a:latin typeface="Times New Roman"/>
                          <a:ea typeface="Calibri"/>
                          <a:cs typeface="Times New Roman"/>
                        </a:rPr>
                        <a:t>Тетенёвой</a:t>
                      </a:r>
                      <a:r>
                        <a:rPr lang="ru-RU" sz="1000" dirty="0">
                          <a:latin typeface="Times New Roman"/>
                          <a:ea typeface="Calibri"/>
                          <a:cs typeface="Times New Roman"/>
                        </a:rPr>
                        <a:t> Е.В.</a:t>
                      </a:r>
                      <a:endParaRPr lang="ru-RU" sz="1000" dirty="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endParaRPr lang="ru-RU" sz="1000" dirty="0">
                        <a:latin typeface="Times New Roman"/>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709">
                <a:tc>
                  <a:txBody>
                    <a:bodyPr/>
                    <a:lstStyle/>
                    <a:p>
                      <a:pPr marL="0" algn="l">
                        <a:lnSpc>
                          <a:spcPct val="115000"/>
                        </a:lnSpc>
                        <a:spcAft>
                          <a:spcPts val="0"/>
                        </a:spcAft>
                        <a:tabLst>
                          <a:tab pos="4248150" algn="l"/>
                        </a:tabLst>
                      </a:pPr>
                      <a:r>
                        <a:rPr lang="ru-RU" sz="1000">
                          <a:latin typeface="Times New Roman"/>
                          <a:ea typeface="Calibri"/>
                          <a:cs typeface="Times New Roman"/>
                        </a:rPr>
                        <a:t>6</a:t>
                      </a:r>
                      <a:endParaRPr lang="ru-RU" sz="1000">
                        <a:latin typeface="Calibri"/>
                        <a:ea typeface="Calibri"/>
                        <a:cs typeface="Times New Roman"/>
                      </a:endParaRPr>
                    </a:p>
                  </a:txBody>
                  <a:tcPr marL="26329" marR="26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Методические рекомендации и указания</a:t>
                      </a:r>
                      <a:endParaRPr lang="ru-RU" sz="1000" dirty="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Методические указания по выполнению лабораторных работ по дисциплине (МДК) </a:t>
                      </a:r>
                      <a:endParaRPr lang="ru-RU" sz="1000" dirty="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Составлены </a:t>
                      </a:r>
                      <a:r>
                        <a:rPr lang="ru-RU" sz="1000" dirty="0" err="1">
                          <a:latin typeface="Times New Roman"/>
                          <a:ea typeface="Calibri"/>
                          <a:cs typeface="Times New Roman"/>
                        </a:rPr>
                        <a:t>Сайгафаровой</a:t>
                      </a:r>
                      <a:r>
                        <a:rPr lang="ru-RU" sz="1000" dirty="0">
                          <a:latin typeface="Times New Roman"/>
                          <a:ea typeface="Calibri"/>
                          <a:cs typeface="Times New Roman"/>
                        </a:rPr>
                        <a:t> Н.В.</a:t>
                      </a:r>
                      <a:endParaRPr lang="ru-RU" sz="1000" dirty="0">
                        <a:latin typeface="Calibri"/>
                        <a:ea typeface="Calibri"/>
                        <a:cs typeface="Times New Roman"/>
                      </a:endParaRPr>
                    </a:p>
                    <a:p>
                      <a:pPr marL="0" algn="l">
                        <a:lnSpc>
                          <a:spcPct val="115000"/>
                        </a:lnSpc>
                        <a:spcAft>
                          <a:spcPts val="0"/>
                        </a:spcAft>
                        <a:tabLst>
                          <a:tab pos="4248150" algn="l"/>
                        </a:tabLst>
                      </a:pPr>
                      <a:r>
                        <a:rPr lang="ru-RU" sz="1000" dirty="0">
                          <a:latin typeface="Times New Roman"/>
                          <a:ea typeface="Calibri"/>
                          <a:cs typeface="Times New Roman"/>
                        </a:rPr>
                        <a:t>Рассмотрены на заседании ПЦК </a:t>
                      </a:r>
                      <a:endParaRPr lang="ru-RU" sz="1000" dirty="0">
                        <a:latin typeface="Calibri"/>
                        <a:ea typeface="Calibri"/>
                        <a:cs typeface="Times New Roman"/>
                      </a:endParaRPr>
                    </a:p>
                    <a:p>
                      <a:pPr marL="0" algn="l">
                        <a:lnSpc>
                          <a:spcPct val="115000"/>
                        </a:lnSpc>
                        <a:spcAft>
                          <a:spcPts val="0"/>
                        </a:spcAft>
                        <a:tabLst>
                          <a:tab pos="4248150" algn="l"/>
                        </a:tabLst>
                      </a:pPr>
                      <a:r>
                        <a:rPr lang="ru-RU" sz="1000" dirty="0">
                          <a:latin typeface="Times New Roman"/>
                          <a:ea typeface="Calibri"/>
                          <a:cs typeface="Times New Roman"/>
                        </a:rPr>
                        <a:t>Протокол от __________№________ Утверждена зам.директора по УР  ГБОУ СПО «</a:t>
                      </a:r>
                      <a:r>
                        <a:rPr lang="ru-RU" sz="1000" dirty="0" err="1">
                          <a:latin typeface="Times New Roman"/>
                          <a:ea typeface="Calibri"/>
                          <a:cs typeface="Times New Roman"/>
                        </a:rPr>
                        <a:t>КТСиТ</a:t>
                      </a:r>
                      <a:r>
                        <a:rPr lang="ru-RU" sz="1000" dirty="0">
                          <a:latin typeface="Times New Roman"/>
                          <a:ea typeface="Calibri"/>
                          <a:cs typeface="Times New Roman"/>
                        </a:rPr>
                        <a:t>» </a:t>
                      </a:r>
                      <a:r>
                        <a:rPr lang="ru-RU" sz="1000" dirty="0" err="1">
                          <a:latin typeface="Times New Roman"/>
                          <a:ea typeface="Calibri"/>
                          <a:cs typeface="Times New Roman"/>
                        </a:rPr>
                        <a:t>Тетенёвой</a:t>
                      </a:r>
                      <a:r>
                        <a:rPr lang="ru-RU" sz="1000" dirty="0">
                          <a:latin typeface="Times New Roman"/>
                          <a:ea typeface="Calibri"/>
                          <a:cs typeface="Times New Roman"/>
                        </a:rPr>
                        <a:t> Е.В.</a:t>
                      </a:r>
                      <a:endParaRPr lang="ru-RU" sz="1000" dirty="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endParaRPr lang="ru-RU" sz="1000" dirty="0">
                        <a:latin typeface="Times New Roman"/>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709">
                <a:tc>
                  <a:txBody>
                    <a:bodyPr/>
                    <a:lstStyle/>
                    <a:p>
                      <a:pPr marL="0" algn="l">
                        <a:lnSpc>
                          <a:spcPct val="115000"/>
                        </a:lnSpc>
                        <a:spcAft>
                          <a:spcPts val="0"/>
                        </a:spcAft>
                        <a:tabLst>
                          <a:tab pos="4248150" algn="l"/>
                        </a:tabLst>
                      </a:pPr>
                      <a:r>
                        <a:rPr lang="ru-RU" sz="1000">
                          <a:latin typeface="Times New Roman"/>
                          <a:ea typeface="Calibri"/>
                          <a:cs typeface="Times New Roman"/>
                        </a:rPr>
                        <a:t>7</a:t>
                      </a:r>
                      <a:endParaRPr lang="ru-RU" sz="1000">
                        <a:latin typeface="Calibri"/>
                        <a:ea typeface="Calibri"/>
                        <a:cs typeface="Times New Roman"/>
                      </a:endParaRPr>
                    </a:p>
                  </a:txBody>
                  <a:tcPr marL="26329" marR="26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a:latin typeface="Times New Roman"/>
                          <a:ea typeface="Calibri"/>
                          <a:cs typeface="Times New Roman"/>
                        </a:rPr>
                        <a:t>Методические рекомендации и указания</a:t>
                      </a:r>
                      <a:endParaRPr lang="ru-RU" sz="100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a:latin typeface="Times New Roman"/>
                          <a:ea typeface="Calibri"/>
                          <a:cs typeface="Times New Roman"/>
                        </a:rPr>
                        <a:t>Методические указания по выполнению курсовых работ, дипломных работ</a:t>
                      </a:r>
                      <a:endParaRPr lang="ru-RU" sz="100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Составлены </a:t>
                      </a:r>
                      <a:r>
                        <a:rPr lang="ru-RU" sz="1000" dirty="0" err="1">
                          <a:latin typeface="Times New Roman"/>
                          <a:ea typeface="Calibri"/>
                          <a:cs typeface="Times New Roman"/>
                        </a:rPr>
                        <a:t>Сайгафаровой</a:t>
                      </a:r>
                      <a:r>
                        <a:rPr lang="ru-RU" sz="1000" dirty="0">
                          <a:latin typeface="Times New Roman"/>
                          <a:ea typeface="Calibri"/>
                          <a:cs typeface="Times New Roman"/>
                        </a:rPr>
                        <a:t> Н.В.</a:t>
                      </a:r>
                      <a:endParaRPr lang="ru-RU" sz="1000" dirty="0">
                        <a:latin typeface="Calibri"/>
                        <a:ea typeface="Calibri"/>
                        <a:cs typeface="Times New Roman"/>
                      </a:endParaRPr>
                    </a:p>
                    <a:p>
                      <a:pPr marL="0" algn="l">
                        <a:lnSpc>
                          <a:spcPct val="115000"/>
                        </a:lnSpc>
                        <a:spcAft>
                          <a:spcPts val="0"/>
                        </a:spcAft>
                        <a:tabLst>
                          <a:tab pos="4248150" algn="l"/>
                        </a:tabLst>
                      </a:pPr>
                      <a:r>
                        <a:rPr lang="ru-RU" sz="1000" dirty="0">
                          <a:latin typeface="Times New Roman"/>
                          <a:ea typeface="Calibri"/>
                          <a:cs typeface="Times New Roman"/>
                        </a:rPr>
                        <a:t>Рассмотрены на заседании ПЦК </a:t>
                      </a:r>
                      <a:endParaRPr lang="ru-RU" sz="1000" dirty="0">
                        <a:latin typeface="Calibri"/>
                        <a:ea typeface="Calibri"/>
                        <a:cs typeface="Times New Roman"/>
                      </a:endParaRPr>
                    </a:p>
                    <a:p>
                      <a:pPr marL="0" algn="l">
                        <a:lnSpc>
                          <a:spcPct val="115000"/>
                        </a:lnSpc>
                        <a:spcAft>
                          <a:spcPts val="0"/>
                        </a:spcAft>
                        <a:tabLst>
                          <a:tab pos="4248150" algn="l"/>
                        </a:tabLst>
                      </a:pPr>
                      <a:r>
                        <a:rPr lang="ru-RU" sz="1000" dirty="0">
                          <a:latin typeface="Times New Roman"/>
                          <a:ea typeface="Calibri"/>
                          <a:cs typeface="Times New Roman"/>
                        </a:rPr>
                        <a:t>Протокол от __________№________ Утверждена зам.директора по УР  ГБОУ СПО «</a:t>
                      </a:r>
                      <a:r>
                        <a:rPr lang="ru-RU" sz="1000" dirty="0" err="1">
                          <a:latin typeface="Times New Roman"/>
                          <a:ea typeface="Calibri"/>
                          <a:cs typeface="Times New Roman"/>
                        </a:rPr>
                        <a:t>КТСиТ</a:t>
                      </a:r>
                      <a:r>
                        <a:rPr lang="ru-RU" sz="1000" dirty="0">
                          <a:latin typeface="Times New Roman"/>
                          <a:ea typeface="Calibri"/>
                          <a:cs typeface="Times New Roman"/>
                        </a:rPr>
                        <a:t>» </a:t>
                      </a:r>
                      <a:r>
                        <a:rPr lang="ru-RU" sz="1000" dirty="0" err="1">
                          <a:latin typeface="Times New Roman"/>
                          <a:ea typeface="Calibri"/>
                          <a:cs typeface="Times New Roman"/>
                        </a:rPr>
                        <a:t>Тетенёвой</a:t>
                      </a:r>
                      <a:r>
                        <a:rPr lang="ru-RU" sz="1000" dirty="0">
                          <a:latin typeface="Times New Roman"/>
                          <a:ea typeface="Calibri"/>
                          <a:cs typeface="Times New Roman"/>
                        </a:rPr>
                        <a:t> Е.В.</a:t>
                      </a:r>
                      <a:endParaRPr lang="ru-RU" sz="1000" dirty="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endParaRPr lang="ru-RU" sz="1000" dirty="0">
                        <a:latin typeface="Times New Roman"/>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709">
                <a:tc>
                  <a:txBody>
                    <a:bodyPr/>
                    <a:lstStyle/>
                    <a:p>
                      <a:pPr marL="0" algn="l">
                        <a:lnSpc>
                          <a:spcPct val="115000"/>
                        </a:lnSpc>
                        <a:spcAft>
                          <a:spcPts val="0"/>
                        </a:spcAft>
                        <a:tabLst>
                          <a:tab pos="4248150" algn="l"/>
                        </a:tabLst>
                      </a:pPr>
                      <a:r>
                        <a:rPr lang="ru-RU" sz="1000">
                          <a:latin typeface="Times New Roman"/>
                          <a:ea typeface="Calibri"/>
                          <a:cs typeface="Times New Roman"/>
                        </a:rPr>
                        <a:t>8</a:t>
                      </a:r>
                      <a:endParaRPr lang="ru-RU" sz="1000">
                        <a:latin typeface="Calibri"/>
                        <a:ea typeface="Calibri"/>
                        <a:cs typeface="Times New Roman"/>
                      </a:endParaRPr>
                    </a:p>
                  </a:txBody>
                  <a:tcPr marL="26329" marR="26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a:latin typeface="Times New Roman"/>
                          <a:ea typeface="Calibri"/>
                          <a:cs typeface="Times New Roman"/>
                        </a:rPr>
                        <a:t>Методические рекомендации и указания</a:t>
                      </a:r>
                      <a:endParaRPr lang="ru-RU" sz="100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a:latin typeface="Times New Roman"/>
                          <a:ea typeface="Calibri"/>
                          <a:cs typeface="Times New Roman"/>
                        </a:rPr>
                        <a:t>Методические указания по выполнению домашних заданий</a:t>
                      </a:r>
                      <a:endParaRPr lang="ru-RU" sz="100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dirty="0">
                          <a:latin typeface="Times New Roman"/>
                          <a:ea typeface="Calibri"/>
                          <a:cs typeface="Times New Roman"/>
                        </a:rPr>
                        <a:t>Составлены </a:t>
                      </a:r>
                      <a:r>
                        <a:rPr lang="ru-RU" sz="1000" dirty="0" err="1">
                          <a:latin typeface="Times New Roman"/>
                          <a:ea typeface="Calibri"/>
                          <a:cs typeface="Times New Roman"/>
                        </a:rPr>
                        <a:t>Сайгафаровой</a:t>
                      </a:r>
                      <a:r>
                        <a:rPr lang="ru-RU" sz="1000" dirty="0">
                          <a:latin typeface="Times New Roman"/>
                          <a:ea typeface="Calibri"/>
                          <a:cs typeface="Times New Roman"/>
                        </a:rPr>
                        <a:t> Н.В.</a:t>
                      </a:r>
                      <a:endParaRPr lang="ru-RU" sz="1000" dirty="0">
                        <a:latin typeface="Calibri"/>
                        <a:ea typeface="Calibri"/>
                        <a:cs typeface="Times New Roman"/>
                      </a:endParaRPr>
                    </a:p>
                    <a:p>
                      <a:pPr marL="0" algn="l">
                        <a:lnSpc>
                          <a:spcPct val="115000"/>
                        </a:lnSpc>
                        <a:spcAft>
                          <a:spcPts val="0"/>
                        </a:spcAft>
                        <a:tabLst>
                          <a:tab pos="4248150" algn="l"/>
                        </a:tabLst>
                      </a:pPr>
                      <a:r>
                        <a:rPr lang="ru-RU" sz="1000" dirty="0">
                          <a:latin typeface="Times New Roman"/>
                          <a:ea typeface="Calibri"/>
                          <a:cs typeface="Times New Roman"/>
                        </a:rPr>
                        <a:t>Рассмотрены на заседании ПЦК</a:t>
                      </a:r>
                      <a:endParaRPr lang="ru-RU" sz="1000" dirty="0">
                        <a:latin typeface="Calibri"/>
                        <a:ea typeface="Calibri"/>
                        <a:cs typeface="Times New Roman"/>
                      </a:endParaRPr>
                    </a:p>
                    <a:p>
                      <a:pPr marL="0" algn="l">
                        <a:lnSpc>
                          <a:spcPct val="115000"/>
                        </a:lnSpc>
                        <a:spcAft>
                          <a:spcPts val="0"/>
                        </a:spcAft>
                        <a:tabLst>
                          <a:tab pos="4248150" algn="l"/>
                        </a:tabLst>
                      </a:pPr>
                      <a:r>
                        <a:rPr lang="ru-RU" sz="1000" dirty="0">
                          <a:latin typeface="Times New Roman"/>
                          <a:ea typeface="Calibri"/>
                          <a:cs typeface="Times New Roman"/>
                        </a:rPr>
                        <a:t> Протокол от __________№________ Утверждена зам.директора по УР  ГБОУ СПО «</a:t>
                      </a:r>
                      <a:r>
                        <a:rPr lang="ru-RU" sz="1000" dirty="0" err="1">
                          <a:latin typeface="Times New Roman"/>
                          <a:ea typeface="Calibri"/>
                          <a:cs typeface="Times New Roman"/>
                        </a:rPr>
                        <a:t>КТСиТ</a:t>
                      </a:r>
                      <a:r>
                        <a:rPr lang="ru-RU" sz="1000" dirty="0">
                          <a:latin typeface="Times New Roman"/>
                          <a:ea typeface="Calibri"/>
                          <a:cs typeface="Times New Roman"/>
                        </a:rPr>
                        <a:t>» </a:t>
                      </a:r>
                      <a:r>
                        <a:rPr lang="ru-RU" sz="1000" dirty="0" err="1">
                          <a:latin typeface="Times New Roman"/>
                          <a:ea typeface="Calibri"/>
                          <a:cs typeface="Times New Roman"/>
                        </a:rPr>
                        <a:t>Тетенёвой</a:t>
                      </a:r>
                      <a:r>
                        <a:rPr lang="ru-RU" sz="1000" dirty="0">
                          <a:latin typeface="Times New Roman"/>
                          <a:ea typeface="Calibri"/>
                          <a:cs typeface="Times New Roman"/>
                        </a:rPr>
                        <a:t> Е.В.</a:t>
                      </a:r>
                      <a:endParaRPr lang="ru-RU" sz="1000" dirty="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endParaRPr lang="ru-RU" sz="1000" dirty="0">
                        <a:latin typeface="Times New Roman"/>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397">
                <a:tc>
                  <a:txBody>
                    <a:bodyPr/>
                    <a:lstStyle/>
                    <a:p>
                      <a:pPr marL="0" algn="l">
                        <a:lnSpc>
                          <a:spcPct val="115000"/>
                        </a:lnSpc>
                        <a:spcAft>
                          <a:spcPts val="0"/>
                        </a:spcAft>
                        <a:tabLst>
                          <a:tab pos="4248150" algn="l"/>
                        </a:tabLst>
                      </a:pPr>
                      <a:endParaRPr lang="ru-RU" sz="1000" dirty="0">
                        <a:latin typeface="Times New Roman"/>
                        <a:ea typeface="Calibri"/>
                        <a:cs typeface="Times New Roman"/>
                      </a:endParaRPr>
                    </a:p>
                  </a:txBody>
                  <a:tcPr marL="26329" marR="26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b="1">
                          <a:latin typeface="Times New Roman"/>
                          <a:ea typeface="Calibri"/>
                          <a:cs typeface="Times New Roman"/>
                        </a:rPr>
                        <a:t>Оснащённость, %</a:t>
                      </a:r>
                      <a:endParaRPr lang="ru-RU" sz="100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r>
                        <a:rPr lang="ru-RU" sz="1000" b="1" dirty="0">
                          <a:latin typeface="Times New Roman"/>
                          <a:ea typeface="Calibri"/>
                          <a:cs typeface="Times New Roman"/>
                        </a:rPr>
                        <a:t>100%</a:t>
                      </a:r>
                      <a:endParaRPr lang="ru-RU" sz="1000" dirty="0">
                        <a:latin typeface="Calibri"/>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endParaRPr lang="ru-RU" sz="1000" dirty="0">
                        <a:latin typeface="Times New Roman"/>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a:lnSpc>
                          <a:spcPct val="115000"/>
                        </a:lnSpc>
                        <a:spcAft>
                          <a:spcPts val="0"/>
                        </a:spcAft>
                        <a:tabLst>
                          <a:tab pos="4248150" algn="l"/>
                        </a:tabLst>
                      </a:pPr>
                      <a:endParaRPr lang="ru-RU" sz="1000" dirty="0">
                        <a:latin typeface="Times New Roman"/>
                        <a:ea typeface="Calibri"/>
                        <a:cs typeface="Times New Roman"/>
                      </a:endParaRPr>
                    </a:p>
                  </a:txBody>
                  <a:tcPr marL="26329" marR="26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7585" name="Rectangle 1"/>
          <p:cNvSpPr>
            <a:spLocks noChangeArrowheads="1"/>
          </p:cNvSpPr>
          <p:nvPr/>
        </p:nvSpPr>
        <p:spPr bwMode="auto">
          <a:xfrm>
            <a:off x="2866854" y="74711"/>
            <a:ext cx="3410293"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Char char="•"/>
              <a:tabLst>
                <a:tab pos="4248150" algn="l"/>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Учебно-методическая документация</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467544" y="289388"/>
            <a:ext cx="8280920" cy="6186309"/>
          </a:xfrm>
          <a:prstGeom prst="rect">
            <a:avLst/>
          </a:prstGeom>
          <a:noFill/>
          <a:ln w="38100">
            <a:solidFill>
              <a:srgbClr val="00206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ПАСПОРТ РАБОЧЕЙ ПРОГРАММЫ УЧЕБНОЙ ДИСЦИПЛИНЫ</a:t>
            </a:r>
            <a:endPar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9263" algn="ctr" defTabSz="914400" rtl="0" eaLnBrk="0" fontAlgn="base" latinLnBrk="0" hangingPunct="0">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20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Наименование дисциплины</a:t>
            </a:r>
          </a:p>
          <a:p>
            <a:pPr marL="0" marR="0" lvl="0" indent="449263" algn="l" defTabSz="914400" rtl="0" eaLnBrk="0" fontAlgn="base" latinLnBrk="0" hangingPunct="0">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1.1. Область применения программы</a:t>
            </a:r>
            <a:endPar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Рабочая программа учебной дисциплины является частью основной профессиональной образовательной программы ГБОУ СПО «Курганский техникум сервиса и технологий» в соответствии с ФГОС по специальности СПО (профессии НПО)</a:t>
            </a:r>
            <a:b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____________________________________________________________________.</a:t>
            </a:r>
            <a:b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указать код, название специальности (профессии), укрупнённую группу специальностей (профессий)</a:t>
            </a:r>
            <a:endPar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Рабочая программа учебной дисциплины может быть использована</a:t>
            </a:r>
            <a:r>
              <a:rPr kumimoji="0" lang="ru-RU"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____________________________________________________________________</a:t>
            </a:r>
            <a:b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указать возможности использования программы в дополнительном профессиональном образовании (указать направленность программ повышения квалификации и переподготовки)  и профессиональной подготовке (указать направленность программы профессиональной подготовки)</a:t>
            </a:r>
          </a:p>
          <a:p>
            <a:pPr marL="0" marR="0" lvl="0" indent="449263" algn="l" defTabSz="914400" rtl="0" eaLnBrk="0" fontAlgn="base" latinLnBrk="0" hangingPunct="0">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1.2. Место дисциплины в структуре основной профессиональной образовательной программы: </a:t>
            </a:r>
            <a:endPar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____________________________________________________________________</a:t>
            </a:r>
            <a:endPar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указать принадлежность дисциплины к учебному циклу	</a:t>
            </a:r>
            <a:endPar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1.3. Цели и задачи учебной дисциплины – требования к результатам освоения учебной дисциплины:</a:t>
            </a:r>
            <a:endPar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результате освоения учебной дисциплины обучающийся должен </a:t>
            </a:r>
            <a:r>
              <a:rPr kumimoji="0" lang="ru-RU"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иметь практический опыт</a:t>
            </a: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449263" algn="l" defTabSz="914400" rtl="0" eaLnBrk="0" fontAlgn="base" latinLnBrk="0" hangingPunct="0">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__________________________________________________________________</a:t>
            </a:r>
          </a:p>
          <a:p>
            <a:pPr marL="0" marR="0" lvl="0" indent="449263" algn="l" defTabSz="914400" rtl="0" eaLnBrk="0" fontAlgn="base" latinLnBrk="0" hangingPunct="0">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результате освоения учебной дисциплины обучающийся должен </a:t>
            </a:r>
            <a:r>
              <a:rPr kumimoji="0" lang="ru-RU"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уметь</a:t>
            </a: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449263" algn="l" defTabSz="914400" rtl="0" eaLnBrk="0" fontAlgn="base" latinLnBrk="0" hangingPunct="0">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__________________________________________________________________</a:t>
            </a:r>
          </a:p>
          <a:p>
            <a:pPr marL="0" marR="0" lvl="0" indent="449263" algn="l" defTabSz="914400" rtl="0" eaLnBrk="0" fontAlgn="base" latinLnBrk="0" hangingPunct="0">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результате освоения учебной дисциплины обучающийся должен знать:</a:t>
            </a:r>
          </a:p>
          <a:p>
            <a:pPr marL="0" marR="0" lvl="0" indent="449263" algn="l" defTabSz="914400" rtl="0" eaLnBrk="0" fontAlgn="base" latinLnBrk="0" hangingPunct="0">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__________________________________________________________________</a:t>
            </a:r>
          </a:p>
          <a:p>
            <a:pPr marL="0" marR="0" lvl="0" indent="449263" algn="l" defTabSz="914400" rtl="0" eaLnBrk="0" fontAlgn="base" latinLnBrk="0" hangingPunct="0">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Указываются требования к умениям и знаниям и опыту в соответствии с перечисленными в п. 1.ФГОСов по специальностям (профессиям)</a:t>
            </a:r>
          </a:p>
          <a:p>
            <a:pPr marL="0" marR="0" lvl="0" indent="449263" algn="l" defTabSz="914400" rtl="0" eaLnBrk="0" fontAlgn="base" latinLnBrk="0" hangingPunct="0">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457200" algn="l"/>
                <a:tab pos="581025" algn="l"/>
                <a:tab pos="1028700"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1.4. Количество часов на освоение учебной дисциплины:</a:t>
            </a: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b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максимальной учебной нагрузки </a:t>
            </a:r>
            <a:r>
              <a:rPr kumimoji="0" lang="ru-RU"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обучающегося___часов</a:t>
            </a: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 том числе:</a:t>
            </a:r>
            <a:b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обязательной аудиторной учебной нагрузки обучающегося ______ часов;</a:t>
            </a:r>
            <a:b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самостоятельной работы обучающегося ______ часов. </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971600" y="184286"/>
            <a:ext cx="7776864"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Char char="•"/>
              <a:tabLst>
                <a:tab pos="4248150" algn="l"/>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Учебная литература, Интернет-ресурсы для обучающихся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248150"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Таблица 5"/>
          <p:cNvGraphicFramePr>
            <a:graphicFrameLocks noGrp="1"/>
          </p:cNvGraphicFramePr>
          <p:nvPr/>
        </p:nvGraphicFramePr>
        <p:xfrm>
          <a:off x="179512" y="620688"/>
          <a:ext cx="8724120" cy="5987206"/>
        </p:xfrm>
        <a:graphic>
          <a:graphicData uri="http://schemas.openxmlformats.org/drawingml/2006/table">
            <a:tbl>
              <a:tblPr>
                <a:tableStyleId>{3C2FFA5D-87B4-456A-9821-1D502468CF0F}</a:tableStyleId>
              </a:tblPr>
              <a:tblGrid>
                <a:gridCol w="515207"/>
                <a:gridCol w="2149089"/>
                <a:gridCol w="1584176"/>
                <a:gridCol w="360040"/>
                <a:gridCol w="432048"/>
                <a:gridCol w="792088"/>
                <a:gridCol w="360040"/>
                <a:gridCol w="432048"/>
                <a:gridCol w="720080"/>
                <a:gridCol w="360040"/>
                <a:gridCol w="329681"/>
                <a:gridCol w="689583"/>
              </a:tblGrid>
              <a:tr h="170280">
                <a:tc rowSpan="2">
                  <a:txBody>
                    <a:bodyPr/>
                    <a:lstStyle/>
                    <a:p>
                      <a:pPr marL="0" algn="ctr">
                        <a:lnSpc>
                          <a:spcPct val="115000"/>
                        </a:lnSpc>
                        <a:spcAft>
                          <a:spcPts val="0"/>
                        </a:spcAft>
                        <a:tabLst>
                          <a:tab pos="4248150" algn="l"/>
                        </a:tabLst>
                      </a:pPr>
                      <a:r>
                        <a:rPr lang="ru-RU" sz="1200" dirty="0"/>
                        <a:t>№ </a:t>
                      </a:r>
                      <a:r>
                        <a:rPr lang="ru-RU" sz="1200" dirty="0" err="1"/>
                        <a:t>п</a:t>
                      </a:r>
                      <a:r>
                        <a:rPr lang="ru-RU" sz="1200" dirty="0"/>
                        <a:t>/</a:t>
                      </a:r>
                      <a:r>
                        <a:rPr lang="ru-RU" sz="1200" dirty="0" err="1"/>
                        <a:t>п</a:t>
                      </a:r>
                      <a:endParaRPr lang="ru-RU" sz="1200" dirty="0">
                        <a:latin typeface="Calibri"/>
                        <a:ea typeface="Calibri"/>
                        <a:cs typeface="Times New Roman"/>
                      </a:endParaRPr>
                    </a:p>
                  </a:txBody>
                  <a:tcPr marL="45672" marR="45672" marT="0" marB="0" anchor="ctr"/>
                </a:tc>
                <a:tc rowSpan="2">
                  <a:txBody>
                    <a:bodyPr/>
                    <a:lstStyle/>
                    <a:p>
                      <a:pPr marL="0" algn="ctr">
                        <a:lnSpc>
                          <a:spcPct val="115000"/>
                        </a:lnSpc>
                        <a:spcAft>
                          <a:spcPts val="0"/>
                        </a:spcAft>
                        <a:tabLst>
                          <a:tab pos="4248150" algn="l"/>
                        </a:tabLst>
                      </a:pPr>
                      <a:r>
                        <a:rPr lang="ru-RU" sz="1200" dirty="0"/>
                        <a:t>Вид учебной литературы</a:t>
                      </a:r>
                      <a:endParaRPr lang="ru-RU" sz="1200" dirty="0">
                        <a:latin typeface="Calibri"/>
                        <a:ea typeface="Calibri"/>
                        <a:cs typeface="Times New Roman"/>
                      </a:endParaRPr>
                    </a:p>
                  </a:txBody>
                  <a:tcPr marL="45672" marR="45672" marT="0" marB="0" anchor="ctr"/>
                </a:tc>
                <a:tc rowSpan="2">
                  <a:txBody>
                    <a:bodyPr/>
                    <a:lstStyle/>
                    <a:p>
                      <a:pPr marL="0" algn="ctr">
                        <a:lnSpc>
                          <a:spcPct val="115000"/>
                        </a:lnSpc>
                        <a:spcAft>
                          <a:spcPts val="0"/>
                        </a:spcAft>
                        <a:tabLst>
                          <a:tab pos="4248150" algn="l"/>
                        </a:tabLst>
                      </a:pPr>
                      <a:r>
                        <a:rPr lang="ru-RU" sz="1200" dirty="0"/>
                        <a:t>Автор, наименование, год издания</a:t>
                      </a:r>
                      <a:endParaRPr lang="ru-RU" sz="1200" dirty="0">
                        <a:latin typeface="Calibri"/>
                        <a:ea typeface="Calibri"/>
                        <a:cs typeface="Times New Roman"/>
                      </a:endParaRPr>
                    </a:p>
                  </a:txBody>
                  <a:tcPr marL="45672" marR="45672" marT="0" marB="0" anchor="ctr"/>
                </a:tc>
                <a:tc gridSpan="3">
                  <a:txBody>
                    <a:bodyPr/>
                    <a:lstStyle/>
                    <a:p>
                      <a:pPr marL="0" algn="ctr">
                        <a:lnSpc>
                          <a:spcPct val="115000"/>
                        </a:lnSpc>
                        <a:spcAft>
                          <a:spcPts val="0"/>
                        </a:spcAft>
                        <a:tabLst>
                          <a:tab pos="4248150" algn="l"/>
                        </a:tabLst>
                      </a:pPr>
                      <a:r>
                        <a:rPr lang="ru-RU" sz="1200" dirty="0" smtClean="0"/>
                        <a:t>2012-2013 </a:t>
                      </a:r>
                      <a:r>
                        <a:rPr lang="ru-RU" sz="1200" dirty="0" err="1"/>
                        <a:t>уч</a:t>
                      </a:r>
                      <a:r>
                        <a:rPr lang="ru-RU" sz="1200" dirty="0"/>
                        <a:t>. год</a:t>
                      </a:r>
                      <a:endParaRPr lang="ru-RU" sz="1200" dirty="0">
                        <a:latin typeface="Calibri"/>
                        <a:ea typeface="Calibri"/>
                        <a:cs typeface="Times New Roman"/>
                      </a:endParaRPr>
                    </a:p>
                  </a:txBody>
                  <a:tcPr marL="45672" marR="45672" marT="0" marB="0" anchor="ctr"/>
                </a:tc>
                <a:tc hMerge="1">
                  <a:txBody>
                    <a:bodyPr/>
                    <a:lstStyle/>
                    <a:p>
                      <a:endParaRPr lang="ru-RU"/>
                    </a:p>
                  </a:txBody>
                  <a:tcPr/>
                </a:tc>
                <a:tc hMerge="1">
                  <a:txBody>
                    <a:bodyPr/>
                    <a:lstStyle/>
                    <a:p>
                      <a:endParaRPr lang="ru-RU"/>
                    </a:p>
                  </a:txBody>
                  <a:tcPr/>
                </a:tc>
                <a:tc gridSpan="3">
                  <a:txBody>
                    <a:bodyPr/>
                    <a:lstStyle/>
                    <a:p>
                      <a:pPr marL="0" algn="ctr">
                        <a:lnSpc>
                          <a:spcPct val="115000"/>
                        </a:lnSpc>
                        <a:spcAft>
                          <a:spcPts val="0"/>
                        </a:spcAft>
                        <a:tabLst>
                          <a:tab pos="4248150" algn="l"/>
                        </a:tabLst>
                      </a:pPr>
                      <a:r>
                        <a:rPr lang="ru-RU" sz="1200" dirty="0" smtClean="0"/>
                        <a:t>2013-2014 </a:t>
                      </a:r>
                      <a:r>
                        <a:rPr lang="ru-RU" sz="1200" dirty="0" err="1"/>
                        <a:t>уч</a:t>
                      </a:r>
                      <a:r>
                        <a:rPr lang="ru-RU" sz="1200" dirty="0"/>
                        <a:t>. год</a:t>
                      </a:r>
                      <a:endParaRPr lang="ru-RU" sz="1200" dirty="0">
                        <a:latin typeface="Calibri"/>
                        <a:ea typeface="Calibri"/>
                        <a:cs typeface="Times New Roman"/>
                      </a:endParaRPr>
                    </a:p>
                  </a:txBody>
                  <a:tcPr marL="45672" marR="45672" marT="0" marB="0" anchor="ctr"/>
                </a:tc>
                <a:tc hMerge="1">
                  <a:txBody>
                    <a:bodyPr/>
                    <a:lstStyle/>
                    <a:p>
                      <a:endParaRPr lang="ru-RU"/>
                    </a:p>
                  </a:txBody>
                  <a:tcPr/>
                </a:tc>
                <a:tc hMerge="1">
                  <a:txBody>
                    <a:bodyPr/>
                    <a:lstStyle/>
                    <a:p>
                      <a:endParaRPr lang="ru-RU"/>
                    </a:p>
                  </a:txBody>
                  <a:tcPr/>
                </a:tc>
                <a:tc gridSpan="3">
                  <a:txBody>
                    <a:bodyPr/>
                    <a:lstStyle/>
                    <a:p>
                      <a:pPr marL="0" algn="ctr">
                        <a:lnSpc>
                          <a:spcPct val="115000"/>
                        </a:lnSpc>
                        <a:spcAft>
                          <a:spcPts val="0"/>
                        </a:spcAft>
                        <a:tabLst>
                          <a:tab pos="4248150" algn="l"/>
                        </a:tabLst>
                      </a:pPr>
                      <a:r>
                        <a:rPr lang="ru-RU" sz="1200" dirty="0" smtClean="0"/>
                        <a:t>2015-2016 </a:t>
                      </a:r>
                      <a:r>
                        <a:rPr lang="ru-RU" sz="1200" dirty="0" err="1"/>
                        <a:t>уч.год</a:t>
                      </a:r>
                      <a:endParaRPr lang="ru-RU" sz="1200" dirty="0">
                        <a:latin typeface="Calibri"/>
                        <a:ea typeface="Calibri"/>
                        <a:cs typeface="Times New Roman"/>
                      </a:endParaRPr>
                    </a:p>
                  </a:txBody>
                  <a:tcPr marL="45672" marR="45672" marT="0" marB="0" anchor="ctr"/>
                </a:tc>
                <a:tc hMerge="1">
                  <a:txBody>
                    <a:bodyPr/>
                    <a:lstStyle/>
                    <a:p>
                      <a:endParaRPr lang="ru-RU"/>
                    </a:p>
                  </a:txBody>
                  <a:tcPr/>
                </a:tc>
                <a:tc hMerge="1">
                  <a:txBody>
                    <a:bodyPr/>
                    <a:lstStyle/>
                    <a:p>
                      <a:endParaRPr lang="ru-RU"/>
                    </a:p>
                  </a:txBody>
                  <a:tcPr/>
                </a:tc>
              </a:tr>
              <a:tr h="793959">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71755" algn="ctr">
                        <a:lnSpc>
                          <a:spcPct val="115000"/>
                        </a:lnSpc>
                        <a:spcAft>
                          <a:spcPts val="0"/>
                        </a:spcAft>
                        <a:tabLst>
                          <a:tab pos="4248150" algn="l"/>
                        </a:tabLst>
                      </a:pPr>
                      <a:r>
                        <a:rPr lang="ru-RU" sz="1200" dirty="0"/>
                        <a:t>требуется</a:t>
                      </a:r>
                      <a:endParaRPr lang="ru-RU" sz="1200" dirty="0">
                        <a:latin typeface="Calibri"/>
                        <a:ea typeface="Calibri"/>
                        <a:cs typeface="Times New Roman"/>
                      </a:endParaRPr>
                    </a:p>
                  </a:txBody>
                  <a:tcPr marL="45672" marR="45672" marT="0" marB="0" vert="vert270" anchor="ctr"/>
                </a:tc>
                <a:tc>
                  <a:txBody>
                    <a:bodyPr/>
                    <a:lstStyle/>
                    <a:p>
                      <a:pPr marL="0" marR="71755" algn="ctr">
                        <a:lnSpc>
                          <a:spcPct val="115000"/>
                        </a:lnSpc>
                        <a:spcAft>
                          <a:spcPts val="0"/>
                        </a:spcAft>
                        <a:tabLst>
                          <a:tab pos="4248150" algn="l"/>
                        </a:tabLst>
                      </a:pPr>
                      <a:r>
                        <a:rPr lang="ru-RU" sz="1200" dirty="0"/>
                        <a:t>имеется</a:t>
                      </a:r>
                      <a:endParaRPr lang="ru-RU" sz="1200" dirty="0">
                        <a:latin typeface="Calibri"/>
                        <a:ea typeface="Calibri"/>
                        <a:cs typeface="Times New Roman"/>
                      </a:endParaRPr>
                    </a:p>
                  </a:txBody>
                  <a:tcPr marL="45672" marR="45672" marT="0" marB="0" vert="vert270" anchor="ctr"/>
                </a:tc>
                <a:tc>
                  <a:txBody>
                    <a:bodyPr/>
                    <a:lstStyle/>
                    <a:p>
                      <a:pPr marL="0" marR="71755" algn="ctr">
                        <a:lnSpc>
                          <a:spcPct val="115000"/>
                        </a:lnSpc>
                        <a:spcAft>
                          <a:spcPts val="0"/>
                        </a:spcAft>
                        <a:tabLst>
                          <a:tab pos="4248150" algn="l"/>
                        </a:tabLst>
                      </a:pPr>
                      <a:r>
                        <a:rPr lang="ru-RU" sz="1200" dirty="0"/>
                        <a:t>Предполагаемый срок приобретения</a:t>
                      </a:r>
                      <a:endParaRPr lang="ru-RU" sz="1200" dirty="0">
                        <a:latin typeface="Calibri"/>
                        <a:ea typeface="Calibri"/>
                        <a:cs typeface="Times New Roman"/>
                      </a:endParaRPr>
                    </a:p>
                  </a:txBody>
                  <a:tcPr marL="45672" marR="45672" marT="0" marB="0" vert="vert270" anchor="ctr"/>
                </a:tc>
                <a:tc>
                  <a:txBody>
                    <a:bodyPr/>
                    <a:lstStyle/>
                    <a:p>
                      <a:pPr marL="0" marR="71755" algn="ctr">
                        <a:lnSpc>
                          <a:spcPct val="115000"/>
                        </a:lnSpc>
                        <a:spcAft>
                          <a:spcPts val="0"/>
                        </a:spcAft>
                        <a:tabLst>
                          <a:tab pos="4248150" algn="l"/>
                        </a:tabLst>
                      </a:pPr>
                      <a:r>
                        <a:rPr lang="ru-RU" sz="1200"/>
                        <a:t>требуется</a:t>
                      </a:r>
                      <a:endParaRPr lang="ru-RU" sz="1200">
                        <a:latin typeface="Calibri"/>
                        <a:ea typeface="Calibri"/>
                        <a:cs typeface="Times New Roman"/>
                      </a:endParaRPr>
                    </a:p>
                  </a:txBody>
                  <a:tcPr marL="45672" marR="45672" marT="0" marB="0" vert="vert270" anchor="ctr"/>
                </a:tc>
                <a:tc>
                  <a:txBody>
                    <a:bodyPr/>
                    <a:lstStyle/>
                    <a:p>
                      <a:pPr marL="0" marR="71755" algn="ctr">
                        <a:lnSpc>
                          <a:spcPct val="115000"/>
                        </a:lnSpc>
                        <a:spcAft>
                          <a:spcPts val="0"/>
                        </a:spcAft>
                        <a:tabLst>
                          <a:tab pos="4248150" algn="l"/>
                        </a:tabLst>
                      </a:pPr>
                      <a:r>
                        <a:rPr lang="ru-RU" sz="1200"/>
                        <a:t>имеется</a:t>
                      </a:r>
                      <a:endParaRPr lang="ru-RU" sz="1200">
                        <a:latin typeface="Calibri"/>
                        <a:ea typeface="Calibri"/>
                        <a:cs typeface="Times New Roman"/>
                      </a:endParaRPr>
                    </a:p>
                  </a:txBody>
                  <a:tcPr marL="45672" marR="45672" marT="0" marB="0" vert="vert270" anchor="ctr"/>
                </a:tc>
                <a:tc>
                  <a:txBody>
                    <a:bodyPr/>
                    <a:lstStyle/>
                    <a:p>
                      <a:pPr marL="0" marR="71755" algn="ctr">
                        <a:lnSpc>
                          <a:spcPct val="115000"/>
                        </a:lnSpc>
                        <a:spcAft>
                          <a:spcPts val="0"/>
                        </a:spcAft>
                        <a:tabLst>
                          <a:tab pos="4248150" algn="l"/>
                        </a:tabLst>
                      </a:pPr>
                      <a:r>
                        <a:rPr lang="ru-RU" sz="1200"/>
                        <a:t>Предполагаемый срок приобретения</a:t>
                      </a:r>
                      <a:endParaRPr lang="ru-RU" sz="1200">
                        <a:latin typeface="Calibri"/>
                        <a:ea typeface="Calibri"/>
                        <a:cs typeface="Times New Roman"/>
                      </a:endParaRPr>
                    </a:p>
                  </a:txBody>
                  <a:tcPr marL="45672" marR="45672" marT="0" marB="0" vert="vert270" anchor="ctr"/>
                </a:tc>
                <a:tc>
                  <a:txBody>
                    <a:bodyPr/>
                    <a:lstStyle/>
                    <a:p>
                      <a:pPr marL="0" marR="71755" algn="ctr">
                        <a:lnSpc>
                          <a:spcPct val="115000"/>
                        </a:lnSpc>
                        <a:spcAft>
                          <a:spcPts val="0"/>
                        </a:spcAft>
                        <a:tabLst>
                          <a:tab pos="4248150" algn="l"/>
                        </a:tabLst>
                      </a:pPr>
                      <a:r>
                        <a:rPr lang="ru-RU" sz="1200"/>
                        <a:t>требуется</a:t>
                      </a:r>
                      <a:endParaRPr lang="ru-RU" sz="1200">
                        <a:latin typeface="Calibri"/>
                        <a:ea typeface="Calibri"/>
                        <a:cs typeface="Times New Roman"/>
                      </a:endParaRPr>
                    </a:p>
                  </a:txBody>
                  <a:tcPr marL="45672" marR="45672" marT="0" marB="0" vert="vert270" anchor="ctr"/>
                </a:tc>
                <a:tc>
                  <a:txBody>
                    <a:bodyPr/>
                    <a:lstStyle/>
                    <a:p>
                      <a:pPr marL="0" marR="71755" algn="ctr">
                        <a:lnSpc>
                          <a:spcPct val="115000"/>
                        </a:lnSpc>
                        <a:spcAft>
                          <a:spcPts val="0"/>
                        </a:spcAft>
                        <a:tabLst>
                          <a:tab pos="4248150" algn="l"/>
                        </a:tabLst>
                      </a:pPr>
                      <a:r>
                        <a:rPr lang="ru-RU" sz="1200"/>
                        <a:t>имеется</a:t>
                      </a:r>
                      <a:endParaRPr lang="ru-RU" sz="1200">
                        <a:latin typeface="Calibri"/>
                        <a:ea typeface="Calibri"/>
                        <a:cs typeface="Times New Roman"/>
                      </a:endParaRPr>
                    </a:p>
                  </a:txBody>
                  <a:tcPr marL="45672" marR="45672" marT="0" marB="0" vert="vert270" anchor="ctr"/>
                </a:tc>
                <a:tc>
                  <a:txBody>
                    <a:bodyPr/>
                    <a:lstStyle/>
                    <a:p>
                      <a:pPr marL="0" marR="71755" algn="ctr">
                        <a:lnSpc>
                          <a:spcPct val="115000"/>
                        </a:lnSpc>
                        <a:spcAft>
                          <a:spcPts val="0"/>
                        </a:spcAft>
                        <a:tabLst>
                          <a:tab pos="4248150" algn="l"/>
                        </a:tabLst>
                      </a:pPr>
                      <a:r>
                        <a:rPr lang="ru-RU" sz="1200"/>
                        <a:t>Предполагаемый срок приобретения</a:t>
                      </a:r>
                      <a:endParaRPr lang="ru-RU" sz="1200">
                        <a:latin typeface="Calibri"/>
                        <a:ea typeface="Calibri"/>
                        <a:cs typeface="Times New Roman"/>
                      </a:endParaRPr>
                    </a:p>
                  </a:txBody>
                  <a:tcPr marL="45672" marR="45672" marT="0" marB="0" vert="vert270" anchor="ctr"/>
                </a:tc>
              </a:tr>
              <a:tr h="851399">
                <a:tc>
                  <a:txBody>
                    <a:bodyPr/>
                    <a:lstStyle/>
                    <a:p>
                      <a:pPr marL="0" algn="ctr">
                        <a:lnSpc>
                          <a:spcPct val="115000"/>
                        </a:lnSpc>
                        <a:spcAft>
                          <a:spcPts val="0"/>
                        </a:spcAft>
                        <a:tabLst>
                          <a:tab pos="4248150" algn="l"/>
                        </a:tabLst>
                      </a:pPr>
                      <a:r>
                        <a:rPr lang="ru-RU" sz="1200" dirty="0"/>
                        <a:t>1</a:t>
                      </a:r>
                      <a:endParaRPr lang="ru-RU" sz="1200" dirty="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endParaRPr lang="ru-RU" sz="1200" dirty="0" smtClean="0"/>
                    </a:p>
                    <a:p>
                      <a:pPr marL="0">
                        <a:lnSpc>
                          <a:spcPct val="115000"/>
                        </a:lnSpc>
                        <a:spcAft>
                          <a:spcPts val="0"/>
                        </a:spcAft>
                        <a:tabLst>
                          <a:tab pos="4248150" algn="l"/>
                        </a:tabLst>
                      </a:pPr>
                      <a:endParaRPr lang="ru-RU" sz="1200" dirty="0" smtClean="0"/>
                    </a:p>
                    <a:p>
                      <a:pPr marL="0">
                        <a:lnSpc>
                          <a:spcPct val="115000"/>
                        </a:lnSpc>
                        <a:spcAft>
                          <a:spcPts val="0"/>
                        </a:spcAft>
                        <a:tabLst>
                          <a:tab pos="4248150" algn="l"/>
                        </a:tabLst>
                      </a:pPr>
                      <a:r>
                        <a:rPr lang="ru-RU" sz="1200" dirty="0" smtClean="0"/>
                        <a:t>Учебник</a:t>
                      </a:r>
                      <a:endParaRPr lang="ru-RU" sz="1200" dirty="0">
                        <a:latin typeface="Calibri"/>
                        <a:ea typeface="Calibri"/>
                        <a:cs typeface="Times New Roman"/>
                      </a:endParaRPr>
                    </a:p>
                  </a:txBody>
                  <a:tcPr marL="45672" marR="45672" marT="0" marB="0"/>
                </a:tc>
                <a:tc>
                  <a:txBody>
                    <a:bodyPr/>
                    <a:lstStyle/>
                    <a:p>
                      <a:pPr marL="0">
                        <a:lnSpc>
                          <a:spcPct val="115000"/>
                        </a:lnSpc>
                        <a:spcAft>
                          <a:spcPts val="0"/>
                        </a:spcAft>
                        <a:tabLst>
                          <a:tab pos="4248150" algn="l"/>
                        </a:tabLst>
                      </a:pPr>
                      <a:r>
                        <a:rPr lang="ru-RU" sz="1200"/>
                        <a:t>Губин, И.С. Основы философии: учебник /И.С.Губин. –М.: Просвещение, 2008. – 280с.</a:t>
                      </a:r>
                      <a:endParaRPr lang="ru-RU" sz="1200">
                        <a:latin typeface="Calibri"/>
                        <a:ea typeface="Calibri"/>
                        <a:cs typeface="Times New Roman"/>
                      </a:endParaRPr>
                    </a:p>
                  </a:txBody>
                  <a:tcPr marL="45672" marR="45672" marT="0" marB="0"/>
                </a:tc>
                <a:tc>
                  <a:txBody>
                    <a:bodyPr/>
                    <a:lstStyle/>
                    <a:p>
                      <a:pPr marL="0" algn="ctr">
                        <a:lnSpc>
                          <a:spcPct val="115000"/>
                        </a:lnSpc>
                        <a:spcAft>
                          <a:spcPts val="0"/>
                        </a:spcAft>
                        <a:tabLst>
                          <a:tab pos="4248150" algn="l"/>
                        </a:tabLst>
                      </a:pPr>
                      <a:r>
                        <a:rPr lang="ru-RU" sz="1200"/>
                        <a:t>15</a:t>
                      </a:r>
                      <a:endParaRPr lang="ru-RU" sz="1200">
                        <a:latin typeface="Calibri"/>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r>
                        <a:rPr lang="ru-RU" sz="1200" dirty="0"/>
                        <a:t>15</a:t>
                      </a:r>
                      <a:endParaRPr lang="ru-RU" sz="1200" dirty="0">
                        <a:latin typeface="Calibri"/>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r>
                        <a:rPr lang="ru-RU" sz="1200" dirty="0"/>
                        <a:t>-</a:t>
                      </a:r>
                      <a:endParaRPr lang="ru-RU" sz="1200" dirty="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a:latin typeface="Times New Roman"/>
                        <a:ea typeface="Calibri"/>
                        <a:cs typeface="Times New Roman"/>
                      </a:endParaRPr>
                    </a:p>
                  </a:txBody>
                  <a:tcPr marL="45672" marR="45672" marT="0" marB="0"/>
                </a:tc>
              </a:tr>
              <a:tr h="851399">
                <a:tc>
                  <a:txBody>
                    <a:bodyPr/>
                    <a:lstStyle/>
                    <a:p>
                      <a:pPr marL="0" algn="ctr">
                        <a:lnSpc>
                          <a:spcPct val="115000"/>
                        </a:lnSpc>
                        <a:spcAft>
                          <a:spcPts val="0"/>
                        </a:spcAft>
                        <a:tabLst>
                          <a:tab pos="4248150" algn="l"/>
                        </a:tabLst>
                      </a:pPr>
                      <a:r>
                        <a:rPr lang="ru-RU" sz="1200" dirty="0"/>
                        <a:t>2</a:t>
                      </a:r>
                      <a:endParaRPr lang="ru-RU" sz="1200" dirty="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r>
                        <a:rPr lang="ru-RU" sz="1200" dirty="0"/>
                        <a:t>Учебное пособие</a:t>
                      </a:r>
                      <a:endParaRPr lang="ru-RU" sz="1200" dirty="0">
                        <a:latin typeface="Calibri"/>
                        <a:ea typeface="Calibri"/>
                        <a:cs typeface="Times New Roman"/>
                      </a:endParaRPr>
                    </a:p>
                  </a:txBody>
                  <a:tcPr marL="45672" marR="45672" marT="0" marB="0"/>
                </a:tc>
                <a:tc>
                  <a:txBody>
                    <a:bodyPr/>
                    <a:lstStyle/>
                    <a:p>
                      <a:pPr marL="0">
                        <a:lnSpc>
                          <a:spcPct val="115000"/>
                        </a:lnSpc>
                        <a:spcAft>
                          <a:spcPts val="0"/>
                        </a:spcAft>
                        <a:tabLst>
                          <a:tab pos="4248150" algn="l"/>
                        </a:tabLst>
                      </a:pPr>
                      <a:r>
                        <a:rPr lang="ru-RU" sz="1200"/>
                        <a:t>Петров, А.С Философия: учебное пособие/А.С.Петров. – М.:Наука, 2009. – 320 с.</a:t>
                      </a:r>
                      <a:endParaRPr lang="ru-RU" sz="1200">
                        <a:latin typeface="Calibri"/>
                        <a:ea typeface="Calibri"/>
                        <a:cs typeface="Times New Roman"/>
                      </a:endParaRPr>
                    </a:p>
                  </a:txBody>
                  <a:tcPr marL="45672" marR="45672" marT="0" marB="0"/>
                </a:tc>
                <a:tc>
                  <a:txBody>
                    <a:bodyPr/>
                    <a:lstStyle/>
                    <a:p>
                      <a:pPr marL="0" algn="ctr">
                        <a:lnSpc>
                          <a:spcPct val="115000"/>
                        </a:lnSpc>
                        <a:spcAft>
                          <a:spcPts val="0"/>
                        </a:spcAft>
                        <a:tabLst>
                          <a:tab pos="4248150" algn="l"/>
                        </a:tabLst>
                      </a:pPr>
                      <a:r>
                        <a:rPr lang="ru-RU" sz="1200"/>
                        <a:t>15</a:t>
                      </a:r>
                      <a:endParaRPr lang="ru-RU" sz="1200">
                        <a:latin typeface="Calibri"/>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r>
                        <a:rPr lang="ru-RU" sz="1200"/>
                        <a:t>5</a:t>
                      </a:r>
                      <a:endParaRPr lang="ru-RU" sz="1200">
                        <a:latin typeface="Calibri"/>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r>
                        <a:rPr lang="ru-RU" sz="1200"/>
                        <a:t>10,2012</a:t>
                      </a:r>
                      <a:endParaRPr lang="ru-RU" sz="120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endParaRPr lang="ru-RU"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r>
              <a:tr h="261913">
                <a:tc>
                  <a:txBody>
                    <a:bodyPr/>
                    <a:lstStyle/>
                    <a:p>
                      <a:pPr marL="0" algn="ctr">
                        <a:lnSpc>
                          <a:spcPct val="115000"/>
                        </a:lnSpc>
                        <a:spcAft>
                          <a:spcPts val="0"/>
                        </a:spcAft>
                        <a:tabLst>
                          <a:tab pos="4248150" algn="l"/>
                        </a:tabLst>
                      </a:pPr>
                      <a:r>
                        <a:rPr lang="ru-RU" sz="1200" dirty="0" smtClean="0"/>
                        <a:t>3</a:t>
                      </a:r>
                      <a:endParaRPr lang="ru-RU" sz="1200" dirty="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r>
                        <a:rPr lang="ru-RU" sz="1200" dirty="0" smtClean="0"/>
                        <a:t>Комплект конспектов</a:t>
                      </a:r>
                      <a:endParaRPr lang="ru-RU" sz="1200" dirty="0">
                        <a:latin typeface="Calibri"/>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a:latin typeface="Calibri"/>
                        <a:ea typeface="Calibri"/>
                        <a:cs typeface="Times New Roman"/>
                      </a:endParaRPr>
                    </a:p>
                  </a:txBody>
                  <a:tcPr marL="45672" marR="45672" marT="0" marB="0"/>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endParaRPr lang="ru-RU"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r>
              <a:tr h="277633">
                <a:tc>
                  <a:txBody>
                    <a:bodyPr/>
                    <a:lstStyle/>
                    <a:p>
                      <a:pPr marL="0" algn="ctr">
                        <a:lnSpc>
                          <a:spcPct val="115000"/>
                        </a:lnSpc>
                        <a:spcAft>
                          <a:spcPts val="0"/>
                        </a:spcAft>
                        <a:tabLst>
                          <a:tab pos="4248150" algn="l"/>
                        </a:tabLst>
                      </a:pPr>
                      <a:r>
                        <a:rPr lang="ru-RU" sz="1200" dirty="0" smtClean="0"/>
                        <a:t>4</a:t>
                      </a:r>
                      <a:endParaRPr lang="ru-RU" sz="1200" dirty="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r>
                        <a:rPr lang="ru-RU" sz="1200" dirty="0" smtClean="0"/>
                        <a:t>Справочник</a:t>
                      </a:r>
                      <a:endParaRPr lang="ru-RU" sz="1200" dirty="0">
                        <a:latin typeface="Calibri"/>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a:latin typeface="Calibri"/>
                        <a:ea typeface="Calibri"/>
                        <a:cs typeface="Times New Roman"/>
                      </a:endParaRPr>
                    </a:p>
                  </a:txBody>
                  <a:tcPr marL="45672" marR="45672" marT="0" marB="0"/>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endParaRPr lang="ru-RU"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r>
              <a:tr h="524714">
                <a:tc>
                  <a:txBody>
                    <a:bodyPr/>
                    <a:lstStyle/>
                    <a:p>
                      <a:pPr marL="0" algn="ctr">
                        <a:lnSpc>
                          <a:spcPct val="115000"/>
                        </a:lnSpc>
                        <a:spcAft>
                          <a:spcPts val="0"/>
                        </a:spcAft>
                        <a:tabLst>
                          <a:tab pos="4248150" algn="l"/>
                        </a:tabLst>
                      </a:pPr>
                      <a:r>
                        <a:rPr lang="ru-RU" sz="1200" dirty="0" smtClean="0"/>
                        <a:t>5</a:t>
                      </a:r>
                      <a:endParaRPr lang="ru-RU" sz="1200" dirty="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r>
                        <a:rPr lang="ru-RU" sz="1200" dirty="0" smtClean="0"/>
                        <a:t>Сборник заданий для выполнения лабораторно-практических работ</a:t>
                      </a:r>
                      <a:endParaRPr lang="ru-RU" sz="1200" dirty="0">
                        <a:latin typeface="Calibri"/>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a:latin typeface="Calibri"/>
                        <a:ea typeface="Calibri"/>
                        <a:cs typeface="Times New Roman"/>
                      </a:endParaRPr>
                    </a:p>
                  </a:txBody>
                  <a:tcPr marL="45672" marR="45672" marT="0" marB="0"/>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endParaRPr lang="ru-RU"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r>
              <a:tr h="233206">
                <a:tc>
                  <a:txBody>
                    <a:bodyPr/>
                    <a:lstStyle/>
                    <a:p>
                      <a:pPr marL="0" algn="ctr">
                        <a:lnSpc>
                          <a:spcPct val="115000"/>
                        </a:lnSpc>
                        <a:spcAft>
                          <a:spcPts val="0"/>
                        </a:spcAft>
                        <a:tabLst>
                          <a:tab pos="4248150" algn="l"/>
                        </a:tabLst>
                      </a:pPr>
                      <a:r>
                        <a:rPr lang="ru-RU" sz="1200" dirty="0" smtClean="0"/>
                        <a:t>6</a:t>
                      </a:r>
                      <a:endParaRPr lang="ru-RU" sz="1200" dirty="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r>
                        <a:rPr lang="ru-RU" sz="1200" dirty="0" smtClean="0"/>
                        <a:t>Сборник задач и упражнений</a:t>
                      </a:r>
                      <a:endParaRPr lang="ru-RU" sz="1200" dirty="0">
                        <a:latin typeface="Calibri"/>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a:latin typeface="Calibri"/>
                        <a:ea typeface="Calibri"/>
                        <a:cs typeface="Times New Roman"/>
                      </a:endParaRPr>
                    </a:p>
                  </a:txBody>
                  <a:tcPr marL="45672" marR="45672" marT="0" marB="0"/>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endParaRPr lang="ru-RU"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r>
              <a:tr h="233206">
                <a:tc>
                  <a:txBody>
                    <a:bodyPr/>
                    <a:lstStyle/>
                    <a:p>
                      <a:pPr marL="0" algn="ctr">
                        <a:lnSpc>
                          <a:spcPct val="115000"/>
                        </a:lnSpc>
                        <a:spcAft>
                          <a:spcPts val="0"/>
                        </a:spcAft>
                        <a:tabLst>
                          <a:tab pos="4248150" algn="l"/>
                        </a:tabLst>
                      </a:pPr>
                      <a:r>
                        <a:rPr lang="ru-RU" sz="1200" dirty="0" smtClean="0"/>
                        <a:t>7</a:t>
                      </a:r>
                      <a:endParaRPr lang="ru-RU" sz="1200" dirty="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r>
                        <a:rPr lang="ru-RU" sz="1200" dirty="0" smtClean="0"/>
                        <a:t>Сборник тестов</a:t>
                      </a:r>
                      <a:endParaRPr lang="ru-RU" sz="1200" dirty="0">
                        <a:latin typeface="Calibri"/>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a:latin typeface="Calibri"/>
                        <a:ea typeface="Calibri"/>
                        <a:cs typeface="Times New Roman"/>
                      </a:endParaRPr>
                    </a:p>
                  </a:txBody>
                  <a:tcPr marL="45672" marR="45672" marT="0" marB="0"/>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endParaRPr lang="ru-RU"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r>
              <a:tr h="233206">
                <a:tc>
                  <a:txBody>
                    <a:bodyPr/>
                    <a:lstStyle/>
                    <a:p>
                      <a:pPr marL="0" algn="ctr">
                        <a:lnSpc>
                          <a:spcPct val="115000"/>
                        </a:lnSpc>
                        <a:spcAft>
                          <a:spcPts val="0"/>
                        </a:spcAft>
                        <a:tabLst>
                          <a:tab pos="4248150" algn="l"/>
                        </a:tabLst>
                      </a:pPr>
                      <a:r>
                        <a:rPr lang="ru-RU" sz="1200" dirty="0" smtClean="0"/>
                        <a:t>8</a:t>
                      </a:r>
                      <a:endParaRPr lang="ru-RU" sz="1200" dirty="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r>
                        <a:rPr lang="ru-RU" sz="1200" dirty="0" smtClean="0"/>
                        <a:t>Альбомы</a:t>
                      </a:r>
                      <a:endParaRPr lang="ru-RU" sz="1200" dirty="0">
                        <a:latin typeface="Calibri"/>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a:latin typeface="Calibri"/>
                        <a:ea typeface="Calibri"/>
                        <a:cs typeface="Times New Roman"/>
                      </a:endParaRPr>
                    </a:p>
                  </a:txBody>
                  <a:tcPr marL="45672" marR="45672" marT="0" marB="0"/>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endParaRPr lang="ru-RU"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r>
              <a:tr h="233206">
                <a:tc>
                  <a:txBody>
                    <a:bodyPr/>
                    <a:lstStyle/>
                    <a:p>
                      <a:pPr marL="0" algn="ctr">
                        <a:lnSpc>
                          <a:spcPct val="115000"/>
                        </a:lnSpc>
                        <a:spcAft>
                          <a:spcPts val="0"/>
                        </a:spcAft>
                        <a:tabLst>
                          <a:tab pos="4248150" algn="l"/>
                        </a:tabLst>
                      </a:pPr>
                      <a:r>
                        <a:rPr lang="ru-RU" sz="1200" dirty="0" smtClean="0"/>
                        <a:t>9</a:t>
                      </a:r>
                      <a:endParaRPr lang="ru-RU" sz="1200" dirty="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r>
                        <a:rPr lang="ru-RU" sz="1200" dirty="0" smtClean="0"/>
                        <a:t>Рабочая тетрадь</a:t>
                      </a:r>
                      <a:endParaRPr lang="ru-RU" sz="1200" dirty="0">
                        <a:latin typeface="Calibri"/>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a:latin typeface="Calibri"/>
                        <a:ea typeface="Calibri"/>
                        <a:cs typeface="Times New Roman"/>
                      </a:endParaRPr>
                    </a:p>
                  </a:txBody>
                  <a:tcPr marL="45672" marR="45672" marT="0" marB="0"/>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endParaRPr lang="ru-RU" sz="120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endParaRPr lang="ru-RU"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r>
              <a:tr h="566197">
                <a:tc>
                  <a:txBody>
                    <a:bodyPr/>
                    <a:lstStyle/>
                    <a:p>
                      <a:pPr marL="0" algn="ctr">
                        <a:lnSpc>
                          <a:spcPct val="115000"/>
                        </a:lnSpc>
                        <a:spcAft>
                          <a:spcPts val="0"/>
                        </a:spcAft>
                        <a:tabLst>
                          <a:tab pos="4248150" algn="l"/>
                        </a:tabLst>
                      </a:pPr>
                      <a:r>
                        <a:rPr lang="ru-RU" sz="1200"/>
                        <a:t>10</a:t>
                      </a:r>
                      <a:endParaRPr lang="ru-RU" sz="1200">
                        <a:latin typeface="Calibri"/>
                        <a:ea typeface="Calibri"/>
                        <a:cs typeface="Times New Roman"/>
                      </a:endParaRPr>
                    </a:p>
                  </a:txBody>
                  <a:tcPr marL="45672" marR="45672" marT="0" marB="0" anchor="ctr"/>
                </a:tc>
                <a:tc>
                  <a:txBody>
                    <a:bodyPr/>
                    <a:lstStyle/>
                    <a:p>
                      <a:pPr marL="0">
                        <a:lnSpc>
                          <a:spcPct val="115000"/>
                        </a:lnSpc>
                        <a:spcAft>
                          <a:spcPts val="0"/>
                        </a:spcAft>
                        <a:tabLst>
                          <a:tab pos="4248150" algn="l"/>
                        </a:tabLst>
                      </a:pPr>
                      <a:r>
                        <a:rPr lang="ru-RU" sz="1200" dirty="0"/>
                        <a:t>Интернет-ресурс</a:t>
                      </a:r>
                      <a:endParaRPr lang="ru-RU" sz="1200" dirty="0">
                        <a:latin typeface="Calibri"/>
                        <a:ea typeface="Calibri"/>
                        <a:cs typeface="Times New Roman"/>
                      </a:endParaRPr>
                    </a:p>
                  </a:txBody>
                  <a:tcPr marL="45672" marR="45672" marT="0" marB="0"/>
                </a:tc>
                <a:tc>
                  <a:txBody>
                    <a:bodyPr/>
                    <a:lstStyle/>
                    <a:p>
                      <a:pPr marL="0">
                        <a:lnSpc>
                          <a:spcPct val="115000"/>
                        </a:lnSpc>
                        <a:spcAft>
                          <a:spcPts val="0"/>
                        </a:spcAft>
                        <a:tabLst>
                          <a:tab pos="4248150" algn="l"/>
                        </a:tabLst>
                      </a:pPr>
                      <a:r>
                        <a:rPr lang="en-US" sz="1200"/>
                        <a:t>www. school-colletion.edu.ru</a:t>
                      </a:r>
                      <a:endParaRPr lang="ru-RU" sz="1200">
                        <a:latin typeface="Calibri"/>
                        <a:ea typeface="Calibri"/>
                        <a:cs typeface="Times New Roman"/>
                      </a:endParaRPr>
                    </a:p>
                  </a:txBody>
                  <a:tcPr marL="45672" marR="45672" marT="0" marB="0"/>
                </a:tc>
                <a:tc>
                  <a:txBody>
                    <a:bodyPr/>
                    <a:lstStyle/>
                    <a:p>
                      <a:pPr marL="0" algn="ctr">
                        <a:lnSpc>
                          <a:spcPct val="115000"/>
                        </a:lnSpc>
                        <a:spcAft>
                          <a:spcPts val="0"/>
                        </a:spcAft>
                        <a:tabLst>
                          <a:tab pos="4248150" algn="l"/>
                        </a:tabLst>
                      </a:pPr>
                      <a:endParaRPr lang="en-US" sz="1200">
                        <a:latin typeface="Times New Roman"/>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endParaRPr lang="en-US" sz="1200">
                        <a:latin typeface="Times New Roman"/>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endParaRPr lang="en-US" sz="1200">
                        <a:latin typeface="Times New Roman"/>
                        <a:ea typeface="Calibri"/>
                        <a:cs typeface="Times New Roman"/>
                      </a:endParaRPr>
                    </a:p>
                  </a:txBody>
                  <a:tcPr marL="45672" marR="45672" marT="0" marB="0" anchor="ctr"/>
                </a:tc>
                <a:tc>
                  <a:txBody>
                    <a:bodyPr/>
                    <a:lstStyle/>
                    <a:p>
                      <a:pPr marL="0">
                        <a:lnSpc>
                          <a:spcPct val="115000"/>
                        </a:lnSpc>
                        <a:spcAft>
                          <a:spcPts val="0"/>
                        </a:spcAft>
                        <a:tabLst>
                          <a:tab pos="4248150" algn="l"/>
                        </a:tabLst>
                      </a:pPr>
                      <a:endParaRPr lang="en-US"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en-US"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en-US"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en-US"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en-US"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en-US" sz="1200" dirty="0">
                        <a:latin typeface="Times New Roman"/>
                        <a:ea typeface="Calibri"/>
                        <a:cs typeface="Times New Roman"/>
                      </a:endParaRPr>
                    </a:p>
                  </a:txBody>
                  <a:tcPr marL="45672" marR="45672" marT="0" marB="0"/>
                </a:tc>
              </a:tr>
              <a:tr h="170280">
                <a:tc>
                  <a:txBody>
                    <a:bodyPr/>
                    <a:lstStyle/>
                    <a:p>
                      <a:pPr marL="0">
                        <a:lnSpc>
                          <a:spcPct val="115000"/>
                        </a:lnSpc>
                        <a:spcAft>
                          <a:spcPts val="0"/>
                        </a:spcAft>
                        <a:tabLst>
                          <a:tab pos="4248150" algn="l"/>
                        </a:tabLst>
                      </a:pPr>
                      <a:endParaRPr lang="en-US" sz="1200">
                        <a:latin typeface="Times New Roman"/>
                        <a:ea typeface="Calibri"/>
                        <a:cs typeface="Times New Roman"/>
                      </a:endParaRPr>
                    </a:p>
                  </a:txBody>
                  <a:tcPr marL="45672" marR="45672" marT="0" marB="0"/>
                </a:tc>
                <a:tc gridSpan="2">
                  <a:txBody>
                    <a:bodyPr/>
                    <a:lstStyle/>
                    <a:p>
                      <a:pPr marL="0" algn="ctr">
                        <a:lnSpc>
                          <a:spcPct val="115000"/>
                        </a:lnSpc>
                        <a:spcAft>
                          <a:spcPts val="0"/>
                        </a:spcAft>
                        <a:tabLst>
                          <a:tab pos="4248150" algn="l"/>
                        </a:tabLst>
                      </a:pPr>
                      <a:r>
                        <a:rPr lang="ru-RU" sz="1200" dirty="0"/>
                        <a:t>Оснащённость, %</a:t>
                      </a:r>
                      <a:endParaRPr lang="ru-RU" sz="1200" dirty="0">
                        <a:latin typeface="Calibri"/>
                        <a:ea typeface="Calibri"/>
                        <a:cs typeface="Times New Roman"/>
                      </a:endParaRPr>
                    </a:p>
                  </a:txBody>
                  <a:tcPr marL="45672" marR="45672" marT="0" marB="0"/>
                </a:tc>
                <a:tc hMerge="1">
                  <a:txBody>
                    <a:bodyPr/>
                    <a:lstStyle/>
                    <a:p>
                      <a:endParaRPr lang="ru-RU"/>
                    </a:p>
                  </a:txBody>
                  <a:tcPr/>
                </a:tc>
                <a:tc>
                  <a:txBody>
                    <a:bodyPr/>
                    <a:lstStyle/>
                    <a:p>
                      <a:pPr marL="0" algn="ctr">
                        <a:lnSpc>
                          <a:spcPct val="115000"/>
                        </a:lnSpc>
                        <a:spcAft>
                          <a:spcPts val="0"/>
                        </a:spcAft>
                        <a:tabLst>
                          <a:tab pos="4248150" algn="l"/>
                        </a:tabLst>
                      </a:pPr>
                      <a:endParaRPr lang="ru-RU" sz="1200">
                        <a:latin typeface="Times New Roman"/>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endParaRPr lang="ru-RU" sz="1200">
                        <a:latin typeface="Times New Roman"/>
                        <a:ea typeface="Calibri"/>
                        <a:cs typeface="Times New Roman"/>
                      </a:endParaRPr>
                    </a:p>
                  </a:txBody>
                  <a:tcPr marL="45672" marR="45672" marT="0" marB="0" anchor="ctr"/>
                </a:tc>
                <a:tc>
                  <a:txBody>
                    <a:bodyPr/>
                    <a:lstStyle/>
                    <a:p>
                      <a:pPr marL="0" algn="ctr">
                        <a:lnSpc>
                          <a:spcPct val="115000"/>
                        </a:lnSpc>
                        <a:spcAft>
                          <a:spcPts val="0"/>
                        </a:spcAft>
                        <a:tabLst>
                          <a:tab pos="4248150" algn="l"/>
                        </a:tabLst>
                      </a:pPr>
                      <a:endParaRPr lang="ru-RU" sz="1200">
                        <a:latin typeface="Times New Roman"/>
                        <a:ea typeface="Calibri"/>
                        <a:cs typeface="Times New Roman"/>
                      </a:endParaRPr>
                    </a:p>
                  </a:txBody>
                  <a:tcPr marL="45672" marR="45672" marT="0" marB="0" anchor="ctr"/>
                </a:tc>
                <a:tc>
                  <a:txBody>
                    <a:bodyPr/>
                    <a:lstStyle/>
                    <a:p>
                      <a:pPr marL="0">
                        <a:lnSpc>
                          <a:spcPct val="115000"/>
                        </a:lnSpc>
                        <a:spcAft>
                          <a:spcPts val="0"/>
                        </a:spcAft>
                        <a:tabLst>
                          <a:tab pos="4248150" algn="l"/>
                        </a:tabLst>
                      </a:pPr>
                      <a:endParaRPr lang="ru-RU"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a:latin typeface="Times New Roman"/>
                        <a:ea typeface="Calibri"/>
                        <a:cs typeface="Times New Roman"/>
                      </a:endParaRPr>
                    </a:p>
                  </a:txBody>
                  <a:tcPr marL="45672" marR="45672" marT="0" marB="0"/>
                </a:tc>
                <a:tc>
                  <a:txBody>
                    <a:bodyPr/>
                    <a:lstStyle/>
                    <a:p>
                      <a:pPr marL="0">
                        <a:lnSpc>
                          <a:spcPct val="115000"/>
                        </a:lnSpc>
                        <a:spcAft>
                          <a:spcPts val="0"/>
                        </a:spcAft>
                        <a:tabLst>
                          <a:tab pos="4248150" algn="l"/>
                        </a:tabLst>
                      </a:pPr>
                      <a:endParaRPr lang="ru-RU" sz="1200" dirty="0">
                        <a:latin typeface="Times New Roman"/>
                        <a:ea typeface="Calibri"/>
                        <a:cs typeface="Times New Roman"/>
                      </a:endParaRPr>
                    </a:p>
                  </a:txBody>
                  <a:tcPr marL="45672" marR="45672" marT="0" marB="0"/>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683568" y="764703"/>
          <a:ext cx="7992888" cy="4752529"/>
        </p:xfrm>
        <a:graphic>
          <a:graphicData uri="http://schemas.openxmlformats.org/drawingml/2006/table">
            <a:tbl>
              <a:tblPr>
                <a:tableStyleId>{284E427A-3D55-4303-BF80-6455036E1DE7}</a:tableStyleId>
              </a:tblPr>
              <a:tblGrid>
                <a:gridCol w="417698"/>
                <a:gridCol w="2780620"/>
                <a:gridCol w="2594575"/>
                <a:gridCol w="968376"/>
                <a:gridCol w="1231619"/>
              </a:tblGrid>
              <a:tr h="1519634">
                <a:tc>
                  <a:txBody>
                    <a:bodyPr/>
                    <a:lstStyle/>
                    <a:p>
                      <a:pPr algn="ctr">
                        <a:lnSpc>
                          <a:spcPct val="115000"/>
                        </a:lnSpc>
                        <a:spcAft>
                          <a:spcPts val="0"/>
                        </a:spcAft>
                        <a:tabLst>
                          <a:tab pos="3731260" algn="l"/>
                        </a:tabLst>
                      </a:pPr>
                      <a:r>
                        <a:rPr lang="ru-RU" sz="1400" dirty="0"/>
                        <a:t>№ </a:t>
                      </a:r>
                      <a:r>
                        <a:rPr lang="ru-RU" sz="1400" dirty="0" err="1"/>
                        <a:t>п</a:t>
                      </a:r>
                      <a:r>
                        <a:rPr lang="ru-RU" sz="1400" dirty="0"/>
                        <a:t>/</a:t>
                      </a:r>
                      <a:r>
                        <a:rPr lang="ru-RU" sz="1400" dirty="0" err="1"/>
                        <a:t>п</a:t>
                      </a:r>
                      <a:endParaRPr lang="ru-RU" sz="1400" dirty="0">
                        <a:latin typeface="Calibri"/>
                        <a:ea typeface="Calibri"/>
                        <a:cs typeface="Times New Roman"/>
                      </a:endParaRPr>
                    </a:p>
                  </a:txBody>
                  <a:tcPr marL="42893" marR="42893" marT="0" marB="0" anchor="ctr"/>
                </a:tc>
                <a:tc>
                  <a:txBody>
                    <a:bodyPr/>
                    <a:lstStyle/>
                    <a:p>
                      <a:pPr algn="ctr">
                        <a:lnSpc>
                          <a:spcPct val="115000"/>
                        </a:lnSpc>
                        <a:spcAft>
                          <a:spcPts val="0"/>
                        </a:spcAft>
                        <a:tabLst>
                          <a:tab pos="3731260" algn="l"/>
                        </a:tabLst>
                      </a:pPr>
                      <a:r>
                        <a:rPr lang="ru-RU" sz="1400" dirty="0"/>
                        <a:t>Вид методического пособия</a:t>
                      </a:r>
                      <a:endParaRPr lang="ru-RU" sz="1400" dirty="0">
                        <a:latin typeface="Calibri"/>
                        <a:ea typeface="Calibri"/>
                        <a:cs typeface="Times New Roman"/>
                      </a:endParaRPr>
                    </a:p>
                  </a:txBody>
                  <a:tcPr marL="42893" marR="42893" marT="0" marB="0" anchor="ctr"/>
                </a:tc>
                <a:tc>
                  <a:txBody>
                    <a:bodyPr/>
                    <a:lstStyle/>
                    <a:p>
                      <a:pPr algn="ctr">
                        <a:lnSpc>
                          <a:spcPct val="115000"/>
                        </a:lnSpc>
                        <a:spcAft>
                          <a:spcPts val="0"/>
                        </a:spcAft>
                        <a:tabLst>
                          <a:tab pos="3731260" algn="l"/>
                        </a:tabLst>
                      </a:pPr>
                      <a:r>
                        <a:rPr lang="ru-RU" sz="1400" dirty="0"/>
                        <a:t>Автор, наименование, кем и когда издано</a:t>
                      </a:r>
                      <a:endParaRPr lang="ru-RU" sz="1400" dirty="0">
                        <a:latin typeface="Calibri"/>
                        <a:ea typeface="Calibri"/>
                        <a:cs typeface="Times New Roman"/>
                      </a:endParaRPr>
                    </a:p>
                  </a:txBody>
                  <a:tcPr marL="42893" marR="42893" marT="0" marB="0" anchor="ctr"/>
                </a:tc>
                <a:tc>
                  <a:txBody>
                    <a:bodyPr/>
                    <a:lstStyle/>
                    <a:p>
                      <a:pPr algn="ctr">
                        <a:lnSpc>
                          <a:spcPct val="115000"/>
                        </a:lnSpc>
                        <a:spcAft>
                          <a:spcPts val="0"/>
                        </a:spcAft>
                        <a:tabLst>
                          <a:tab pos="3731260" algn="l"/>
                        </a:tabLst>
                      </a:pPr>
                      <a:r>
                        <a:rPr lang="ru-RU" sz="1400"/>
                        <a:t>Отметка о наличии (количество)</a:t>
                      </a:r>
                      <a:endParaRPr lang="ru-RU" sz="1400">
                        <a:latin typeface="Calibri"/>
                        <a:ea typeface="Calibri"/>
                        <a:cs typeface="Times New Roman"/>
                      </a:endParaRPr>
                    </a:p>
                  </a:txBody>
                  <a:tcPr marL="42893" marR="42893" marT="0" marB="0" anchor="ctr"/>
                </a:tc>
                <a:tc>
                  <a:txBody>
                    <a:bodyPr/>
                    <a:lstStyle/>
                    <a:p>
                      <a:pPr algn="ctr">
                        <a:lnSpc>
                          <a:spcPct val="115000"/>
                        </a:lnSpc>
                        <a:spcAft>
                          <a:spcPts val="0"/>
                        </a:spcAft>
                        <a:tabLst>
                          <a:tab pos="3731260" algn="l"/>
                        </a:tabLst>
                      </a:pPr>
                      <a:r>
                        <a:rPr lang="ru-RU" sz="1400"/>
                        <a:t>Планируемый срок приобретения</a:t>
                      </a:r>
                      <a:endParaRPr lang="ru-RU" sz="1400">
                        <a:latin typeface="Calibri"/>
                        <a:ea typeface="Calibri"/>
                        <a:cs typeface="Times New Roman"/>
                      </a:endParaRPr>
                    </a:p>
                  </a:txBody>
                  <a:tcPr marL="42893" marR="42893" marT="0" marB="0" anchor="ctr"/>
                </a:tc>
              </a:tr>
              <a:tr h="590968">
                <a:tc>
                  <a:txBody>
                    <a:bodyPr/>
                    <a:lstStyle/>
                    <a:p>
                      <a:pPr>
                        <a:lnSpc>
                          <a:spcPct val="115000"/>
                        </a:lnSpc>
                        <a:spcAft>
                          <a:spcPts val="0"/>
                        </a:spcAft>
                        <a:tabLst>
                          <a:tab pos="3731260" algn="l"/>
                        </a:tabLst>
                      </a:pPr>
                      <a:r>
                        <a:rPr lang="ru-RU" sz="1400" dirty="0" smtClean="0"/>
                        <a:t>1. </a:t>
                      </a:r>
                      <a:endParaRPr lang="ru-RU" sz="1400" dirty="0">
                        <a:latin typeface="Calibri"/>
                        <a:ea typeface="Calibri"/>
                        <a:cs typeface="Times New Roman"/>
                      </a:endParaRPr>
                    </a:p>
                  </a:txBody>
                  <a:tcPr marL="42893" marR="42893" marT="0" marB="0"/>
                </a:tc>
                <a:tc>
                  <a:txBody>
                    <a:bodyPr/>
                    <a:lstStyle/>
                    <a:p>
                      <a:pPr>
                        <a:lnSpc>
                          <a:spcPct val="115000"/>
                        </a:lnSpc>
                        <a:spcAft>
                          <a:spcPts val="0"/>
                        </a:spcAft>
                        <a:tabLst>
                          <a:tab pos="3731260" algn="l"/>
                        </a:tabLst>
                      </a:pPr>
                      <a:r>
                        <a:rPr lang="ru-RU" sz="1400"/>
                        <a:t>Методические пособия</a:t>
                      </a:r>
                      <a:endParaRPr lang="ru-RU" sz="1400">
                        <a:latin typeface="Calibri"/>
                        <a:ea typeface="Calibri"/>
                        <a:cs typeface="Times New Roman"/>
                      </a:endParaRPr>
                    </a:p>
                  </a:txBody>
                  <a:tcPr marL="42893" marR="42893" marT="0" marB="0"/>
                </a:tc>
                <a:tc>
                  <a:txBody>
                    <a:bodyPr/>
                    <a:lstStyle/>
                    <a:p>
                      <a:pPr>
                        <a:lnSpc>
                          <a:spcPct val="115000"/>
                        </a:lnSpc>
                        <a:spcAft>
                          <a:spcPts val="0"/>
                        </a:spcAft>
                        <a:tabLst>
                          <a:tab pos="3731260" algn="l"/>
                        </a:tabLst>
                      </a:pPr>
                      <a:endParaRPr lang="ru-RU" sz="1400" dirty="0">
                        <a:latin typeface="Times New Roman"/>
                        <a:ea typeface="Calibri"/>
                        <a:cs typeface="Times New Roman"/>
                      </a:endParaRPr>
                    </a:p>
                  </a:txBody>
                  <a:tcPr marL="42893" marR="42893" marT="0" marB="0"/>
                </a:tc>
                <a:tc>
                  <a:txBody>
                    <a:bodyPr/>
                    <a:lstStyle/>
                    <a:p>
                      <a:pPr>
                        <a:lnSpc>
                          <a:spcPct val="115000"/>
                        </a:lnSpc>
                        <a:spcAft>
                          <a:spcPts val="0"/>
                        </a:spcAft>
                        <a:tabLst>
                          <a:tab pos="3731260" algn="l"/>
                        </a:tabLst>
                      </a:pPr>
                      <a:endParaRPr lang="ru-RU" sz="1400">
                        <a:latin typeface="Times New Roman"/>
                        <a:ea typeface="Calibri"/>
                        <a:cs typeface="Times New Roman"/>
                      </a:endParaRPr>
                    </a:p>
                  </a:txBody>
                  <a:tcPr marL="42893" marR="42893" marT="0" marB="0"/>
                </a:tc>
                <a:tc>
                  <a:txBody>
                    <a:bodyPr/>
                    <a:lstStyle/>
                    <a:p>
                      <a:pPr>
                        <a:lnSpc>
                          <a:spcPct val="115000"/>
                        </a:lnSpc>
                        <a:spcAft>
                          <a:spcPts val="0"/>
                        </a:spcAft>
                        <a:tabLst>
                          <a:tab pos="3731260" algn="l"/>
                        </a:tabLst>
                      </a:pPr>
                      <a:endParaRPr lang="ru-RU" sz="1400">
                        <a:latin typeface="Times New Roman"/>
                        <a:ea typeface="Calibri"/>
                        <a:cs typeface="Times New Roman"/>
                      </a:endParaRPr>
                    </a:p>
                  </a:txBody>
                  <a:tcPr marL="42893" marR="42893" marT="0" marB="0"/>
                </a:tc>
              </a:tr>
              <a:tr h="399359">
                <a:tc>
                  <a:txBody>
                    <a:bodyPr/>
                    <a:lstStyle/>
                    <a:p>
                      <a:pPr>
                        <a:lnSpc>
                          <a:spcPct val="115000"/>
                        </a:lnSpc>
                        <a:spcAft>
                          <a:spcPts val="0"/>
                        </a:spcAft>
                        <a:tabLst>
                          <a:tab pos="3731260" algn="l"/>
                        </a:tabLst>
                      </a:pPr>
                      <a:r>
                        <a:rPr lang="ru-RU" sz="1400" dirty="0" smtClean="0"/>
                        <a:t>2. </a:t>
                      </a:r>
                      <a:endParaRPr lang="ru-RU" sz="1400" dirty="0">
                        <a:latin typeface="Calibri"/>
                        <a:ea typeface="Calibri"/>
                        <a:cs typeface="Times New Roman"/>
                      </a:endParaRPr>
                    </a:p>
                  </a:txBody>
                  <a:tcPr marL="42893" marR="42893" marT="0" marB="0"/>
                </a:tc>
                <a:tc>
                  <a:txBody>
                    <a:bodyPr/>
                    <a:lstStyle/>
                    <a:p>
                      <a:pPr>
                        <a:lnSpc>
                          <a:spcPct val="115000"/>
                        </a:lnSpc>
                        <a:spcAft>
                          <a:spcPts val="0"/>
                        </a:spcAft>
                        <a:tabLst>
                          <a:tab pos="3731260" algn="l"/>
                        </a:tabLst>
                      </a:pPr>
                      <a:r>
                        <a:rPr lang="ru-RU" sz="1400" dirty="0"/>
                        <a:t>Методические рекомендации</a:t>
                      </a:r>
                      <a:endParaRPr lang="ru-RU" sz="1400" dirty="0">
                        <a:latin typeface="Calibri"/>
                        <a:ea typeface="Calibri"/>
                        <a:cs typeface="Times New Roman"/>
                      </a:endParaRPr>
                    </a:p>
                  </a:txBody>
                  <a:tcPr marL="42893" marR="42893" marT="0" marB="0"/>
                </a:tc>
                <a:tc>
                  <a:txBody>
                    <a:bodyPr/>
                    <a:lstStyle/>
                    <a:p>
                      <a:pPr>
                        <a:lnSpc>
                          <a:spcPct val="115000"/>
                        </a:lnSpc>
                        <a:spcAft>
                          <a:spcPts val="0"/>
                        </a:spcAft>
                        <a:tabLst>
                          <a:tab pos="3731260" algn="l"/>
                        </a:tabLst>
                      </a:pPr>
                      <a:endParaRPr lang="ru-RU" sz="1400" dirty="0">
                        <a:latin typeface="Times New Roman"/>
                        <a:ea typeface="Calibri"/>
                        <a:cs typeface="Times New Roman"/>
                      </a:endParaRPr>
                    </a:p>
                  </a:txBody>
                  <a:tcPr marL="42893" marR="42893" marT="0" marB="0"/>
                </a:tc>
                <a:tc>
                  <a:txBody>
                    <a:bodyPr/>
                    <a:lstStyle/>
                    <a:p>
                      <a:pPr>
                        <a:lnSpc>
                          <a:spcPct val="115000"/>
                        </a:lnSpc>
                        <a:spcAft>
                          <a:spcPts val="0"/>
                        </a:spcAft>
                        <a:tabLst>
                          <a:tab pos="3731260" algn="l"/>
                        </a:tabLst>
                      </a:pPr>
                      <a:endParaRPr lang="ru-RU" sz="1400" dirty="0">
                        <a:latin typeface="Times New Roman"/>
                        <a:ea typeface="Calibri"/>
                        <a:cs typeface="Times New Roman"/>
                      </a:endParaRPr>
                    </a:p>
                  </a:txBody>
                  <a:tcPr marL="42893" marR="42893" marT="0" marB="0"/>
                </a:tc>
                <a:tc>
                  <a:txBody>
                    <a:bodyPr/>
                    <a:lstStyle/>
                    <a:p>
                      <a:pPr>
                        <a:lnSpc>
                          <a:spcPct val="115000"/>
                        </a:lnSpc>
                        <a:spcAft>
                          <a:spcPts val="0"/>
                        </a:spcAft>
                        <a:tabLst>
                          <a:tab pos="3731260" algn="l"/>
                        </a:tabLst>
                      </a:pPr>
                      <a:endParaRPr lang="ru-RU" sz="1400">
                        <a:latin typeface="Times New Roman"/>
                        <a:ea typeface="Calibri"/>
                        <a:cs typeface="Times New Roman"/>
                      </a:endParaRPr>
                    </a:p>
                  </a:txBody>
                  <a:tcPr marL="42893" marR="42893" marT="0" marB="0"/>
                </a:tc>
              </a:tr>
              <a:tr h="394109">
                <a:tc>
                  <a:txBody>
                    <a:bodyPr/>
                    <a:lstStyle/>
                    <a:p>
                      <a:pPr>
                        <a:lnSpc>
                          <a:spcPct val="115000"/>
                        </a:lnSpc>
                        <a:spcAft>
                          <a:spcPts val="0"/>
                        </a:spcAft>
                        <a:tabLst>
                          <a:tab pos="3731260" algn="l"/>
                        </a:tabLst>
                      </a:pPr>
                      <a:r>
                        <a:rPr lang="ru-RU" sz="1400" dirty="0" smtClean="0"/>
                        <a:t>3. </a:t>
                      </a:r>
                      <a:endParaRPr lang="ru-RU" sz="1400" dirty="0">
                        <a:latin typeface="Calibri"/>
                        <a:ea typeface="Calibri"/>
                        <a:cs typeface="Times New Roman"/>
                      </a:endParaRPr>
                    </a:p>
                  </a:txBody>
                  <a:tcPr marL="42893" marR="42893" marT="0" marB="0"/>
                </a:tc>
                <a:tc>
                  <a:txBody>
                    <a:bodyPr/>
                    <a:lstStyle/>
                    <a:p>
                      <a:pPr>
                        <a:lnSpc>
                          <a:spcPct val="115000"/>
                        </a:lnSpc>
                        <a:spcAft>
                          <a:spcPts val="0"/>
                        </a:spcAft>
                        <a:tabLst>
                          <a:tab pos="3731260" algn="l"/>
                        </a:tabLst>
                      </a:pPr>
                      <a:r>
                        <a:rPr lang="ru-RU" sz="1400"/>
                        <a:t>Частные методики</a:t>
                      </a:r>
                      <a:endParaRPr lang="ru-RU" sz="1400">
                        <a:latin typeface="Calibri"/>
                        <a:ea typeface="Calibri"/>
                        <a:cs typeface="Times New Roman"/>
                      </a:endParaRPr>
                    </a:p>
                  </a:txBody>
                  <a:tcPr marL="42893" marR="42893" marT="0" marB="0"/>
                </a:tc>
                <a:tc>
                  <a:txBody>
                    <a:bodyPr/>
                    <a:lstStyle/>
                    <a:p>
                      <a:pPr>
                        <a:lnSpc>
                          <a:spcPct val="115000"/>
                        </a:lnSpc>
                        <a:spcAft>
                          <a:spcPts val="0"/>
                        </a:spcAft>
                        <a:tabLst>
                          <a:tab pos="3731260" algn="l"/>
                        </a:tabLst>
                      </a:pPr>
                      <a:endParaRPr lang="ru-RU" sz="1400">
                        <a:latin typeface="Times New Roman"/>
                        <a:ea typeface="Calibri"/>
                        <a:cs typeface="Times New Roman"/>
                      </a:endParaRPr>
                    </a:p>
                  </a:txBody>
                  <a:tcPr marL="42893" marR="42893" marT="0" marB="0"/>
                </a:tc>
                <a:tc>
                  <a:txBody>
                    <a:bodyPr/>
                    <a:lstStyle/>
                    <a:p>
                      <a:pPr>
                        <a:lnSpc>
                          <a:spcPct val="115000"/>
                        </a:lnSpc>
                        <a:spcAft>
                          <a:spcPts val="0"/>
                        </a:spcAft>
                        <a:tabLst>
                          <a:tab pos="3731260" algn="l"/>
                        </a:tabLst>
                      </a:pPr>
                      <a:endParaRPr lang="ru-RU" sz="1400" dirty="0">
                        <a:latin typeface="Times New Roman"/>
                        <a:ea typeface="Calibri"/>
                        <a:cs typeface="Times New Roman"/>
                      </a:endParaRPr>
                    </a:p>
                  </a:txBody>
                  <a:tcPr marL="42893" marR="42893" marT="0" marB="0"/>
                </a:tc>
                <a:tc>
                  <a:txBody>
                    <a:bodyPr/>
                    <a:lstStyle/>
                    <a:p>
                      <a:pPr>
                        <a:lnSpc>
                          <a:spcPct val="115000"/>
                        </a:lnSpc>
                        <a:spcAft>
                          <a:spcPts val="0"/>
                        </a:spcAft>
                        <a:tabLst>
                          <a:tab pos="3731260" algn="l"/>
                        </a:tabLst>
                      </a:pPr>
                      <a:endParaRPr lang="ru-RU" sz="1400">
                        <a:latin typeface="Times New Roman"/>
                        <a:ea typeface="Calibri"/>
                        <a:cs typeface="Times New Roman"/>
                      </a:endParaRPr>
                    </a:p>
                  </a:txBody>
                  <a:tcPr marL="42893" marR="42893" marT="0" marB="0"/>
                </a:tc>
              </a:tr>
              <a:tr h="394109">
                <a:tc>
                  <a:txBody>
                    <a:bodyPr/>
                    <a:lstStyle/>
                    <a:p>
                      <a:pPr>
                        <a:lnSpc>
                          <a:spcPct val="115000"/>
                        </a:lnSpc>
                        <a:spcAft>
                          <a:spcPts val="0"/>
                        </a:spcAft>
                        <a:tabLst>
                          <a:tab pos="3731260" algn="l"/>
                        </a:tabLst>
                      </a:pPr>
                      <a:r>
                        <a:rPr lang="ru-RU" sz="1400" dirty="0" smtClean="0"/>
                        <a:t>4.</a:t>
                      </a:r>
                      <a:endParaRPr lang="ru-RU" sz="1400" dirty="0">
                        <a:latin typeface="Calibri"/>
                        <a:ea typeface="Calibri"/>
                        <a:cs typeface="Times New Roman"/>
                      </a:endParaRPr>
                    </a:p>
                  </a:txBody>
                  <a:tcPr marL="42893" marR="42893" marT="0" marB="0"/>
                </a:tc>
                <a:tc>
                  <a:txBody>
                    <a:bodyPr/>
                    <a:lstStyle/>
                    <a:p>
                      <a:pPr>
                        <a:lnSpc>
                          <a:spcPct val="115000"/>
                        </a:lnSpc>
                        <a:spcAft>
                          <a:spcPts val="0"/>
                        </a:spcAft>
                        <a:tabLst>
                          <a:tab pos="3731260" algn="l"/>
                        </a:tabLst>
                      </a:pPr>
                      <a:r>
                        <a:rPr lang="ru-RU" sz="1400" dirty="0" err="1" smtClean="0"/>
                        <a:t>Подтемные</a:t>
                      </a:r>
                      <a:r>
                        <a:rPr lang="ru-RU" sz="1400" dirty="0" smtClean="0"/>
                        <a:t> методразработки</a:t>
                      </a:r>
                      <a:endParaRPr lang="ru-RU" sz="1400" dirty="0">
                        <a:latin typeface="Times New Roman"/>
                        <a:ea typeface="Calibri"/>
                        <a:cs typeface="Times New Roman"/>
                      </a:endParaRPr>
                    </a:p>
                  </a:txBody>
                  <a:tcPr marL="42893" marR="42893" marT="0" marB="0"/>
                </a:tc>
                <a:tc>
                  <a:txBody>
                    <a:bodyPr/>
                    <a:lstStyle/>
                    <a:p>
                      <a:pPr>
                        <a:lnSpc>
                          <a:spcPct val="115000"/>
                        </a:lnSpc>
                        <a:spcAft>
                          <a:spcPts val="0"/>
                        </a:spcAft>
                        <a:tabLst>
                          <a:tab pos="3731260" algn="l"/>
                        </a:tabLst>
                      </a:pPr>
                      <a:endParaRPr lang="ru-RU" sz="1400">
                        <a:latin typeface="Times New Roman"/>
                        <a:ea typeface="Calibri"/>
                        <a:cs typeface="Times New Roman"/>
                      </a:endParaRPr>
                    </a:p>
                  </a:txBody>
                  <a:tcPr marL="42893" marR="42893" marT="0" marB="0"/>
                </a:tc>
                <a:tc>
                  <a:txBody>
                    <a:bodyPr/>
                    <a:lstStyle/>
                    <a:p>
                      <a:pPr>
                        <a:lnSpc>
                          <a:spcPct val="115000"/>
                        </a:lnSpc>
                        <a:spcAft>
                          <a:spcPts val="0"/>
                        </a:spcAft>
                        <a:tabLst>
                          <a:tab pos="3731260" algn="l"/>
                        </a:tabLst>
                      </a:pPr>
                      <a:endParaRPr lang="ru-RU" sz="1400" dirty="0">
                        <a:latin typeface="Times New Roman"/>
                        <a:ea typeface="Calibri"/>
                        <a:cs typeface="Times New Roman"/>
                      </a:endParaRPr>
                    </a:p>
                  </a:txBody>
                  <a:tcPr marL="42893" marR="42893" marT="0" marB="0"/>
                </a:tc>
                <a:tc>
                  <a:txBody>
                    <a:bodyPr/>
                    <a:lstStyle/>
                    <a:p>
                      <a:pPr>
                        <a:lnSpc>
                          <a:spcPct val="115000"/>
                        </a:lnSpc>
                        <a:spcAft>
                          <a:spcPts val="0"/>
                        </a:spcAft>
                        <a:tabLst>
                          <a:tab pos="3731260" algn="l"/>
                        </a:tabLst>
                      </a:pPr>
                      <a:endParaRPr lang="ru-RU" sz="1400" dirty="0">
                        <a:latin typeface="Times New Roman"/>
                        <a:ea typeface="Calibri"/>
                        <a:cs typeface="Times New Roman"/>
                      </a:endParaRPr>
                    </a:p>
                  </a:txBody>
                  <a:tcPr marL="42893" marR="42893" marT="0" marB="0"/>
                </a:tc>
              </a:tr>
              <a:tr h="727175">
                <a:tc>
                  <a:txBody>
                    <a:bodyPr/>
                    <a:lstStyle/>
                    <a:p>
                      <a:pPr>
                        <a:lnSpc>
                          <a:spcPct val="115000"/>
                        </a:lnSpc>
                        <a:spcAft>
                          <a:spcPts val="0"/>
                        </a:spcAft>
                        <a:tabLst>
                          <a:tab pos="3731260" algn="l"/>
                        </a:tabLst>
                      </a:pPr>
                      <a:r>
                        <a:rPr lang="ru-RU" sz="1400" dirty="0" smtClean="0"/>
                        <a:t>5.</a:t>
                      </a:r>
                      <a:endParaRPr lang="ru-RU" sz="1400" dirty="0">
                        <a:latin typeface="Calibri"/>
                        <a:ea typeface="Calibri"/>
                        <a:cs typeface="Times New Roman"/>
                      </a:endParaRPr>
                    </a:p>
                  </a:txBody>
                  <a:tcPr marL="42893" marR="42893" marT="0" marB="0"/>
                </a:tc>
                <a:tc>
                  <a:txBody>
                    <a:bodyPr/>
                    <a:lstStyle/>
                    <a:p>
                      <a:pPr>
                        <a:lnSpc>
                          <a:spcPct val="115000"/>
                        </a:lnSpc>
                        <a:spcAft>
                          <a:spcPts val="0"/>
                        </a:spcAft>
                        <a:tabLst>
                          <a:tab pos="3731260" algn="l"/>
                        </a:tabLst>
                      </a:pPr>
                      <a:r>
                        <a:rPr lang="ru-RU" sz="1400" dirty="0" smtClean="0"/>
                        <a:t>Материалы о передовом педагогическом опыте</a:t>
                      </a:r>
                      <a:endParaRPr lang="ru-RU" sz="1400" dirty="0">
                        <a:latin typeface="Calibri"/>
                        <a:ea typeface="Calibri"/>
                        <a:cs typeface="Times New Roman"/>
                      </a:endParaRPr>
                    </a:p>
                  </a:txBody>
                  <a:tcPr marL="42893" marR="42893" marT="0" marB="0"/>
                </a:tc>
                <a:tc>
                  <a:txBody>
                    <a:bodyPr/>
                    <a:lstStyle/>
                    <a:p>
                      <a:pPr>
                        <a:lnSpc>
                          <a:spcPct val="115000"/>
                        </a:lnSpc>
                        <a:spcAft>
                          <a:spcPts val="0"/>
                        </a:spcAft>
                        <a:tabLst>
                          <a:tab pos="3731260" algn="l"/>
                        </a:tabLst>
                      </a:pPr>
                      <a:endParaRPr lang="ru-RU" sz="1400">
                        <a:latin typeface="Calibri"/>
                        <a:ea typeface="Calibri"/>
                        <a:cs typeface="Times New Roman"/>
                      </a:endParaRPr>
                    </a:p>
                  </a:txBody>
                  <a:tcPr marL="42893" marR="42893" marT="0" marB="0"/>
                </a:tc>
                <a:tc>
                  <a:txBody>
                    <a:bodyPr/>
                    <a:lstStyle/>
                    <a:p>
                      <a:pPr>
                        <a:lnSpc>
                          <a:spcPct val="115000"/>
                        </a:lnSpc>
                        <a:spcAft>
                          <a:spcPts val="0"/>
                        </a:spcAft>
                        <a:tabLst>
                          <a:tab pos="3731260" algn="l"/>
                        </a:tabLst>
                      </a:pPr>
                      <a:endParaRPr lang="ru-RU" sz="1400">
                        <a:latin typeface="Calibri"/>
                        <a:ea typeface="Calibri"/>
                        <a:cs typeface="Times New Roman"/>
                      </a:endParaRPr>
                    </a:p>
                  </a:txBody>
                  <a:tcPr marL="42893" marR="42893" marT="0" marB="0"/>
                </a:tc>
                <a:tc>
                  <a:txBody>
                    <a:bodyPr/>
                    <a:lstStyle/>
                    <a:p>
                      <a:pPr>
                        <a:lnSpc>
                          <a:spcPct val="115000"/>
                        </a:lnSpc>
                        <a:spcAft>
                          <a:spcPts val="0"/>
                        </a:spcAft>
                        <a:tabLst>
                          <a:tab pos="3731260" algn="l"/>
                        </a:tabLst>
                      </a:pPr>
                      <a:endParaRPr lang="ru-RU" sz="1400" dirty="0">
                        <a:latin typeface="Calibri"/>
                        <a:ea typeface="Calibri"/>
                        <a:cs typeface="Times New Roman"/>
                      </a:endParaRPr>
                    </a:p>
                  </a:txBody>
                  <a:tcPr marL="42893" marR="42893" marT="0" marB="0"/>
                </a:tc>
              </a:tr>
              <a:tr h="727175">
                <a:tc>
                  <a:txBody>
                    <a:bodyPr/>
                    <a:lstStyle/>
                    <a:p>
                      <a:pPr>
                        <a:lnSpc>
                          <a:spcPct val="115000"/>
                        </a:lnSpc>
                        <a:spcAft>
                          <a:spcPts val="0"/>
                        </a:spcAft>
                        <a:tabLst>
                          <a:tab pos="3731260" algn="l"/>
                        </a:tabLst>
                      </a:pPr>
                      <a:r>
                        <a:rPr lang="ru-RU" sz="1400" dirty="0" smtClean="0"/>
                        <a:t>6. </a:t>
                      </a:r>
                      <a:endParaRPr lang="ru-RU" sz="1400" dirty="0">
                        <a:latin typeface="Calibri"/>
                        <a:ea typeface="Calibri"/>
                        <a:cs typeface="Times New Roman"/>
                      </a:endParaRPr>
                    </a:p>
                  </a:txBody>
                  <a:tcPr marL="42893" marR="42893" marT="0" marB="0"/>
                </a:tc>
                <a:tc>
                  <a:txBody>
                    <a:bodyPr/>
                    <a:lstStyle/>
                    <a:p>
                      <a:pPr>
                        <a:lnSpc>
                          <a:spcPct val="115000"/>
                        </a:lnSpc>
                        <a:spcAft>
                          <a:spcPts val="0"/>
                        </a:spcAft>
                        <a:tabLst>
                          <a:tab pos="3731260" algn="l"/>
                        </a:tabLst>
                      </a:pPr>
                      <a:r>
                        <a:rPr lang="ru-RU" sz="1400" dirty="0" smtClean="0"/>
                        <a:t>Сценарии  дидактических деловых игр</a:t>
                      </a:r>
                      <a:endParaRPr lang="ru-RU" sz="1400" dirty="0">
                        <a:latin typeface="Calibri"/>
                        <a:ea typeface="Calibri"/>
                        <a:cs typeface="Times New Roman"/>
                      </a:endParaRPr>
                    </a:p>
                  </a:txBody>
                  <a:tcPr marL="42893" marR="42893" marT="0" marB="0"/>
                </a:tc>
                <a:tc>
                  <a:txBody>
                    <a:bodyPr/>
                    <a:lstStyle/>
                    <a:p>
                      <a:pPr>
                        <a:lnSpc>
                          <a:spcPct val="115000"/>
                        </a:lnSpc>
                        <a:spcAft>
                          <a:spcPts val="0"/>
                        </a:spcAft>
                        <a:tabLst>
                          <a:tab pos="3731260" algn="l"/>
                        </a:tabLst>
                      </a:pPr>
                      <a:endParaRPr lang="ru-RU" sz="1400">
                        <a:latin typeface="Calibri"/>
                        <a:ea typeface="Calibri"/>
                        <a:cs typeface="Times New Roman"/>
                      </a:endParaRPr>
                    </a:p>
                  </a:txBody>
                  <a:tcPr marL="42893" marR="42893" marT="0" marB="0"/>
                </a:tc>
                <a:tc>
                  <a:txBody>
                    <a:bodyPr/>
                    <a:lstStyle/>
                    <a:p>
                      <a:pPr>
                        <a:lnSpc>
                          <a:spcPct val="115000"/>
                        </a:lnSpc>
                        <a:spcAft>
                          <a:spcPts val="0"/>
                        </a:spcAft>
                        <a:tabLst>
                          <a:tab pos="3731260" algn="l"/>
                        </a:tabLst>
                      </a:pPr>
                      <a:endParaRPr lang="ru-RU" sz="1400">
                        <a:latin typeface="Calibri"/>
                        <a:ea typeface="Calibri"/>
                        <a:cs typeface="Times New Roman"/>
                      </a:endParaRPr>
                    </a:p>
                  </a:txBody>
                  <a:tcPr marL="42893" marR="42893" marT="0" marB="0"/>
                </a:tc>
                <a:tc>
                  <a:txBody>
                    <a:bodyPr/>
                    <a:lstStyle/>
                    <a:p>
                      <a:pPr>
                        <a:lnSpc>
                          <a:spcPct val="115000"/>
                        </a:lnSpc>
                        <a:spcAft>
                          <a:spcPts val="0"/>
                        </a:spcAft>
                        <a:tabLst>
                          <a:tab pos="3731260" algn="l"/>
                        </a:tabLst>
                      </a:pPr>
                      <a:endParaRPr lang="ru-RU" sz="1400" dirty="0">
                        <a:latin typeface="Calibri"/>
                        <a:ea typeface="Calibri"/>
                        <a:cs typeface="Times New Roman"/>
                      </a:endParaRPr>
                    </a:p>
                  </a:txBody>
                  <a:tcPr marL="42893" marR="42893" marT="0" marB="0"/>
                </a:tc>
              </a:tr>
            </a:tbl>
          </a:graphicData>
        </a:graphic>
      </p:graphicFrame>
      <p:sp>
        <p:nvSpPr>
          <p:cNvPr id="696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Char char="•"/>
              <a:tabLst>
                <a:tab pos="3730625" algn="l"/>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Методические пособия для преподавателя</a:t>
            </a:r>
            <a:r>
              <a:rPr kumimoji="0" lang="ru-RU"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95536" y="908720"/>
          <a:ext cx="8496945" cy="4608513"/>
        </p:xfrm>
        <a:graphic>
          <a:graphicData uri="http://schemas.openxmlformats.org/drawingml/2006/table">
            <a:tbl>
              <a:tblPr>
                <a:tableStyleId>{3C2FFA5D-87B4-456A-9821-1D502468CF0F}</a:tableStyleId>
              </a:tblPr>
              <a:tblGrid>
                <a:gridCol w="360041"/>
                <a:gridCol w="1368152"/>
                <a:gridCol w="1224136"/>
                <a:gridCol w="892752"/>
                <a:gridCol w="835439"/>
                <a:gridCol w="576064"/>
                <a:gridCol w="576064"/>
                <a:gridCol w="504056"/>
                <a:gridCol w="576064"/>
                <a:gridCol w="504056"/>
                <a:gridCol w="1080121"/>
              </a:tblGrid>
              <a:tr h="628805">
                <a:tc rowSpan="2">
                  <a:txBody>
                    <a:bodyPr/>
                    <a:lstStyle/>
                    <a:p>
                      <a:pPr marL="0" algn="ctr">
                        <a:lnSpc>
                          <a:spcPct val="115000"/>
                        </a:lnSpc>
                        <a:spcAft>
                          <a:spcPts val="0"/>
                        </a:spcAft>
                        <a:tabLst>
                          <a:tab pos="3731260" algn="l"/>
                        </a:tabLst>
                      </a:pPr>
                      <a:r>
                        <a:rPr lang="ru-RU" sz="1200" b="1" dirty="0"/>
                        <a:t>№ </a:t>
                      </a:r>
                      <a:r>
                        <a:rPr lang="ru-RU" sz="1200" b="1" dirty="0" err="1"/>
                        <a:t>п</a:t>
                      </a:r>
                      <a:r>
                        <a:rPr lang="ru-RU" sz="1200" b="1" dirty="0"/>
                        <a:t>/</a:t>
                      </a:r>
                      <a:r>
                        <a:rPr lang="ru-RU" sz="1200" b="1" dirty="0" err="1"/>
                        <a:t>п</a:t>
                      </a:r>
                      <a:endParaRPr lang="ru-RU" sz="1200" b="1" dirty="0">
                        <a:latin typeface="Calibri"/>
                        <a:ea typeface="Calibri"/>
                        <a:cs typeface="Times New Roman"/>
                      </a:endParaRPr>
                    </a:p>
                  </a:txBody>
                  <a:tcPr marL="44787" marR="44787" marT="0" marB="0" anchor="ctr"/>
                </a:tc>
                <a:tc rowSpan="2">
                  <a:txBody>
                    <a:bodyPr/>
                    <a:lstStyle/>
                    <a:p>
                      <a:pPr marL="0" algn="ctr">
                        <a:lnSpc>
                          <a:spcPct val="115000"/>
                        </a:lnSpc>
                        <a:spcAft>
                          <a:spcPts val="0"/>
                        </a:spcAft>
                        <a:tabLst>
                          <a:tab pos="3731260" algn="l"/>
                        </a:tabLst>
                      </a:pPr>
                      <a:r>
                        <a:rPr lang="ru-RU" sz="1200" b="1" dirty="0"/>
                        <a:t>Наименование темы рабочей программы</a:t>
                      </a:r>
                      <a:endParaRPr lang="ru-RU" sz="1200" b="1" dirty="0">
                        <a:latin typeface="Calibri"/>
                        <a:ea typeface="Calibri"/>
                        <a:cs typeface="Times New Roman"/>
                      </a:endParaRPr>
                    </a:p>
                  </a:txBody>
                  <a:tcPr marL="44787" marR="44787" marT="0" marB="0" anchor="ctr"/>
                </a:tc>
                <a:tc rowSpan="2">
                  <a:txBody>
                    <a:bodyPr/>
                    <a:lstStyle/>
                    <a:p>
                      <a:pPr marL="0" algn="ctr">
                        <a:lnSpc>
                          <a:spcPct val="115000"/>
                        </a:lnSpc>
                        <a:spcAft>
                          <a:spcPts val="0"/>
                        </a:spcAft>
                        <a:tabLst>
                          <a:tab pos="3731260" algn="l"/>
                        </a:tabLst>
                      </a:pPr>
                      <a:r>
                        <a:rPr lang="ru-RU" sz="1200" b="1" dirty="0"/>
                        <a:t>Наименование основных средств обучения</a:t>
                      </a:r>
                      <a:endParaRPr lang="ru-RU" sz="1200" b="1" dirty="0">
                        <a:latin typeface="Calibri"/>
                        <a:ea typeface="Calibri"/>
                        <a:cs typeface="Times New Roman"/>
                      </a:endParaRPr>
                    </a:p>
                  </a:txBody>
                  <a:tcPr marL="44787" marR="44787" marT="0" marB="0" anchor="ctr"/>
                </a:tc>
                <a:tc rowSpan="2">
                  <a:txBody>
                    <a:bodyPr/>
                    <a:lstStyle/>
                    <a:p>
                      <a:pPr marL="0" algn="ctr">
                        <a:lnSpc>
                          <a:spcPct val="115000"/>
                        </a:lnSpc>
                        <a:spcAft>
                          <a:spcPts val="0"/>
                        </a:spcAft>
                        <a:tabLst>
                          <a:tab pos="3731260" algn="l"/>
                        </a:tabLst>
                      </a:pPr>
                      <a:r>
                        <a:rPr lang="ru-RU" sz="1200" b="1" dirty="0"/>
                        <a:t>Должно быть по нормативу</a:t>
                      </a:r>
                      <a:endParaRPr lang="ru-RU" sz="1200" b="1" dirty="0">
                        <a:latin typeface="Calibri"/>
                        <a:ea typeface="Calibri"/>
                        <a:cs typeface="Times New Roman"/>
                      </a:endParaRPr>
                    </a:p>
                  </a:txBody>
                  <a:tcPr marL="44787" marR="44787" marT="0" marB="0" anchor="ctr"/>
                </a:tc>
                <a:tc rowSpan="2">
                  <a:txBody>
                    <a:bodyPr/>
                    <a:lstStyle/>
                    <a:p>
                      <a:pPr marL="0" algn="ctr">
                        <a:lnSpc>
                          <a:spcPct val="115000"/>
                        </a:lnSpc>
                        <a:spcAft>
                          <a:spcPts val="0"/>
                        </a:spcAft>
                        <a:tabLst>
                          <a:tab pos="3731260" algn="l"/>
                        </a:tabLst>
                      </a:pPr>
                      <a:r>
                        <a:rPr lang="ru-RU" sz="1200" b="1" dirty="0"/>
                        <a:t>Имеется</a:t>
                      </a:r>
                      <a:endParaRPr lang="ru-RU" sz="1200" b="1" dirty="0">
                        <a:latin typeface="Calibri"/>
                        <a:ea typeface="Calibri"/>
                        <a:cs typeface="Times New Roman"/>
                      </a:endParaRPr>
                    </a:p>
                  </a:txBody>
                  <a:tcPr marL="44787" marR="44787" marT="0" marB="0" anchor="ctr"/>
                </a:tc>
                <a:tc gridSpan="5">
                  <a:txBody>
                    <a:bodyPr/>
                    <a:lstStyle/>
                    <a:p>
                      <a:pPr marL="0" algn="ctr">
                        <a:lnSpc>
                          <a:spcPct val="115000"/>
                        </a:lnSpc>
                        <a:spcAft>
                          <a:spcPts val="0"/>
                        </a:spcAft>
                        <a:tabLst>
                          <a:tab pos="3731260" algn="l"/>
                        </a:tabLst>
                      </a:pPr>
                      <a:r>
                        <a:rPr lang="ru-RU" sz="1200" b="1" dirty="0"/>
                        <a:t>Планируемый срок разработки (приобретения)</a:t>
                      </a:r>
                      <a:endParaRPr lang="ru-RU" sz="1200" b="1" dirty="0">
                        <a:latin typeface="Calibri"/>
                        <a:ea typeface="Calibri"/>
                        <a:cs typeface="Times New Roman"/>
                      </a:endParaRPr>
                    </a:p>
                  </a:txBody>
                  <a:tcPr marL="44787" marR="44787"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rowSpan="2">
                  <a:txBody>
                    <a:bodyPr/>
                    <a:lstStyle/>
                    <a:p>
                      <a:pPr marL="0" algn="ctr">
                        <a:lnSpc>
                          <a:spcPct val="115000"/>
                        </a:lnSpc>
                        <a:spcAft>
                          <a:spcPts val="0"/>
                        </a:spcAft>
                        <a:tabLst>
                          <a:tab pos="3731260" algn="l"/>
                        </a:tabLst>
                      </a:pPr>
                      <a:r>
                        <a:rPr lang="ru-RU" sz="1200" b="1" dirty="0"/>
                        <a:t>Отметка о приобретении</a:t>
                      </a:r>
                      <a:endParaRPr lang="ru-RU" sz="1200" b="1" dirty="0">
                        <a:latin typeface="Calibri"/>
                        <a:ea typeface="Calibri"/>
                        <a:cs typeface="Times New Roman"/>
                      </a:endParaRPr>
                    </a:p>
                  </a:txBody>
                  <a:tcPr marL="44787" marR="44787" marT="0" marB="0" anchor="ctr"/>
                </a:tc>
              </a:tr>
              <a:tr h="2702057">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a:lnSpc>
                          <a:spcPct val="115000"/>
                        </a:lnSpc>
                        <a:spcAft>
                          <a:spcPts val="0"/>
                        </a:spcAft>
                        <a:tabLst>
                          <a:tab pos="3731260" algn="l"/>
                        </a:tabLst>
                      </a:pPr>
                      <a:r>
                        <a:rPr lang="ru-RU" sz="1200" b="0" dirty="0"/>
                        <a:t>2011</a:t>
                      </a:r>
                      <a:endParaRPr lang="ru-RU" sz="1200" b="0" dirty="0">
                        <a:latin typeface="Calibri"/>
                        <a:ea typeface="Calibri"/>
                        <a:cs typeface="Times New Roman"/>
                      </a:endParaRPr>
                    </a:p>
                  </a:txBody>
                  <a:tcPr marL="44787" marR="44787" marT="0" marB="0"/>
                </a:tc>
                <a:tc>
                  <a:txBody>
                    <a:bodyPr/>
                    <a:lstStyle/>
                    <a:p>
                      <a:pPr marL="0" algn="ctr">
                        <a:lnSpc>
                          <a:spcPct val="115000"/>
                        </a:lnSpc>
                        <a:spcAft>
                          <a:spcPts val="0"/>
                        </a:spcAft>
                        <a:tabLst>
                          <a:tab pos="3731260" algn="l"/>
                        </a:tabLst>
                      </a:pPr>
                      <a:r>
                        <a:rPr lang="ru-RU" sz="1200" b="0" dirty="0"/>
                        <a:t>2012</a:t>
                      </a:r>
                      <a:endParaRPr lang="ru-RU" sz="1200" b="0" dirty="0">
                        <a:latin typeface="Calibri"/>
                        <a:ea typeface="Calibri"/>
                        <a:cs typeface="Times New Roman"/>
                      </a:endParaRPr>
                    </a:p>
                  </a:txBody>
                  <a:tcPr marL="44787" marR="44787" marT="0" marB="0"/>
                </a:tc>
                <a:tc>
                  <a:txBody>
                    <a:bodyPr/>
                    <a:lstStyle/>
                    <a:p>
                      <a:pPr marL="0" algn="ctr">
                        <a:lnSpc>
                          <a:spcPct val="115000"/>
                        </a:lnSpc>
                        <a:spcAft>
                          <a:spcPts val="0"/>
                        </a:spcAft>
                        <a:tabLst>
                          <a:tab pos="3731260" algn="l"/>
                        </a:tabLst>
                      </a:pPr>
                      <a:r>
                        <a:rPr lang="ru-RU" sz="1200" b="0" dirty="0"/>
                        <a:t>2013</a:t>
                      </a:r>
                      <a:endParaRPr lang="ru-RU" sz="1200" b="0" dirty="0">
                        <a:latin typeface="Calibri"/>
                        <a:ea typeface="Calibri"/>
                        <a:cs typeface="Times New Roman"/>
                      </a:endParaRPr>
                    </a:p>
                  </a:txBody>
                  <a:tcPr marL="44787" marR="44787" marT="0" marB="0"/>
                </a:tc>
                <a:tc>
                  <a:txBody>
                    <a:bodyPr/>
                    <a:lstStyle/>
                    <a:p>
                      <a:pPr marL="0" algn="ctr">
                        <a:lnSpc>
                          <a:spcPct val="115000"/>
                        </a:lnSpc>
                        <a:spcAft>
                          <a:spcPts val="0"/>
                        </a:spcAft>
                        <a:tabLst>
                          <a:tab pos="3731260" algn="l"/>
                        </a:tabLst>
                      </a:pPr>
                      <a:r>
                        <a:rPr lang="ru-RU" sz="1200" b="0" dirty="0"/>
                        <a:t>2014</a:t>
                      </a:r>
                      <a:endParaRPr lang="ru-RU" sz="1200" b="0" dirty="0">
                        <a:latin typeface="Calibri"/>
                        <a:ea typeface="Calibri"/>
                        <a:cs typeface="Times New Roman"/>
                      </a:endParaRPr>
                    </a:p>
                  </a:txBody>
                  <a:tcPr marL="44787" marR="44787" marT="0" marB="0"/>
                </a:tc>
                <a:tc>
                  <a:txBody>
                    <a:bodyPr/>
                    <a:lstStyle/>
                    <a:p>
                      <a:pPr marL="0" algn="ctr">
                        <a:lnSpc>
                          <a:spcPct val="115000"/>
                        </a:lnSpc>
                        <a:spcAft>
                          <a:spcPts val="0"/>
                        </a:spcAft>
                        <a:tabLst>
                          <a:tab pos="3731260" algn="l"/>
                        </a:tabLst>
                      </a:pPr>
                      <a:r>
                        <a:rPr lang="ru-RU" sz="1200" b="0" dirty="0"/>
                        <a:t>2015</a:t>
                      </a:r>
                      <a:endParaRPr lang="ru-RU" sz="1200" b="0" dirty="0">
                        <a:latin typeface="Calibri"/>
                        <a:ea typeface="Calibri"/>
                        <a:cs typeface="Times New Roman"/>
                      </a:endParaRPr>
                    </a:p>
                  </a:txBody>
                  <a:tcPr marL="44787" marR="44787" marT="0" marB="0"/>
                </a:tc>
                <a:tc vMerge="1">
                  <a:txBody>
                    <a:bodyPr/>
                    <a:lstStyle/>
                    <a:p>
                      <a:endParaRPr lang="ru-RU"/>
                    </a:p>
                  </a:txBody>
                  <a:tcPr/>
                </a:tc>
              </a:tr>
              <a:tr h="279736">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dirty="0">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dirty="0">
                        <a:latin typeface="Calibri"/>
                        <a:ea typeface="Calibri"/>
                        <a:cs typeface="Times New Roman"/>
                      </a:endParaRPr>
                    </a:p>
                  </a:txBody>
                  <a:tcPr marL="44787" marR="44787" marT="0" marB="0"/>
                </a:tc>
              </a:tr>
              <a:tr h="279736">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dirty="0">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dirty="0">
                        <a:latin typeface="Calibri"/>
                        <a:ea typeface="Calibri"/>
                        <a:cs typeface="Times New Roman"/>
                      </a:endParaRPr>
                    </a:p>
                  </a:txBody>
                  <a:tcPr marL="44787" marR="44787" marT="0" marB="0"/>
                </a:tc>
              </a:tr>
              <a:tr h="279736">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dirty="0">
                        <a:latin typeface="Calibri"/>
                        <a:ea typeface="Calibri"/>
                        <a:cs typeface="Times New Roman"/>
                      </a:endParaRPr>
                    </a:p>
                  </a:txBody>
                  <a:tcPr marL="44787" marR="44787" marT="0" marB="0"/>
                </a:tc>
              </a:tr>
              <a:tr h="438443">
                <a:tc>
                  <a:txBody>
                    <a:bodyPr/>
                    <a:lstStyle/>
                    <a:p>
                      <a:pPr marL="0">
                        <a:lnSpc>
                          <a:spcPct val="115000"/>
                        </a:lnSpc>
                        <a:spcAft>
                          <a:spcPts val="0"/>
                        </a:spcAft>
                        <a:tabLst>
                          <a:tab pos="3731260" algn="l"/>
                        </a:tabLst>
                      </a:pPr>
                      <a:endParaRPr lang="ru-RU" sz="1200" b="1" dirty="0">
                        <a:latin typeface="Calibri"/>
                        <a:ea typeface="Calibri"/>
                        <a:cs typeface="Times New Roman"/>
                      </a:endParaRPr>
                    </a:p>
                  </a:txBody>
                  <a:tcPr marL="44787" marR="44787" marT="0" marB="0"/>
                </a:tc>
                <a:tc>
                  <a:txBody>
                    <a:bodyPr/>
                    <a:lstStyle/>
                    <a:p>
                      <a:pPr marL="0" algn="ctr">
                        <a:lnSpc>
                          <a:spcPct val="115000"/>
                        </a:lnSpc>
                        <a:spcAft>
                          <a:spcPts val="0"/>
                        </a:spcAft>
                        <a:tabLst>
                          <a:tab pos="3731260" algn="l"/>
                        </a:tabLst>
                      </a:pPr>
                      <a:r>
                        <a:rPr lang="ru-RU" sz="1200" b="1"/>
                        <a:t>Оснащённость,%</a:t>
                      </a: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a:latin typeface="Calibri"/>
                        <a:ea typeface="Calibri"/>
                        <a:cs typeface="Times New Roman"/>
                      </a:endParaRPr>
                    </a:p>
                  </a:txBody>
                  <a:tcPr marL="44787" marR="44787" marT="0" marB="0"/>
                </a:tc>
                <a:tc>
                  <a:txBody>
                    <a:bodyPr/>
                    <a:lstStyle/>
                    <a:p>
                      <a:pPr marL="0">
                        <a:lnSpc>
                          <a:spcPct val="115000"/>
                        </a:lnSpc>
                        <a:spcAft>
                          <a:spcPts val="0"/>
                        </a:spcAft>
                        <a:tabLst>
                          <a:tab pos="3731260" algn="l"/>
                        </a:tabLst>
                      </a:pPr>
                      <a:endParaRPr lang="ru-RU" sz="1200" b="1" dirty="0">
                        <a:latin typeface="Calibri"/>
                        <a:ea typeface="Calibri"/>
                        <a:cs typeface="Times New Roman"/>
                      </a:endParaRPr>
                    </a:p>
                  </a:txBody>
                  <a:tcPr marL="44787" marR="44787" marT="0" marB="0"/>
                </a:tc>
              </a:tr>
            </a:tbl>
          </a:graphicData>
        </a:graphic>
      </p:graphicFrame>
      <p:sp>
        <p:nvSpPr>
          <p:cNvPr id="70657" name="Rectangle 1"/>
          <p:cNvSpPr>
            <a:spLocks noChangeArrowheads="1"/>
          </p:cNvSpPr>
          <p:nvPr/>
        </p:nvSpPr>
        <p:spPr bwMode="auto">
          <a:xfrm>
            <a:off x="755576" y="157862"/>
            <a:ext cx="756084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Char char="•"/>
              <a:tabLst>
                <a:tab pos="3730625" algn="l"/>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Средства обучения по дисциплине</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3730625"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467544" y="692696"/>
          <a:ext cx="8424935" cy="5525855"/>
        </p:xfrm>
        <a:graphic>
          <a:graphicData uri="http://schemas.openxmlformats.org/drawingml/2006/table">
            <a:tbl>
              <a:tblPr>
                <a:tableStyleId>{284E427A-3D55-4303-BF80-6455036E1DE7}</a:tableStyleId>
              </a:tblPr>
              <a:tblGrid>
                <a:gridCol w="1656184"/>
                <a:gridCol w="1296144"/>
                <a:gridCol w="1368152"/>
                <a:gridCol w="1512168"/>
                <a:gridCol w="1296144"/>
                <a:gridCol w="1296143"/>
              </a:tblGrid>
              <a:tr h="270933">
                <a:tc>
                  <a:txBody>
                    <a:bodyPr/>
                    <a:lstStyle/>
                    <a:p>
                      <a:pPr marL="457200" algn="ctr">
                        <a:lnSpc>
                          <a:spcPct val="115000"/>
                        </a:lnSpc>
                        <a:spcAft>
                          <a:spcPts val="0"/>
                        </a:spcAft>
                        <a:tabLst>
                          <a:tab pos="3731260" algn="l"/>
                        </a:tabLst>
                      </a:pPr>
                      <a:r>
                        <a:rPr lang="ru-RU" sz="1400" b="1" dirty="0">
                          <a:latin typeface="Times New Roman" pitchFamily="18" charset="0"/>
                          <a:cs typeface="Times New Roman" pitchFamily="18" charset="0"/>
                        </a:rPr>
                        <a:t>Вид</a:t>
                      </a:r>
                      <a:endParaRPr lang="ru-RU" sz="1400" b="1" dirty="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r>
                        <a:rPr lang="ru-RU" sz="1400" b="1" dirty="0">
                          <a:latin typeface="Times New Roman" pitchFamily="18" charset="0"/>
                          <a:cs typeface="Times New Roman" pitchFamily="18" charset="0"/>
                        </a:rPr>
                        <a:t>2011-2012 </a:t>
                      </a:r>
                      <a:r>
                        <a:rPr lang="ru-RU" sz="1400" b="1" dirty="0" err="1">
                          <a:latin typeface="Times New Roman" pitchFamily="18" charset="0"/>
                          <a:cs typeface="Times New Roman" pitchFamily="18" charset="0"/>
                        </a:rPr>
                        <a:t>уч.год</a:t>
                      </a:r>
                      <a:endParaRPr lang="ru-RU" sz="1400" b="1" dirty="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r>
                        <a:rPr lang="ru-RU" sz="1400" b="1" dirty="0">
                          <a:latin typeface="Times New Roman" pitchFamily="18" charset="0"/>
                          <a:cs typeface="Times New Roman" pitchFamily="18" charset="0"/>
                        </a:rPr>
                        <a:t>2012-2013 </a:t>
                      </a:r>
                      <a:r>
                        <a:rPr lang="ru-RU" sz="1400" b="1" dirty="0" err="1">
                          <a:latin typeface="Times New Roman" pitchFamily="18" charset="0"/>
                          <a:cs typeface="Times New Roman" pitchFamily="18" charset="0"/>
                        </a:rPr>
                        <a:t>уч.год</a:t>
                      </a:r>
                      <a:endParaRPr lang="ru-RU" sz="1400" b="1" dirty="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r>
                        <a:rPr lang="ru-RU" sz="1400" b="1" dirty="0">
                          <a:latin typeface="Times New Roman" pitchFamily="18" charset="0"/>
                          <a:cs typeface="Times New Roman" pitchFamily="18" charset="0"/>
                        </a:rPr>
                        <a:t>2013-2014 </a:t>
                      </a:r>
                      <a:r>
                        <a:rPr lang="ru-RU" sz="1400" b="1" dirty="0" err="1">
                          <a:latin typeface="Times New Roman" pitchFamily="18" charset="0"/>
                          <a:cs typeface="Times New Roman" pitchFamily="18" charset="0"/>
                        </a:rPr>
                        <a:t>уч.год</a:t>
                      </a:r>
                      <a:endParaRPr lang="ru-RU" sz="1400" b="1" dirty="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r>
                        <a:rPr lang="ru-RU" sz="1400" b="1" dirty="0">
                          <a:latin typeface="Times New Roman" pitchFamily="18" charset="0"/>
                          <a:cs typeface="Times New Roman" pitchFamily="18" charset="0"/>
                        </a:rPr>
                        <a:t>2014-2015 </a:t>
                      </a:r>
                      <a:r>
                        <a:rPr lang="ru-RU" sz="1400" b="1" dirty="0" err="1">
                          <a:latin typeface="Times New Roman" pitchFamily="18" charset="0"/>
                          <a:cs typeface="Times New Roman" pitchFamily="18" charset="0"/>
                        </a:rPr>
                        <a:t>уч.год</a:t>
                      </a:r>
                      <a:endParaRPr lang="ru-RU" sz="1400" b="1" dirty="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r>
                        <a:rPr lang="ru-RU" sz="1400" b="1" dirty="0">
                          <a:latin typeface="Times New Roman" pitchFamily="18" charset="0"/>
                          <a:cs typeface="Times New Roman" pitchFamily="18" charset="0"/>
                        </a:rPr>
                        <a:t>2015-2016 </a:t>
                      </a:r>
                      <a:r>
                        <a:rPr lang="ru-RU" sz="1400" b="1" dirty="0" err="1">
                          <a:latin typeface="Times New Roman" pitchFamily="18" charset="0"/>
                          <a:cs typeface="Times New Roman" pitchFamily="18" charset="0"/>
                        </a:rPr>
                        <a:t>уч.год</a:t>
                      </a:r>
                      <a:endParaRPr lang="ru-RU" sz="1400" b="1" dirty="0">
                        <a:latin typeface="Times New Roman" pitchFamily="18" charset="0"/>
                        <a:ea typeface="Calibri"/>
                        <a:cs typeface="Times New Roman" pitchFamily="18" charset="0"/>
                      </a:endParaRPr>
                    </a:p>
                  </a:txBody>
                  <a:tcPr marL="37863" marR="37863" marT="0" marB="0" anchor="ctr"/>
                </a:tc>
              </a:tr>
              <a:tr h="406400">
                <a:tc>
                  <a:txBody>
                    <a:bodyPr/>
                    <a:lstStyle/>
                    <a:p>
                      <a:pPr marL="457200" algn="ctr">
                        <a:lnSpc>
                          <a:spcPct val="115000"/>
                        </a:lnSpc>
                        <a:spcAft>
                          <a:spcPts val="0"/>
                        </a:spcAft>
                        <a:tabLst>
                          <a:tab pos="3731260" algn="l"/>
                        </a:tabLst>
                      </a:pPr>
                      <a:r>
                        <a:rPr lang="ru-RU" sz="1400">
                          <a:latin typeface="Times New Roman" pitchFamily="18" charset="0"/>
                          <a:cs typeface="Times New Roman" pitchFamily="18" charset="0"/>
                        </a:rPr>
                        <a:t>Входной контроль</a:t>
                      </a: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r>
                        <a:rPr lang="ru-RU" sz="1400" dirty="0">
                          <a:latin typeface="Times New Roman" pitchFamily="18" charset="0"/>
                          <a:cs typeface="Times New Roman" pitchFamily="18" charset="0"/>
                        </a:rPr>
                        <a:t>№ 1 от 1.09.2011 г.</a:t>
                      </a:r>
                      <a:endParaRPr lang="ru-RU" sz="1400" dirty="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dirty="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dirty="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dirty="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a:latin typeface="Times New Roman" pitchFamily="18" charset="0"/>
                        <a:ea typeface="Calibri"/>
                        <a:cs typeface="Times New Roman" pitchFamily="18" charset="0"/>
                      </a:endParaRPr>
                    </a:p>
                  </a:txBody>
                  <a:tcPr marL="37863" marR="37863" marT="0" marB="0" anchor="ctr"/>
                </a:tc>
              </a:tr>
              <a:tr h="541867">
                <a:tc>
                  <a:txBody>
                    <a:bodyPr/>
                    <a:lstStyle/>
                    <a:p>
                      <a:pPr marL="457200" algn="ctr">
                        <a:lnSpc>
                          <a:spcPct val="115000"/>
                        </a:lnSpc>
                        <a:spcAft>
                          <a:spcPts val="0"/>
                        </a:spcAft>
                        <a:tabLst>
                          <a:tab pos="3731260" algn="l"/>
                        </a:tabLst>
                      </a:pPr>
                      <a:r>
                        <a:rPr lang="ru-RU" sz="1400">
                          <a:latin typeface="Times New Roman" pitchFamily="18" charset="0"/>
                          <a:cs typeface="Times New Roman" pitchFamily="18" charset="0"/>
                        </a:rPr>
                        <a:t>Тематический контроль</a:t>
                      </a: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r>
                        <a:rPr lang="ru-RU" sz="1400">
                          <a:latin typeface="Times New Roman" pitchFamily="18" charset="0"/>
                          <a:cs typeface="Times New Roman" pitchFamily="18" charset="0"/>
                        </a:rPr>
                        <a:t>15 из 15</a:t>
                      </a: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dirty="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dirty="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dirty="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a:latin typeface="Times New Roman" pitchFamily="18" charset="0"/>
                        <a:ea typeface="Calibri"/>
                        <a:cs typeface="Times New Roman" pitchFamily="18" charset="0"/>
                      </a:endParaRPr>
                    </a:p>
                  </a:txBody>
                  <a:tcPr marL="37863" marR="37863" marT="0" marB="0" anchor="ctr"/>
                </a:tc>
              </a:tr>
              <a:tr h="541867">
                <a:tc>
                  <a:txBody>
                    <a:bodyPr/>
                    <a:lstStyle/>
                    <a:p>
                      <a:pPr marL="457200" algn="ctr">
                        <a:lnSpc>
                          <a:spcPct val="115000"/>
                        </a:lnSpc>
                        <a:spcAft>
                          <a:spcPts val="0"/>
                        </a:spcAft>
                        <a:tabLst>
                          <a:tab pos="3731260" algn="l"/>
                        </a:tabLst>
                      </a:pPr>
                      <a:r>
                        <a:rPr lang="ru-RU" sz="1400">
                          <a:latin typeface="Times New Roman" pitchFamily="18" charset="0"/>
                          <a:cs typeface="Times New Roman" pitchFamily="18" charset="0"/>
                        </a:rPr>
                        <a:t>Итоговый контроль</a:t>
                      </a: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r>
                        <a:rPr lang="ru-RU" sz="1400">
                          <a:latin typeface="Times New Roman" pitchFamily="18" charset="0"/>
                          <a:cs typeface="Times New Roman" pitchFamily="18" charset="0"/>
                        </a:rPr>
                        <a:t>№ 9 от 25.05.2011 г</a:t>
                      </a: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dirty="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dirty="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dirty="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a:latin typeface="Times New Roman" pitchFamily="18" charset="0"/>
                        <a:ea typeface="Calibri"/>
                        <a:cs typeface="Times New Roman" pitchFamily="18" charset="0"/>
                      </a:endParaRPr>
                    </a:p>
                  </a:txBody>
                  <a:tcPr marL="37863" marR="37863" marT="0" marB="0" anchor="ctr"/>
                </a:tc>
              </a:tr>
              <a:tr h="541867">
                <a:tc>
                  <a:txBody>
                    <a:bodyPr/>
                    <a:lstStyle/>
                    <a:p>
                      <a:pPr marL="457200" algn="ctr">
                        <a:lnSpc>
                          <a:spcPct val="115000"/>
                        </a:lnSpc>
                        <a:spcAft>
                          <a:spcPts val="0"/>
                        </a:spcAft>
                        <a:tabLst>
                          <a:tab pos="3731260" algn="l"/>
                        </a:tabLst>
                      </a:pPr>
                      <a:r>
                        <a:rPr lang="ru-RU" sz="1400">
                          <a:latin typeface="Times New Roman" pitchFamily="18" charset="0"/>
                          <a:cs typeface="Times New Roman" pitchFamily="18" charset="0"/>
                        </a:rPr>
                        <a:t>Перечень тем курсовых работ</a:t>
                      </a: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r>
                        <a:rPr lang="ru-RU" sz="1400">
                          <a:latin typeface="Times New Roman" pitchFamily="18" charset="0"/>
                          <a:cs typeface="Times New Roman" pitchFamily="18" charset="0"/>
                        </a:rPr>
                        <a:t>+</a:t>
                      </a: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dirty="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dirty="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dirty="0">
                        <a:latin typeface="Times New Roman" pitchFamily="18" charset="0"/>
                        <a:ea typeface="Calibri"/>
                        <a:cs typeface="Times New Roman" pitchFamily="18" charset="0"/>
                      </a:endParaRPr>
                    </a:p>
                  </a:txBody>
                  <a:tcPr marL="37863" marR="37863" marT="0" marB="0" anchor="ctr"/>
                </a:tc>
              </a:tr>
              <a:tr h="541867">
                <a:tc>
                  <a:txBody>
                    <a:bodyPr/>
                    <a:lstStyle/>
                    <a:p>
                      <a:pPr marL="457200" algn="ctr">
                        <a:lnSpc>
                          <a:spcPct val="115000"/>
                        </a:lnSpc>
                        <a:spcAft>
                          <a:spcPts val="0"/>
                        </a:spcAft>
                        <a:tabLst>
                          <a:tab pos="3731260" algn="l"/>
                        </a:tabLst>
                      </a:pPr>
                      <a:r>
                        <a:rPr lang="ru-RU" sz="1400">
                          <a:latin typeface="Times New Roman" pitchFamily="18" charset="0"/>
                          <a:cs typeface="Times New Roman" pitchFamily="18" charset="0"/>
                        </a:rPr>
                        <a:t>Перечень тем дипломных работ</a:t>
                      </a: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r>
                        <a:rPr lang="ru-RU" sz="1400">
                          <a:latin typeface="Times New Roman" pitchFamily="18" charset="0"/>
                          <a:cs typeface="Times New Roman" pitchFamily="18" charset="0"/>
                        </a:rPr>
                        <a:t>Не предусмотрено</a:t>
                      </a: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dirty="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dirty="0">
                        <a:latin typeface="Times New Roman" pitchFamily="18" charset="0"/>
                        <a:ea typeface="Calibri"/>
                        <a:cs typeface="Times New Roman" pitchFamily="18" charset="0"/>
                      </a:endParaRPr>
                    </a:p>
                  </a:txBody>
                  <a:tcPr marL="37863" marR="37863" marT="0" marB="0" anchor="ctr"/>
                </a:tc>
              </a:tr>
              <a:tr h="406400">
                <a:tc>
                  <a:txBody>
                    <a:bodyPr/>
                    <a:lstStyle/>
                    <a:p>
                      <a:pPr marL="457200" algn="ctr">
                        <a:lnSpc>
                          <a:spcPct val="115000"/>
                        </a:lnSpc>
                        <a:spcAft>
                          <a:spcPts val="0"/>
                        </a:spcAft>
                        <a:tabLst>
                          <a:tab pos="3731260" algn="l"/>
                        </a:tabLst>
                      </a:pPr>
                      <a:r>
                        <a:rPr lang="ru-RU" sz="1400">
                          <a:latin typeface="Times New Roman" pitchFamily="18" charset="0"/>
                          <a:cs typeface="Times New Roman" pitchFamily="18" charset="0"/>
                        </a:rPr>
                        <a:t>Творческие задания</a:t>
                      </a: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r>
                        <a:rPr lang="ru-RU" sz="1400">
                          <a:latin typeface="Times New Roman" pitchFamily="18" charset="0"/>
                          <a:cs typeface="Times New Roman" pitchFamily="18" charset="0"/>
                        </a:rPr>
                        <a:t>+</a:t>
                      </a: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dirty="0">
                        <a:latin typeface="Times New Roman" pitchFamily="18" charset="0"/>
                        <a:ea typeface="Calibri"/>
                        <a:cs typeface="Times New Roman" pitchFamily="18" charset="0"/>
                      </a:endParaRPr>
                    </a:p>
                  </a:txBody>
                  <a:tcPr marL="37863" marR="37863" marT="0" marB="0" anchor="ctr"/>
                </a:tc>
              </a:tr>
              <a:tr h="541867">
                <a:tc>
                  <a:txBody>
                    <a:bodyPr/>
                    <a:lstStyle/>
                    <a:p>
                      <a:pPr marL="457200" algn="ctr">
                        <a:lnSpc>
                          <a:spcPct val="115000"/>
                        </a:lnSpc>
                        <a:spcAft>
                          <a:spcPts val="0"/>
                        </a:spcAft>
                        <a:tabLst>
                          <a:tab pos="3731260" algn="l"/>
                        </a:tabLst>
                      </a:pPr>
                      <a:r>
                        <a:rPr lang="ru-RU" sz="1400">
                          <a:latin typeface="Times New Roman" pitchFamily="18" charset="0"/>
                          <a:cs typeface="Times New Roman" pitchFamily="18" charset="0"/>
                        </a:rPr>
                        <a:t>Вопросы для самоконтроля</a:t>
                      </a: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r>
                        <a:rPr lang="ru-RU" sz="1400">
                          <a:latin typeface="Times New Roman" pitchFamily="18" charset="0"/>
                          <a:cs typeface="Times New Roman" pitchFamily="18" charset="0"/>
                        </a:rPr>
                        <a:t>+</a:t>
                      </a: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dirty="0">
                        <a:latin typeface="Times New Roman" pitchFamily="18" charset="0"/>
                        <a:ea typeface="Calibri"/>
                        <a:cs typeface="Times New Roman" pitchFamily="18" charset="0"/>
                      </a:endParaRPr>
                    </a:p>
                  </a:txBody>
                  <a:tcPr marL="37863" marR="37863" marT="0" marB="0" anchor="ctr"/>
                </a:tc>
              </a:tr>
              <a:tr h="270933">
                <a:tc>
                  <a:txBody>
                    <a:bodyPr/>
                    <a:lstStyle/>
                    <a:p>
                      <a:pPr marL="457200" algn="ctr">
                        <a:lnSpc>
                          <a:spcPct val="115000"/>
                        </a:lnSpc>
                        <a:spcAft>
                          <a:spcPts val="0"/>
                        </a:spcAft>
                        <a:tabLst>
                          <a:tab pos="3731260" algn="l"/>
                        </a:tabLst>
                      </a:pPr>
                      <a:r>
                        <a:rPr lang="ru-RU" sz="1400">
                          <a:latin typeface="Times New Roman" pitchFamily="18" charset="0"/>
                          <a:cs typeface="Times New Roman" pitchFamily="18" charset="0"/>
                        </a:rPr>
                        <a:t>Оснащённость</a:t>
                      </a: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r>
                        <a:rPr lang="ru-RU" sz="1400">
                          <a:latin typeface="Times New Roman" pitchFamily="18" charset="0"/>
                          <a:cs typeface="Times New Roman" pitchFamily="18" charset="0"/>
                        </a:rPr>
                        <a:t>100 %</a:t>
                      </a: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a:latin typeface="Times New Roman" pitchFamily="18" charset="0"/>
                        <a:ea typeface="Calibri"/>
                        <a:cs typeface="Times New Roman" pitchFamily="18" charset="0"/>
                      </a:endParaRPr>
                    </a:p>
                  </a:txBody>
                  <a:tcPr marL="37863" marR="37863" marT="0" marB="0" anchor="ctr"/>
                </a:tc>
                <a:tc>
                  <a:txBody>
                    <a:bodyPr/>
                    <a:lstStyle/>
                    <a:p>
                      <a:pPr marL="457200" algn="ctr">
                        <a:lnSpc>
                          <a:spcPct val="115000"/>
                        </a:lnSpc>
                        <a:spcAft>
                          <a:spcPts val="0"/>
                        </a:spcAft>
                        <a:tabLst>
                          <a:tab pos="3731260" algn="l"/>
                        </a:tabLst>
                      </a:pPr>
                      <a:endParaRPr lang="ru-RU" sz="1400" dirty="0">
                        <a:latin typeface="Times New Roman" pitchFamily="18" charset="0"/>
                        <a:ea typeface="Calibri"/>
                        <a:cs typeface="Times New Roman" pitchFamily="18" charset="0"/>
                      </a:endParaRPr>
                    </a:p>
                  </a:txBody>
                  <a:tcPr marL="37863" marR="37863" marT="0" marB="0" anchor="ctr"/>
                </a:tc>
              </a:tr>
            </a:tbl>
          </a:graphicData>
        </a:graphic>
      </p:graphicFrame>
      <p:sp>
        <p:nvSpPr>
          <p:cNvPr id="71681" name="Rectangle 1"/>
          <p:cNvSpPr>
            <a:spLocks noChangeArrowheads="1"/>
          </p:cNvSpPr>
          <p:nvPr/>
        </p:nvSpPr>
        <p:spPr bwMode="auto">
          <a:xfrm>
            <a:off x="683568" y="188640"/>
            <a:ext cx="7632848"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Char char="•"/>
              <a:tabLst>
                <a:tab pos="3730625" algn="l"/>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Методический аппарат контроля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730625"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611559" y="1412778"/>
          <a:ext cx="8136904" cy="2996683"/>
        </p:xfrm>
        <a:graphic>
          <a:graphicData uri="http://schemas.openxmlformats.org/drawingml/2006/table">
            <a:tbl>
              <a:tblPr>
                <a:tableStyleId>{284E427A-3D55-4303-BF80-6455036E1DE7}</a:tableStyleId>
              </a:tblPr>
              <a:tblGrid>
                <a:gridCol w="2088233"/>
                <a:gridCol w="1296144"/>
                <a:gridCol w="1224136"/>
                <a:gridCol w="1224136"/>
                <a:gridCol w="1224136"/>
                <a:gridCol w="1080119"/>
              </a:tblGrid>
              <a:tr h="586189">
                <a:tc>
                  <a:txBody>
                    <a:bodyPr/>
                    <a:lstStyle/>
                    <a:p>
                      <a:pPr marL="457200" algn="ctr">
                        <a:lnSpc>
                          <a:spcPct val="115000"/>
                        </a:lnSpc>
                        <a:spcAft>
                          <a:spcPts val="0"/>
                        </a:spcAft>
                        <a:tabLst>
                          <a:tab pos="3731260" algn="l"/>
                        </a:tabLst>
                      </a:pPr>
                      <a:r>
                        <a:rPr lang="ru-RU" sz="1600" dirty="0"/>
                        <a:t>Учебный год</a:t>
                      </a:r>
                      <a:endParaRPr lang="ru-RU" sz="1600" b="1" dirty="0">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r>
                        <a:rPr lang="ru-RU" sz="1600" dirty="0"/>
                        <a:t>2011-2012</a:t>
                      </a:r>
                      <a:endParaRPr lang="ru-RU" sz="1600" b="1" dirty="0">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r>
                        <a:rPr lang="ru-RU" sz="1600" dirty="0"/>
                        <a:t>2012-2013</a:t>
                      </a:r>
                      <a:endParaRPr lang="ru-RU" sz="1600" b="1" dirty="0">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r>
                        <a:rPr lang="ru-RU" sz="1600"/>
                        <a:t>2013-2014</a:t>
                      </a:r>
                      <a:endParaRPr lang="ru-RU" sz="1600" b="1">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r>
                        <a:rPr lang="ru-RU" sz="1600"/>
                        <a:t>2014-2015</a:t>
                      </a:r>
                      <a:endParaRPr lang="ru-RU" sz="1600" b="1">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r>
                        <a:rPr lang="ru-RU" sz="1600"/>
                        <a:t>2015-2016</a:t>
                      </a:r>
                      <a:endParaRPr lang="ru-RU" sz="1600" b="1">
                        <a:solidFill>
                          <a:schemeClr val="tx1"/>
                        </a:solidFill>
                        <a:latin typeface="Times New Roman" pitchFamily="18" charset="0"/>
                        <a:ea typeface="Calibri"/>
                        <a:cs typeface="Times New Roman" pitchFamily="18" charset="0"/>
                      </a:endParaRPr>
                    </a:p>
                  </a:txBody>
                  <a:tcPr marL="42885" marR="42885" marT="0" marB="0" anchor="ctr"/>
                </a:tc>
              </a:tr>
              <a:tr h="723148">
                <a:tc>
                  <a:txBody>
                    <a:bodyPr/>
                    <a:lstStyle/>
                    <a:p>
                      <a:pPr marL="457200" algn="ctr">
                        <a:lnSpc>
                          <a:spcPct val="115000"/>
                        </a:lnSpc>
                        <a:spcAft>
                          <a:spcPts val="0"/>
                        </a:spcAft>
                        <a:tabLst>
                          <a:tab pos="3731260" algn="l"/>
                        </a:tabLst>
                      </a:pPr>
                      <a:r>
                        <a:rPr lang="ru-RU" sz="1600"/>
                        <a:t>% оснащённости</a:t>
                      </a:r>
                      <a:endParaRPr lang="ru-RU" sz="1600" b="1">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endParaRPr lang="ru-RU" sz="1600" b="1" dirty="0">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endParaRPr lang="ru-RU" sz="1600" b="1" dirty="0">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endParaRPr lang="ru-RU" sz="1600" b="1" dirty="0">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endParaRPr lang="ru-RU" sz="1600" b="1" dirty="0">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endParaRPr lang="ru-RU" sz="1600" b="1" dirty="0">
                        <a:solidFill>
                          <a:schemeClr val="tx1"/>
                        </a:solidFill>
                        <a:latin typeface="Times New Roman" pitchFamily="18" charset="0"/>
                        <a:ea typeface="Calibri"/>
                        <a:cs typeface="Times New Roman" pitchFamily="18" charset="0"/>
                      </a:endParaRPr>
                    </a:p>
                  </a:txBody>
                  <a:tcPr marL="42885" marR="42885" marT="0" marB="0" anchor="ctr"/>
                </a:tc>
              </a:tr>
              <a:tr h="723148">
                <a:tc>
                  <a:txBody>
                    <a:bodyPr/>
                    <a:lstStyle/>
                    <a:p>
                      <a:pPr marL="457200" algn="ctr">
                        <a:lnSpc>
                          <a:spcPct val="115000"/>
                        </a:lnSpc>
                        <a:spcAft>
                          <a:spcPts val="0"/>
                        </a:spcAft>
                        <a:tabLst>
                          <a:tab pos="3731260" algn="l"/>
                        </a:tabLst>
                      </a:pPr>
                      <a:r>
                        <a:rPr lang="ru-RU" sz="1600"/>
                        <a:t>Подпись преподавателя</a:t>
                      </a:r>
                      <a:endParaRPr lang="ru-RU" sz="1600" b="1">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endParaRPr lang="ru-RU" sz="1600" b="1">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endParaRPr lang="ru-RU" sz="1600" b="1">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endParaRPr lang="ru-RU" sz="1600" b="1" dirty="0">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endParaRPr lang="ru-RU" sz="1600" b="1" dirty="0">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endParaRPr lang="ru-RU" sz="1600" b="1" dirty="0">
                        <a:solidFill>
                          <a:schemeClr val="tx1"/>
                        </a:solidFill>
                        <a:latin typeface="Times New Roman" pitchFamily="18" charset="0"/>
                        <a:ea typeface="Calibri"/>
                        <a:cs typeface="Times New Roman" pitchFamily="18" charset="0"/>
                      </a:endParaRPr>
                    </a:p>
                  </a:txBody>
                  <a:tcPr marL="42885" marR="42885" marT="0" marB="0" anchor="ctr"/>
                </a:tc>
              </a:tr>
              <a:tr h="964198">
                <a:tc>
                  <a:txBody>
                    <a:bodyPr/>
                    <a:lstStyle/>
                    <a:p>
                      <a:pPr marL="457200" algn="ctr">
                        <a:lnSpc>
                          <a:spcPct val="115000"/>
                        </a:lnSpc>
                        <a:spcAft>
                          <a:spcPts val="0"/>
                        </a:spcAft>
                        <a:tabLst>
                          <a:tab pos="3731260" algn="l"/>
                        </a:tabLst>
                      </a:pPr>
                      <a:r>
                        <a:rPr lang="ru-RU" sz="1600"/>
                        <a:t>Подпись председателя ПЦК</a:t>
                      </a:r>
                      <a:endParaRPr lang="ru-RU" sz="1600" b="1">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endParaRPr lang="ru-RU" sz="1600" b="1">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endParaRPr lang="ru-RU" sz="1600" b="1">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endParaRPr lang="ru-RU" sz="1600" b="1">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endParaRPr lang="ru-RU" sz="1600" b="1" dirty="0">
                        <a:solidFill>
                          <a:schemeClr val="tx1"/>
                        </a:solidFill>
                        <a:latin typeface="Times New Roman" pitchFamily="18" charset="0"/>
                        <a:ea typeface="Calibri"/>
                        <a:cs typeface="Times New Roman" pitchFamily="18" charset="0"/>
                      </a:endParaRPr>
                    </a:p>
                  </a:txBody>
                  <a:tcPr marL="42885" marR="42885" marT="0" marB="0" anchor="ctr"/>
                </a:tc>
                <a:tc>
                  <a:txBody>
                    <a:bodyPr/>
                    <a:lstStyle/>
                    <a:p>
                      <a:pPr marL="457200" algn="ctr">
                        <a:lnSpc>
                          <a:spcPct val="115000"/>
                        </a:lnSpc>
                        <a:spcAft>
                          <a:spcPts val="0"/>
                        </a:spcAft>
                        <a:tabLst>
                          <a:tab pos="3731260" algn="l"/>
                        </a:tabLst>
                      </a:pPr>
                      <a:endParaRPr lang="ru-RU" sz="1600" b="1" dirty="0">
                        <a:solidFill>
                          <a:schemeClr val="tx1"/>
                        </a:solidFill>
                        <a:latin typeface="Times New Roman" pitchFamily="18" charset="0"/>
                        <a:ea typeface="Calibri"/>
                        <a:cs typeface="Times New Roman" pitchFamily="18" charset="0"/>
                      </a:endParaRPr>
                    </a:p>
                  </a:txBody>
                  <a:tcPr marL="42885" marR="42885" marT="0" marB="0" anchor="ctr"/>
                </a:tc>
              </a:tr>
            </a:tbl>
          </a:graphicData>
        </a:graphic>
      </p:graphicFrame>
      <p:sp>
        <p:nvSpPr>
          <p:cNvPr id="72705" name="Rectangle 1"/>
          <p:cNvSpPr>
            <a:spLocks noChangeArrowheads="1"/>
          </p:cNvSpPr>
          <p:nvPr/>
        </p:nvSpPr>
        <p:spPr bwMode="auto">
          <a:xfrm>
            <a:off x="0" y="680356"/>
            <a:ext cx="723629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8" fontAlgn="base">
              <a:spcBef>
                <a:spcPct val="0"/>
              </a:spcBef>
              <a:spcAft>
                <a:spcPct val="0"/>
              </a:spcAft>
              <a:buFontTx/>
              <a:buChar char="•"/>
              <a:tabLst>
                <a:tab pos="3730625" algn="l"/>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Оснащённость дисциплины</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Прямоугольник 3"/>
          <p:cNvSpPr/>
          <p:nvPr/>
        </p:nvSpPr>
        <p:spPr>
          <a:xfrm>
            <a:off x="1115616" y="5661248"/>
            <a:ext cx="7416824" cy="646331"/>
          </a:xfrm>
          <a:prstGeom prst="rect">
            <a:avLst/>
          </a:prstGeom>
        </p:spPr>
        <p:txBody>
          <a:bodyPr wrap="square">
            <a:spAutoFit/>
          </a:bodyPr>
          <a:lstStyle/>
          <a:p>
            <a:pPr lvl="0" eaLnBrk="0" fontAlgn="base" hangingPunct="0">
              <a:spcBef>
                <a:spcPct val="0"/>
              </a:spcBef>
              <a:spcAft>
                <a:spcPct val="0"/>
              </a:spcAft>
              <a:tabLst>
                <a:tab pos="3730625" algn="l"/>
              </a:tabLst>
            </a:pPr>
            <a:r>
              <a:rPr lang="ru-RU" i="1" dirty="0" smtClean="0">
                <a:latin typeface="Times New Roman" pitchFamily="18" charset="0"/>
                <a:ea typeface="Calibri" pitchFamily="34" charset="0"/>
                <a:cs typeface="Times New Roman" pitchFamily="18" charset="0"/>
              </a:rPr>
              <a:t>Формула расчёта % оснащённости по дисциплине: складываются показатели оснащённости по разделам 1,2,3,4 и результат делится на 4</a:t>
            </a:r>
            <a:endParaRPr lang="ru-RU" sz="2400" dirty="0" smtClean="0">
              <a:latin typeface="Arial" pitchFamily="34" charset="0"/>
              <a:cs typeface="Arial"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Волна 1"/>
          <p:cNvSpPr/>
          <p:nvPr/>
        </p:nvSpPr>
        <p:spPr>
          <a:xfrm>
            <a:off x="467544" y="260648"/>
            <a:ext cx="8136904" cy="648072"/>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smtClean="0"/>
              <a:t>Оформление титульного листа для стандартов третьего поколения</a:t>
            </a:r>
            <a:endParaRPr lang="ru-RU" sz="2000" b="1" dirty="0"/>
          </a:p>
        </p:txBody>
      </p:sp>
      <p:sp>
        <p:nvSpPr>
          <p:cNvPr id="1025" name="Rectangle 1"/>
          <p:cNvSpPr>
            <a:spLocks noChangeArrowheads="1"/>
          </p:cNvSpPr>
          <p:nvPr/>
        </p:nvSpPr>
        <p:spPr bwMode="auto">
          <a:xfrm>
            <a:off x="2123728" y="1017022"/>
            <a:ext cx="5328592" cy="5663089"/>
          </a:xfrm>
          <a:prstGeom prst="rect">
            <a:avLst/>
          </a:prstGeom>
          <a:noFill/>
          <a:ln w="38100">
            <a:solidFill>
              <a:srgbClr val="00206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552700" algn="l"/>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Государственное бюджетное образовательное учреждение</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среднего профессионального образования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«Курганский техникум сервиса и технологий</a:t>
            </a:r>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52700" algn="l"/>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2552700" algn="l"/>
              </a:tabLst>
            </a:pPr>
            <a:endParaRPr lang="ru-RU" sz="14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52700" algn="l"/>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52700" algn="l"/>
              </a:tabLst>
            </a:pPr>
            <a:endParaRPr lang="ru-RU" sz="14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52700" algn="l"/>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52700" algn="l"/>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52700" algn="l"/>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52700" algn="l"/>
              </a:tabLst>
            </a:pPr>
            <a:endParaRPr lang="ru-RU" sz="1400" dirty="0" smtClean="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ПРОГРАММА ПРОФЕССИОНАЛЬНОГО МОДУЛЯ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НАИМЕНОВАНИЕ ПРОГРАММЫ МОДУЛЯ</a:t>
            </a: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lang="ru-RU" sz="1400" b="1" dirty="0" smtClean="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lang="ru-RU" sz="1400" dirty="0" smtClean="0">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lang="ru-RU" sz="1400" dirty="0" smtClean="0">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lang="ru-RU" sz="1400" dirty="0" smtClean="0">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endParaRPr lang="ru-RU" sz="1400" dirty="0" smtClean="0">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552700" algn="l"/>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Курган, 2012 г.</a:t>
            </a:r>
            <a:endPar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52700" algn="l"/>
              </a:tabLst>
            </a:pPr>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1259632" y="117213"/>
            <a:ext cx="7056784" cy="6555641"/>
          </a:xfrm>
          <a:prstGeom prst="rect">
            <a:avLst/>
          </a:prstGeom>
          <a:noFill/>
          <a:ln w="38100">
            <a:solidFill>
              <a:srgbClr val="002060"/>
            </a:solidFill>
            <a:miter lim="800000"/>
            <a:headEnd/>
            <a:tailEnd/>
          </a:ln>
          <a:effectLst/>
        </p:spPr>
        <p:txBody>
          <a:bodyPr vert="horz" wrap="square" lIns="91440" tIns="45720" rIns="91440" bIns="45720" numCol="1" anchor="ctr" anchorCtr="0" compatLnSpc="1">
            <a:prstTxWarp prst="textNoShape">
              <a:avLst/>
            </a:prstTxWarp>
            <a:spAutoFit/>
          </a:bodyPr>
          <a:lstStyle/>
          <a:p>
            <a:pPr lvl="0" indent="449263" fontAlgn="base">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Рабочая программа профессионального модуля разработана на основе Федерального государственного образовательного стандарта (далее – ФГОС) по специальности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(профессии)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среднего (начального) профессионального образования  (далее СПО или НПО) </a:t>
            </a:r>
            <a:r>
              <a:rPr lang="ru-RU" sz="1400" u="sng" dirty="0" smtClean="0">
                <a:latin typeface="Times New Roman" pitchFamily="18" charset="0"/>
                <a:ea typeface="Times New Roman" pitchFamily="18" charset="0"/>
                <a:cs typeface="Times New Roman" pitchFamily="18" charset="0"/>
              </a:rPr>
              <a:t>к</a:t>
            </a:r>
            <a:r>
              <a:rPr kumimoji="0" lang="ru-RU" sz="140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од специальности (профессии), название специальности (профессии) </a:t>
            </a: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входящей в укрупнённую группу специальностей (профессий) </a:t>
            </a: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код и название</a:t>
            </a:r>
            <a:endParaRPr kumimoji="0" lang="ru-RU" sz="1400" b="0"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ru-RU" sz="1400" dirty="0" smtClean="0">
              <a:latin typeface="Times New Roman" pitchFamily="18" charset="0"/>
              <a:ea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ru-RU" sz="1400" dirty="0" smtClean="0">
              <a:latin typeface="Times New Roman" pitchFamily="18" charset="0"/>
              <a:ea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Организация-разработчик: </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ГБОУ СПО «Курганский техникум сервиса и технологий»</a:t>
            </a: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Разработчики: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lvl="0" indent="449263" algn="just"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Ф.И.О., </a:t>
            </a:r>
            <a:r>
              <a:rPr lang="ru-RU" sz="1400" u="sng" dirty="0" smtClean="0">
                <a:latin typeface="Times New Roman" pitchFamily="18" charset="0"/>
                <a:ea typeface="Times New Roman" pitchFamily="18" charset="0"/>
                <a:cs typeface="Times New Roman" pitchFamily="18" charset="0"/>
              </a:rPr>
              <a:t>должность, наименование учебного заведения, </a:t>
            </a: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квалификационная категория</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lvl="0" indent="449263" algn="just"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Ф.И.О., </a:t>
            </a:r>
            <a:r>
              <a:rPr lang="ru-RU" sz="1400" u="sng" dirty="0" smtClean="0">
                <a:latin typeface="Times New Roman" pitchFamily="18" charset="0"/>
                <a:ea typeface="Times New Roman" pitchFamily="18" charset="0"/>
                <a:cs typeface="Times New Roman" pitchFamily="18" charset="0"/>
              </a:rPr>
              <a:t>должность, наименование учебного заведения, </a:t>
            </a: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квалификационная категория</a:t>
            </a: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ru-RU" sz="1400" u="sng" dirty="0" smtClean="0">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Утверждена на заседании Педагогического совета ГБОУ СПО «</a:t>
            </a:r>
            <a:r>
              <a:rPr kumimoji="0" lang="ru-RU"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КТСиТ</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Протокол  от «____»__________2012 г. №_______</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Председатель Педагогического совета _______________(Березин И.Н</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ru-RU" sz="1400" dirty="0" smtClean="0">
              <a:latin typeface="Times New Roman" pitchFamily="18" charset="0"/>
              <a:ea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ru-RU" sz="1400" dirty="0" smtClean="0">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ru-RU" sz="1400" dirty="0" smtClean="0">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260648"/>
            <a:ext cx="8640960" cy="6186309"/>
          </a:xfrm>
          <a:prstGeom prst="rect">
            <a:avLst/>
          </a:prstGeom>
        </p:spPr>
        <p:txBody>
          <a:bodyPr wrap="square">
            <a:spAutoFit/>
          </a:bodyPr>
          <a:lstStyle/>
          <a:p>
            <a:pPr lvl="0" algn="ctr" fontAlgn="base">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b="1" dirty="0" smtClean="0">
                <a:latin typeface="Times New Roman" pitchFamily="18" charset="0"/>
                <a:ea typeface="Times New Roman" pitchFamily="18" charset="0"/>
                <a:cs typeface="Times New Roman" pitchFamily="18" charset="0"/>
              </a:rPr>
              <a:t>1. ПАСПОРТ РАБОЧЕЙ ПРОГРАММЫ  ПРОФЕССИОНАЛЬНОГО МОДУЛЯ</a:t>
            </a:r>
            <a:endParaRPr lang="ru-RU" sz="1200" dirty="0" smtClean="0">
              <a:latin typeface="Times New Roman" pitchFamily="18" charset="0"/>
              <a:cs typeface="Times New Roman" pitchFamily="18" charset="0"/>
            </a:endParaRPr>
          </a:p>
          <a:p>
            <a:pPr lvl="0" algn="ct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b="1" u="sng" dirty="0" smtClean="0">
                <a:latin typeface="Times New Roman" pitchFamily="18" charset="0"/>
                <a:ea typeface="Times New Roman" pitchFamily="18" charset="0"/>
                <a:cs typeface="Times New Roman" pitchFamily="18" charset="0"/>
              </a:rPr>
              <a:t>ПМ. 01 Управление ассортиментом товаров</a:t>
            </a:r>
            <a:endParaRPr lang="ru-RU" sz="1200" dirty="0" smtClean="0">
              <a:latin typeface="Times New Roman" pitchFamily="18" charset="0"/>
              <a:cs typeface="Times New Roman" pitchFamily="18" charset="0"/>
            </a:endParaRP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b="1" dirty="0" smtClean="0">
                <a:latin typeface="Times New Roman" pitchFamily="18" charset="0"/>
                <a:ea typeface="Times New Roman" pitchFamily="18" charset="0"/>
                <a:cs typeface="Times New Roman" pitchFamily="18" charset="0"/>
              </a:rPr>
              <a:t>1.1. Область применения примерной программы</a:t>
            </a:r>
            <a:endParaRPr lang="ru-RU" sz="1200" dirty="0" smtClean="0">
              <a:latin typeface="Times New Roman" pitchFamily="18" charset="0"/>
              <a:cs typeface="Times New Roman" pitchFamily="18" charset="0"/>
            </a:endParaRP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ea typeface="Times New Roman" pitchFamily="18" charset="0"/>
                <a:cs typeface="Times New Roman" pitchFamily="18" charset="0"/>
              </a:rPr>
              <a:t>Рабочая  программа профессионального модуля (далее рабочая программа) – является частью основной профессиональной образовательной программы ГБОУ СПО «Курганский техникум сервиса и технологий» в соответствии с ФГОС по специальности СПО </a:t>
            </a:r>
            <a:r>
              <a:rPr lang="ru-RU" sz="1200" b="1" dirty="0" smtClean="0">
                <a:latin typeface="Times New Roman" pitchFamily="18" charset="0"/>
                <a:ea typeface="Times New Roman" pitchFamily="18" charset="0"/>
                <a:cs typeface="Times New Roman" pitchFamily="18" charset="0"/>
              </a:rPr>
              <a:t>100801 Товароведение и экспертиза качества потребительских товаров</a:t>
            </a:r>
            <a:r>
              <a:rPr lang="ru-RU" sz="1200" dirty="0" smtClean="0">
                <a:latin typeface="Times New Roman" pitchFamily="18" charset="0"/>
                <a:ea typeface="Times New Roman" pitchFamily="18" charset="0"/>
                <a:cs typeface="Times New Roman" pitchFamily="18" charset="0"/>
              </a:rPr>
              <a:t>, входящую в укрупнённую группу специальностей 100000 Сфера обслуживания в части освоения основного вида профессиональной деятельности: </a:t>
            </a:r>
            <a:r>
              <a:rPr lang="ru-RU" sz="1200" b="1" dirty="0" smtClean="0">
                <a:latin typeface="Times New Roman" pitchFamily="18" charset="0"/>
                <a:ea typeface="Times New Roman" pitchFamily="18" charset="0"/>
                <a:cs typeface="Times New Roman" pitchFamily="18" charset="0"/>
              </a:rPr>
              <a:t>Управление ассортиментом товаров</a:t>
            </a:r>
            <a:r>
              <a:rPr lang="ru-RU" sz="1200" dirty="0" smtClean="0">
                <a:latin typeface="Times New Roman" pitchFamily="18" charset="0"/>
                <a:ea typeface="Times New Roman" pitchFamily="18" charset="0"/>
                <a:cs typeface="Times New Roman" pitchFamily="18" charset="0"/>
              </a:rPr>
              <a:t> и соответствующих профессиональных компетенций (ПК): </a:t>
            </a:r>
            <a:endParaRPr lang="ru-RU" sz="1200" dirty="0" smtClean="0">
              <a:latin typeface="Times New Roman" pitchFamily="18" charset="0"/>
              <a:cs typeface="Times New Roman" pitchFamily="18" charset="0"/>
            </a:endParaRP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ea typeface="Times New Roman" pitchFamily="18" charset="0"/>
                <a:cs typeface="Times New Roman" pitchFamily="18" charset="0"/>
              </a:rPr>
              <a:t>1. Выявлять потребность в товарах.</a:t>
            </a:r>
            <a:endParaRPr lang="ru-RU" sz="1200" dirty="0" smtClean="0">
              <a:latin typeface="Times New Roman" pitchFamily="18" charset="0"/>
              <a:cs typeface="Times New Roman" pitchFamily="18" charset="0"/>
            </a:endParaRP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ea typeface="Times New Roman" pitchFamily="18" charset="0"/>
                <a:cs typeface="Times New Roman" pitchFamily="18" charset="0"/>
              </a:rPr>
              <a:t>2. Осуществлять связи с поставщиками и потребителями продукции.</a:t>
            </a:r>
            <a:endParaRPr lang="ru-RU" sz="1200" dirty="0" smtClean="0">
              <a:latin typeface="Times New Roman" pitchFamily="18" charset="0"/>
              <a:cs typeface="Times New Roman" pitchFamily="18" charset="0"/>
            </a:endParaRP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ea typeface="Times New Roman" pitchFamily="18" charset="0"/>
                <a:cs typeface="Times New Roman" pitchFamily="18" charset="0"/>
              </a:rPr>
              <a:t>3. Управлять товарными запасами и потоками.</a:t>
            </a:r>
            <a:endParaRPr lang="ru-RU" sz="1200" dirty="0" smtClean="0">
              <a:latin typeface="Times New Roman" pitchFamily="18" charset="0"/>
              <a:cs typeface="Times New Roman" pitchFamily="18" charset="0"/>
            </a:endParaRP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ea typeface="Times New Roman" pitchFamily="18" charset="0"/>
                <a:cs typeface="Times New Roman" pitchFamily="18" charset="0"/>
              </a:rPr>
              <a:t>4. Оформлять документацию на поставку и реализацию товаров.</a:t>
            </a: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cs typeface="Times New Roman" pitchFamily="18" charset="0"/>
              </a:rPr>
              <a:t>Требование к уровню образования: минимальный уровень образования – основное общее.</a:t>
            </a: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cs typeface="Times New Roman" pitchFamily="18" charset="0"/>
              </a:rPr>
              <a:t>Требование к опыту работы: опыт работы не требуется.</a:t>
            </a: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b="1" dirty="0" smtClean="0">
                <a:latin typeface="Times New Roman" pitchFamily="18" charset="0"/>
                <a:ea typeface="Times New Roman" pitchFamily="18" charset="0"/>
                <a:cs typeface="Times New Roman" pitchFamily="18" charset="0"/>
              </a:rPr>
              <a:t>1.2. Цели и задачи профессионального модуля – требования к результатам освоения профессионального модуля:</a:t>
            </a:r>
            <a:endParaRPr lang="ru-RU" sz="1200" dirty="0" smtClean="0">
              <a:latin typeface="Times New Roman" pitchFamily="18" charset="0"/>
              <a:cs typeface="Times New Roman" pitchFamily="18" charset="0"/>
            </a:endParaRP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ea typeface="Times New Roman" pitchFamily="18" charset="0"/>
                <a:cs typeface="Times New Roman" pitchFamily="18" charset="0"/>
              </a:rPr>
              <a:t>С целью овладения указанным видом профессиональной деятельности и соответствующими профессиональными компетенциями обучающийся в ходе освоения профессионального модуля должен:</a:t>
            </a:r>
            <a:endParaRPr lang="ru-RU" sz="1200" dirty="0" smtClean="0">
              <a:latin typeface="Times New Roman" pitchFamily="18" charset="0"/>
              <a:cs typeface="Times New Roman" pitchFamily="18" charset="0"/>
            </a:endParaRP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i="1" dirty="0" smtClean="0">
                <a:latin typeface="Times New Roman" pitchFamily="18" charset="0"/>
                <a:ea typeface="Times New Roman" pitchFamily="18" charset="0"/>
                <a:cs typeface="Times New Roman" pitchFamily="18" charset="0"/>
              </a:rPr>
              <a:t>иметь практический опыт: </a:t>
            </a:r>
            <a:endParaRPr lang="ru-RU" sz="1200" dirty="0" smtClean="0">
              <a:latin typeface="Times New Roman" pitchFamily="18" charset="0"/>
              <a:cs typeface="Times New Roman" pitchFamily="18" charset="0"/>
            </a:endParaRPr>
          </a:p>
          <a:p>
            <a:pPr lvl="0" eaLnBrk="0" fontAlgn="base" hangingPunct="0">
              <a:spcBef>
                <a:spcPct val="0"/>
              </a:spcBef>
              <a:spcAft>
                <a:spcPct val="0"/>
              </a:spcAft>
              <a:buFontTx/>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ea typeface="Times New Roman" pitchFamily="18" charset="0"/>
                <a:cs typeface="Times New Roman" pitchFamily="18" charset="0"/>
              </a:rPr>
              <a:t>анализа ассортиментной политики торговой организации;</a:t>
            </a:r>
            <a:endParaRPr lang="ru-RU" sz="1200" dirty="0" smtClean="0">
              <a:latin typeface="Times New Roman" pitchFamily="18" charset="0"/>
              <a:cs typeface="Times New Roman" pitchFamily="18" charset="0"/>
            </a:endParaRPr>
          </a:p>
          <a:p>
            <a:pPr lvl="0" eaLnBrk="0" fontAlgn="base" hangingPunct="0">
              <a:spcBef>
                <a:spcPct val="0"/>
              </a:spcBef>
              <a:spcAft>
                <a:spcPct val="0"/>
              </a:spcAft>
              <a:buFontTx/>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ea typeface="Times New Roman" pitchFamily="18" charset="0"/>
                <a:cs typeface="Times New Roman" pitchFamily="18" charset="0"/>
              </a:rPr>
              <a:t>выявления потребности в товаре (спроса);</a:t>
            </a:r>
            <a:endParaRPr lang="ru-RU" sz="1200" dirty="0" smtClean="0">
              <a:latin typeface="Times New Roman" pitchFamily="18" charset="0"/>
              <a:cs typeface="Times New Roman" pitchFamily="18" charset="0"/>
            </a:endParaRP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i="1" dirty="0" smtClean="0">
                <a:latin typeface="Times New Roman" pitchFamily="18" charset="0"/>
                <a:ea typeface="Times New Roman" pitchFamily="18" charset="0"/>
                <a:cs typeface="Times New Roman" pitchFamily="18" charset="0"/>
              </a:rPr>
              <a:t>уметь:</a:t>
            </a:r>
            <a:endParaRPr lang="ru-RU" sz="1200" dirty="0" smtClean="0">
              <a:latin typeface="Times New Roman" pitchFamily="18" charset="0"/>
              <a:cs typeface="Times New Roman" pitchFamily="18" charset="0"/>
            </a:endParaRPr>
          </a:p>
          <a:p>
            <a:pPr lvl="0" eaLnBrk="0" fontAlgn="base" hangingPunct="0">
              <a:spcBef>
                <a:spcPct val="0"/>
              </a:spcBef>
              <a:spcAft>
                <a:spcPct val="0"/>
              </a:spcAft>
              <a:buFontTx/>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ea typeface="Times New Roman" pitchFamily="18" charset="0"/>
                <a:cs typeface="Times New Roman" pitchFamily="18" charset="0"/>
              </a:rPr>
              <a:t>распознавать товары по ассортиментной принадлежности;</a:t>
            </a:r>
            <a:endParaRPr lang="ru-RU" sz="1200" dirty="0" smtClean="0">
              <a:latin typeface="Times New Roman" pitchFamily="18" charset="0"/>
              <a:cs typeface="Times New Roman" pitchFamily="18" charset="0"/>
            </a:endParaRPr>
          </a:p>
          <a:p>
            <a:pPr lvl="0" eaLnBrk="0" fontAlgn="base" hangingPunct="0">
              <a:spcBef>
                <a:spcPct val="0"/>
              </a:spcBef>
              <a:spcAft>
                <a:spcPct val="0"/>
              </a:spcAft>
              <a:buFontTx/>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ea typeface="Times New Roman" pitchFamily="18" charset="0"/>
                <a:cs typeface="Times New Roman" pitchFamily="18" charset="0"/>
              </a:rPr>
              <a:t>формировать торговый ассортимент по результатам анализа потребности в товарах;</a:t>
            </a:r>
            <a:endParaRPr lang="ru-RU" sz="1200" dirty="0" smtClean="0">
              <a:latin typeface="Times New Roman" pitchFamily="18" charset="0"/>
              <a:cs typeface="Times New Roman" pitchFamily="18" charset="0"/>
            </a:endParaRP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i="1" dirty="0" smtClean="0">
                <a:latin typeface="Times New Roman" pitchFamily="18" charset="0"/>
                <a:ea typeface="Times New Roman" pitchFamily="18" charset="0"/>
                <a:cs typeface="Times New Roman" pitchFamily="18" charset="0"/>
              </a:rPr>
              <a:t>знать:</a:t>
            </a:r>
            <a:endParaRPr lang="ru-RU" sz="1200" dirty="0" smtClean="0">
              <a:latin typeface="Times New Roman" pitchFamily="18" charset="0"/>
              <a:cs typeface="Times New Roman" pitchFamily="18" charset="0"/>
            </a:endParaRPr>
          </a:p>
          <a:p>
            <a:pPr lvl="0" eaLnBrk="0" fontAlgn="base" hangingPunct="0">
              <a:spcBef>
                <a:spcPct val="0"/>
              </a:spcBef>
              <a:spcAft>
                <a:spcPct val="0"/>
              </a:spcAft>
              <a:buFontTx/>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ea typeface="Times New Roman" pitchFamily="18" charset="0"/>
                <a:cs typeface="Times New Roman" pitchFamily="18" charset="0"/>
              </a:rPr>
              <a:t>ассортимент товаров однородных групп определенного класса, их потребительские свойства;</a:t>
            </a:r>
            <a:endParaRPr lang="ru-RU" sz="1200" dirty="0" smtClean="0">
              <a:latin typeface="Times New Roman" pitchFamily="18" charset="0"/>
              <a:cs typeface="Times New Roman" pitchFamily="18" charset="0"/>
            </a:endParaRPr>
          </a:p>
          <a:p>
            <a:pPr lvl="0" eaLnBrk="0" fontAlgn="base" hangingPunct="0">
              <a:spcBef>
                <a:spcPct val="0"/>
              </a:spcBef>
              <a:spcAft>
                <a:spcPct val="0"/>
              </a:spcAft>
              <a:buFontTx/>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ea typeface="Times New Roman" pitchFamily="18" charset="0"/>
                <a:cs typeface="Times New Roman" pitchFamily="18" charset="0"/>
              </a:rPr>
              <a:t>товароведные характеристики реализуемых товаров, их свойства и показатели;</a:t>
            </a:r>
            <a:endParaRPr lang="ru-RU" sz="1200" dirty="0" smtClean="0">
              <a:latin typeface="Times New Roman" pitchFamily="18" charset="0"/>
              <a:cs typeface="Times New Roman" pitchFamily="18" charset="0"/>
            </a:endParaRPr>
          </a:p>
          <a:p>
            <a:pPr lvl="0" eaLnBrk="0" fontAlgn="base" hangingPunct="0">
              <a:spcBef>
                <a:spcPct val="0"/>
              </a:spcBef>
              <a:spcAft>
                <a:spcPct val="0"/>
              </a:spcAft>
              <a:buFontTx/>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ea typeface="Times New Roman" pitchFamily="18" charset="0"/>
                <a:cs typeface="Times New Roman" pitchFamily="18" charset="0"/>
              </a:rPr>
              <a:t>виды, назначение, структуру договоров с поставщиками и потребителями;</a:t>
            </a:r>
            <a:endParaRPr lang="ru-RU" sz="1200" dirty="0" smtClean="0">
              <a:latin typeface="Times New Roman" pitchFamily="18" charset="0"/>
              <a:cs typeface="Times New Roman" pitchFamily="18" charset="0"/>
            </a:endParaRP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b="1" dirty="0" smtClean="0">
                <a:latin typeface="Times New Roman" pitchFamily="18" charset="0"/>
                <a:ea typeface="Times New Roman" pitchFamily="18" charset="0"/>
                <a:cs typeface="Times New Roman" pitchFamily="18" charset="0"/>
              </a:rPr>
              <a:t>1.3 Рекомендуемое количество часов на освоение программы профессионального модуля:</a:t>
            </a:r>
            <a:endParaRPr lang="ru-RU" sz="1200" dirty="0" smtClean="0">
              <a:latin typeface="Times New Roman" pitchFamily="18" charset="0"/>
              <a:cs typeface="Times New Roman" pitchFamily="18" charset="0"/>
            </a:endParaRP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ea typeface="Times New Roman" pitchFamily="18" charset="0"/>
                <a:cs typeface="Times New Roman" pitchFamily="18" charset="0"/>
              </a:rPr>
              <a:t>всего </a:t>
            </a:r>
            <a:r>
              <a:rPr lang="ru-RU" sz="1200" u="sng" dirty="0" smtClean="0">
                <a:latin typeface="Times New Roman" pitchFamily="18" charset="0"/>
                <a:ea typeface="Times New Roman" pitchFamily="18" charset="0"/>
                <a:cs typeface="Times New Roman" pitchFamily="18" charset="0"/>
              </a:rPr>
              <a:t>156 часов</a:t>
            </a:r>
            <a:r>
              <a:rPr lang="ru-RU" sz="1200" dirty="0" smtClean="0">
                <a:latin typeface="Times New Roman" pitchFamily="18" charset="0"/>
                <a:ea typeface="Times New Roman" pitchFamily="18" charset="0"/>
                <a:cs typeface="Times New Roman" pitchFamily="18" charset="0"/>
              </a:rPr>
              <a:t>, в том числе:</a:t>
            </a:r>
            <a:endParaRPr lang="ru-RU" sz="1200" dirty="0" smtClean="0">
              <a:latin typeface="Times New Roman" pitchFamily="18" charset="0"/>
              <a:cs typeface="Times New Roman" pitchFamily="18" charset="0"/>
            </a:endParaRP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ea typeface="Times New Roman" pitchFamily="18" charset="0"/>
                <a:cs typeface="Times New Roman" pitchFamily="18" charset="0"/>
              </a:rPr>
              <a:t>максимальной учебной нагрузки обучающегося </a:t>
            </a:r>
            <a:r>
              <a:rPr lang="ru-RU" sz="1200" u="sng" dirty="0" smtClean="0">
                <a:latin typeface="Times New Roman" pitchFamily="18" charset="0"/>
                <a:ea typeface="Times New Roman" pitchFamily="18" charset="0"/>
                <a:cs typeface="Times New Roman" pitchFamily="18" charset="0"/>
              </a:rPr>
              <a:t>120 часов</a:t>
            </a:r>
            <a:r>
              <a:rPr lang="ru-RU" sz="1200" dirty="0" smtClean="0">
                <a:latin typeface="Times New Roman" pitchFamily="18" charset="0"/>
                <a:ea typeface="Times New Roman" pitchFamily="18" charset="0"/>
                <a:cs typeface="Times New Roman" pitchFamily="18" charset="0"/>
              </a:rPr>
              <a:t>, включая:</a:t>
            </a:r>
            <a:endParaRPr lang="ru-RU" sz="1200" dirty="0" smtClean="0">
              <a:latin typeface="Times New Roman" pitchFamily="18" charset="0"/>
              <a:cs typeface="Times New Roman" pitchFamily="18" charset="0"/>
            </a:endParaRP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ea typeface="Times New Roman" pitchFamily="18" charset="0"/>
                <a:cs typeface="Times New Roman" pitchFamily="18" charset="0"/>
              </a:rPr>
              <a:t>обязательной аудиторной учебной нагрузки обучающегося </a:t>
            </a:r>
            <a:r>
              <a:rPr lang="ru-RU" sz="1200" u="sng" dirty="0" smtClean="0">
                <a:latin typeface="Times New Roman" pitchFamily="18" charset="0"/>
                <a:ea typeface="Times New Roman" pitchFamily="18" charset="0"/>
                <a:cs typeface="Times New Roman" pitchFamily="18" charset="0"/>
              </a:rPr>
              <a:t>80 часов</a:t>
            </a:r>
            <a:r>
              <a:rPr lang="ru-RU" sz="1200" dirty="0" smtClean="0">
                <a:latin typeface="Times New Roman" pitchFamily="18" charset="0"/>
                <a:ea typeface="Times New Roman" pitchFamily="18" charset="0"/>
                <a:cs typeface="Times New Roman" pitchFamily="18" charset="0"/>
              </a:rPr>
              <a:t>;</a:t>
            </a:r>
            <a:endParaRPr lang="ru-RU" sz="1200" dirty="0" smtClean="0">
              <a:latin typeface="Times New Roman" pitchFamily="18" charset="0"/>
              <a:cs typeface="Times New Roman" pitchFamily="18" charset="0"/>
            </a:endParaRP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ea typeface="Times New Roman" pitchFamily="18" charset="0"/>
                <a:cs typeface="Times New Roman" pitchFamily="18" charset="0"/>
              </a:rPr>
              <a:t>самостоятельной работы обучающегося </a:t>
            </a:r>
            <a:r>
              <a:rPr lang="ru-RU" sz="1200" u="sng" dirty="0" smtClean="0">
                <a:latin typeface="Times New Roman" pitchFamily="18" charset="0"/>
                <a:ea typeface="Times New Roman" pitchFamily="18" charset="0"/>
                <a:cs typeface="Times New Roman" pitchFamily="18" charset="0"/>
              </a:rPr>
              <a:t>40 часов</a:t>
            </a:r>
            <a:r>
              <a:rPr lang="ru-RU" sz="1200" dirty="0" smtClean="0">
                <a:latin typeface="Times New Roman" pitchFamily="18" charset="0"/>
                <a:ea typeface="Times New Roman" pitchFamily="18" charset="0"/>
                <a:cs typeface="Times New Roman" pitchFamily="18" charset="0"/>
              </a:rPr>
              <a:t>;</a:t>
            </a:r>
            <a:endParaRPr lang="ru-RU" sz="1200" dirty="0" smtClean="0">
              <a:latin typeface="Times New Roman" pitchFamily="18" charset="0"/>
              <a:cs typeface="Times New Roman" pitchFamily="18" charset="0"/>
            </a:endParaRPr>
          </a:p>
          <a:p>
            <a:pPr lv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1200" dirty="0" smtClean="0">
                <a:latin typeface="Times New Roman" pitchFamily="18" charset="0"/>
                <a:ea typeface="Times New Roman" pitchFamily="18" charset="0"/>
                <a:cs typeface="Times New Roman" pitchFamily="18" charset="0"/>
              </a:rPr>
              <a:t>учебной и производственной практики </a:t>
            </a:r>
            <a:r>
              <a:rPr lang="ru-RU" sz="1200" u="sng" dirty="0" smtClean="0">
                <a:latin typeface="Times New Roman" pitchFamily="18" charset="0"/>
                <a:ea typeface="Times New Roman" pitchFamily="18" charset="0"/>
                <a:cs typeface="Times New Roman" pitchFamily="18" charset="0"/>
              </a:rPr>
              <a:t>36часов</a:t>
            </a:r>
            <a:r>
              <a:rPr lang="ru-RU" sz="1200" dirty="0" smtClean="0">
                <a:latin typeface="Times New Roman" pitchFamily="18" charset="0"/>
                <a:ea typeface="Times New Roman" pitchFamily="18" charset="0"/>
                <a:cs typeface="Times New Roman" pitchFamily="18" charset="0"/>
              </a:rPr>
              <a:t>.</a:t>
            </a:r>
            <a:endParaRPr lang="ru-RU" sz="1200" dirty="0" smtClean="0">
              <a:latin typeface="Times New Roman" pitchFamily="18" charset="0"/>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19" y="1124744"/>
          <a:ext cx="8712967" cy="5302811"/>
        </p:xfrm>
        <a:graphic>
          <a:graphicData uri="http://schemas.openxmlformats.org/drawingml/2006/table">
            <a:tbl>
              <a:tblPr/>
              <a:tblGrid>
                <a:gridCol w="1296145"/>
                <a:gridCol w="1728192"/>
                <a:gridCol w="864096"/>
                <a:gridCol w="792088"/>
                <a:gridCol w="576750"/>
                <a:gridCol w="431362"/>
                <a:gridCol w="528571"/>
                <a:gridCol w="551549"/>
                <a:gridCol w="501281"/>
                <a:gridCol w="146791"/>
                <a:gridCol w="1296142"/>
              </a:tblGrid>
              <a:tr h="154081">
                <a:tc rowSpan="3">
                  <a:txBody>
                    <a:bodyPr/>
                    <a:lstStyle/>
                    <a:p>
                      <a:pPr marL="0" indent="0" algn="ctr">
                        <a:spcAft>
                          <a:spcPts val="0"/>
                        </a:spcAft>
                      </a:pPr>
                      <a:r>
                        <a:rPr lang="ru-RU" sz="1000" b="1" dirty="0">
                          <a:latin typeface="Times New Roman"/>
                          <a:ea typeface="Times New Roman"/>
                          <a:cs typeface="Times New Roman"/>
                        </a:rPr>
                        <a:t>Коды</a:t>
                      </a:r>
                      <a:endParaRPr lang="ru-RU" sz="1000" dirty="0">
                        <a:latin typeface="Times New Roman"/>
                        <a:ea typeface="Times New Roman"/>
                        <a:cs typeface="Times New Roman"/>
                      </a:endParaRPr>
                    </a:p>
                    <a:p>
                      <a:pPr marL="0" indent="0" algn="ctr">
                        <a:spcAft>
                          <a:spcPts val="0"/>
                        </a:spcAft>
                      </a:pPr>
                      <a:r>
                        <a:rPr lang="ru-RU" sz="1000" b="1" dirty="0">
                          <a:latin typeface="Times New Roman"/>
                          <a:ea typeface="Times New Roman"/>
                          <a:cs typeface="Times New Roman"/>
                        </a:rPr>
                        <a:t>профессиональных компетенций</a:t>
                      </a:r>
                      <a:endParaRPr lang="ru-RU" sz="1000" dirty="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indent="0" algn="ctr">
                        <a:spcAft>
                          <a:spcPts val="0"/>
                        </a:spcAft>
                      </a:pPr>
                      <a:r>
                        <a:rPr lang="ru-RU" sz="1000" b="1" dirty="0">
                          <a:latin typeface="Times New Roman"/>
                          <a:ea typeface="Times New Roman"/>
                          <a:cs typeface="Times New Roman"/>
                        </a:rPr>
                        <a:t>Наименования разделов</a:t>
                      </a:r>
                      <a:endParaRPr lang="ru-RU" sz="1000" dirty="0">
                        <a:latin typeface="Times New Roman"/>
                        <a:ea typeface="Times New Roman"/>
                        <a:cs typeface="Times New Roman"/>
                      </a:endParaRPr>
                    </a:p>
                    <a:p>
                      <a:pPr marL="0" indent="0" algn="ctr">
                        <a:spcAft>
                          <a:spcPts val="0"/>
                        </a:spcAft>
                      </a:pPr>
                      <a:r>
                        <a:rPr lang="ru-RU" sz="1000" b="1" dirty="0">
                          <a:latin typeface="Times New Roman"/>
                          <a:ea typeface="Times New Roman"/>
                          <a:cs typeface="Times New Roman"/>
                        </a:rPr>
                        <a:t>профессионального модуля</a:t>
                      </a:r>
                      <a:r>
                        <a:rPr lang="ru-RU" sz="1000" b="1" baseline="30000" dirty="0">
                          <a:latin typeface="Times New Roman"/>
                          <a:ea typeface="Times New Roman"/>
                          <a:cs typeface="Times New Roman"/>
                          <a:hlinkClick r:id="" action="ppaction://hlinkfile"/>
                        </a:rPr>
                        <a:t>*</a:t>
                      </a:r>
                      <a:endParaRPr lang="ru-RU" sz="1000" dirty="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indent="0" algn="ctr">
                        <a:spcAft>
                          <a:spcPts val="0"/>
                        </a:spcAft>
                      </a:pPr>
                      <a:r>
                        <a:rPr lang="ru-RU" sz="1000" b="1" dirty="0">
                          <a:latin typeface="Times New Roman"/>
                          <a:ea typeface="Times New Roman"/>
                          <a:cs typeface="Times New Roman"/>
                        </a:rPr>
                        <a:t>Всего часов</a:t>
                      </a:r>
                      <a:endParaRPr lang="ru-RU" sz="1000" dirty="0">
                        <a:latin typeface="Times New Roman"/>
                        <a:ea typeface="Times New Roman"/>
                        <a:cs typeface="Times New Roman"/>
                      </a:endParaRPr>
                    </a:p>
                    <a:p>
                      <a:pPr marL="0" indent="0" algn="ctr">
                        <a:spcAft>
                          <a:spcPts val="0"/>
                        </a:spcAft>
                      </a:pPr>
                      <a:r>
                        <a:rPr lang="ru-RU" sz="1000" i="1" dirty="0">
                          <a:latin typeface="Times New Roman"/>
                          <a:ea typeface="Times New Roman"/>
                          <a:cs typeface="Times New Roman"/>
                        </a:rPr>
                        <a:t>(макс. учебная нагрузка и практики)</a:t>
                      </a:r>
                      <a:endParaRPr lang="ru-RU" sz="1000" dirty="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indent="0" algn="ctr">
                        <a:spcAft>
                          <a:spcPts val="0"/>
                        </a:spcAft>
                      </a:pPr>
                      <a:r>
                        <a:rPr lang="ru-RU" sz="1000" b="1" dirty="0">
                          <a:latin typeface="Calibri"/>
                          <a:ea typeface="Times New Roman"/>
                          <a:cs typeface="Times New Roman"/>
                        </a:rPr>
                        <a:t>Объем времени, отведенный на освоение междисциплинарного курса (курсов)</a:t>
                      </a:r>
                      <a:endParaRPr lang="ru-RU" sz="1000" dirty="0">
                        <a:latin typeface="Calibri"/>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gridSpan="3">
                  <a:txBody>
                    <a:bodyPr/>
                    <a:lstStyle/>
                    <a:p>
                      <a:pPr marL="0" indent="0" algn="ctr">
                        <a:spcAft>
                          <a:spcPts val="0"/>
                        </a:spcAft>
                      </a:pPr>
                      <a:r>
                        <a:rPr lang="ru-RU" sz="1000" b="1" i="1" dirty="0">
                          <a:latin typeface="Times New Roman"/>
                          <a:ea typeface="Times New Roman"/>
                          <a:cs typeface="Times New Roman"/>
                        </a:rPr>
                        <a:t>Практика</a:t>
                      </a:r>
                      <a:endParaRPr lang="ru-RU" sz="1000" dirty="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indent="0" algn="ctr">
                        <a:spcAft>
                          <a:spcPts val="0"/>
                        </a:spcAft>
                      </a:pP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205441">
                <a:tc vMerge="1">
                  <a:txBody>
                    <a:bodyPr/>
                    <a:lstStyle/>
                    <a:p>
                      <a:endParaRPr lang="ru-RU"/>
                    </a:p>
                  </a:txBody>
                  <a:tcPr/>
                </a:tc>
                <a:tc vMerge="1">
                  <a:txBody>
                    <a:bodyPr/>
                    <a:lstStyle/>
                    <a:p>
                      <a:endParaRPr lang="ru-RU"/>
                    </a:p>
                  </a:txBody>
                  <a:tcPr/>
                </a:tc>
                <a:tc vMerge="1">
                  <a:txBody>
                    <a:bodyPr/>
                    <a:lstStyle/>
                    <a:p>
                      <a:endParaRPr lang="ru-RU"/>
                    </a:p>
                  </a:txBody>
                  <a:tcPr/>
                </a:tc>
                <a:tc gridSpan="3">
                  <a:txBody>
                    <a:bodyPr/>
                    <a:lstStyle/>
                    <a:p>
                      <a:pPr marL="0" indent="0" algn="ctr">
                        <a:spcAft>
                          <a:spcPts val="0"/>
                        </a:spcAft>
                      </a:pPr>
                      <a:r>
                        <a:rPr lang="ru-RU" sz="1000" b="1" dirty="0">
                          <a:latin typeface="Calibri"/>
                          <a:ea typeface="Times New Roman"/>
                          <a:cs typeface="Times New Roman"/>
                        </a:rPr>
                        <a:t>Обязательная аудиторная учебная нагрузка обучающегося</a:t>
                      </a:r>
                      <a:endParaRPr lang="ru-RU" sz="1000" dirty="0">
                        <a:latin typeface="Calibri"/>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rowSpan="2" gridSpan="2">
                  <a:txBody>
                    <a:bodyPr/>
                    <a:lstStyle/>
                    <a:p>
                      <a:pPr marL="0" indent="0" algn="ctr">
                        <a:spcAft>
                          <a:spcPts val="0"/>
                        </a:spcAft>
                      </a:pPr>
                      <a:r>
                        <a:rPr lang="ru-RU" sz="1000" b="1" dirty="0">
                          <a:latin typeface="Calibri"/>
                          <a:ea typeface="Times New Roman"/>
                          <a:cs typeface="Times New Roman"/>
                        </a:rPr>
                        <a:t>Самостоятельная работа студентов,</a:t>
                      </a:r>
                      <a:endParaRPr lang="ru-RU" sz="1000" dirty="0">
                        <a:latin typeface="Calibri"/>
                        <a:ea typeface="Times New Roman"/>
                        <a:cs typeface="Times New Roman"/>
                      </a:endParaRPr>
                    </a:p>
                    <a:p>
                      <a:pPr marL="0" indent="0" algn="ctr">
                        <a:spcAft>
                          <a:spcPts val="0"/>
                        </a:spcAft>
                      </a:pPr>
                      <a:r>
                        <a:rPr lang="ru-RU" sz="1000" dirty="0">
                          <a:latin typeface="Calibri"/>
                          <a:ea typeface="Times New Roman"/>
                          <a:cs typeface="Times New Roman"/>
                        </a:rPr>
                        <a:t>часов</a:t>
                      </a: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pPr marL="0" indent="0" algn="ctr">
                        <a:spcAft>
                          <a:spcPts val="0"/>
                        </a:spcAft>
                      </a:pPr>
                      <a:endParaRPr lang="ru-RU" sz="1000" dirty="0">
                        <a:latin typeface="Calibri"/>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marL="0" indent="0" algn="ctr">
                        <a:spcAft>
                          <a:spcPts val="0"/>
                        </a:spcAft>
                      </a:pPr>
                      <a:r>
                        <a:rPr lang="ru-RU" sz="1000" b="1" dirty="0">
                          <a:latin typeface="Times New Roman"/>
                          <a:ea typeface="Times New Roman"/>
                          <a:cs typeface="Times New Roman"/>
                        </a:rPr>
                        <a:t>Учебная,</a:t>
                      </a:r>
                      <a:endParaRPr lang="ru-RU" sz="1000" dirty="0">
                        <a:latin typeface="Times New Roman"/>
                        <a:ea typeface="Times New Roman"/>
                        <a:cs typeface="Times New Roman"/>
                      </a:endParaRPr>
                    </a:p>
                    <a:p>
                      <a:pPr marL="0" indent="0" algn="ctr">
                        <a:spcAft>
                          <a:spcPts val="0"/>
                        </a:spcAft>
                      </a:pPr>
                      <a:r>
                        <a:rPr lang="ru-RU" sz="1000" dirty="0">
                          <a:latin typeface="Times New Roman"/>
                          <a:ea typeface="Times New Roman"/>
                          <a:cs typeface="Times New Roman"/>
                        </a:rPr>
                        <a:t>часов</a:t>
                      </a: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pPr marL="0" indent="0" algn="ctr">
                        <a:spcAft>
                          <a:spcPts val="0"/>
                        </a:spcAft>
                      </a:pP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indent="0" algn="ctr">
                        <a:spcAft>
                          <a:spcPts val="0"/>
                        </a:spcAft>
                      </a:pPr>
                      <a:r>
                        <a:rPr lang="ru-RU" sz="1000" b="1" i="1" dirty="0">
                          <a:latin typeface="Times New Roman"/>
                          <a:ea typeface="Times New Roman"/>
                          <a:cs typeface="Times New Roman"/>
                        </a:rPr>
                        <a:t>Производственная,</a:t>
                      </a:r>
                      <a:endParaRPr lang="ru-RU" sz="1000" dirty="0">
                        <a:latin typeface="Times New Roman"/>
                        <a:ea typeface="Times New Roman"/>
                        <a:cs typeface="Times New Roman"/>
                      </a:endParaRPr>
                    </a:p>
                    <a:p>
                      <a:pPr marL="0" indent="0" algn="ctr">
                        <a:spcAft>
                          <a:spcPts val="0"/>
                        </a:spcAft>
                      </a:pPr>
                      <a:r>
                        <a:rPr lang="ru-RU" sz="1000" i="1" dirty="0">
                          <a:latin typeface="Times New Roman"/>
                          <a:ea typeface="Times New Roman"/>
                          <a:cs typeface="Times New Roman"/>
                        </a:rPr>
                        <a:t>часов</a:t>
                      </a:r>
                      <a:endParaRPr lang="ru-RU" sz="1000" dirty="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97611">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indent="0" algn="ctr">
                        <a:spcAft>
                          <a:spcPts val="0"/>
                        </a:spcAft>
                      </a:pPr>
                      <a:r>
                        <a:rPr lang="ru-RU" sz="1000" b="1" dirty="0">
                          <a:latin typeface="Calibri"/>
                          <a:ea typeface="Times New Roman"/>
                          <a:cs typeface="Times New Roman"/>
                        </a:rPr>
                        <a:t>Всего,</a:t>
                      </a:r>
                      <a:endParaRPr lang="ru-RU" sz="1000" dirty="0">
                        <a:latin typeface="Calibri"/>
                        <a:ea typeface="Times New Roman"/>
                        <a:cs typeface="Times New Roman"/>
                      </a:endParaRPr>
                    </a:p>
                    <a:p>
                      <a:pPr marL="0" indent="0" algn="ctr">
                        <a:spcAft>
                          <a:spcPts val="0"/>
                        </a:spcAft>
                      </a:pPr>
                      <a:r>
                        <a:rPr lang="ru-RU" sz="1000" dirty="0">
                          <a:latin typeface="Calibri"/>
                          <a:ea typeface="Times New Roman"/>
                          <a:cs typeface="Times New Roman"/>
                        </a:rPr>
                        <a:t>часов</a:t>
                      </a: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spcAft>
                          <a:spcPts val="0"/>
                        </a:spcAft>
                      </a:pPr>
                      <a:r>
                        <a:rPr lang="ru-RU" sz="1000" b="1" dirty="0">
                          <a:latin typeface="Calibri"/>
                          <a:ea typeface="Times New Roman"/>
                          <a:cs typeface="Times New Roman"/>
                        </a:rPr>
                        <a:t>в т.ч. лабораторные работы и практические занятия,</a:t>
                      </a:r>
                      <a:endParaRPr lang="ru-RU" sz="1000" dirty="0">
                        <a:latin typeface="Calibri"/>
                        <a:ea typeface="Times New Roman"/>
                        <a:cs typeface="Times New Roman"/>
                      </a:endParaRPr>
                    </a:p>
                    <a:p>
                      <a:pPr marL="0" indent="0" algn="ctr">
                        <a:spcAft>
                          <a:spcPts val="0"/>
                        </a:spcAft>
                      </a:pPr>
                      <a:r>
                        <a:rPr lang="ru-RU" sz="1000" dirty="0">
                          <a:latin typeface="Calibri"/>
                          <a:ea typeface="Times New Roman"/>
                          <a:cs typeface="Times New Roman"/>
                        </a:rPr>
                        <a:t>часов</a:t>
                      </a: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indent="0" algn="ctr">
                        <a:spcAft>
                          <a:spcPts val="0"/>
                        </a:spcAft>
                      </a:pPr>
                      <a:endParaRPr lang="ru-RU" sz="1000" dirty="0">
                        <a:latin typeface="Calibri"/>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ru-RU"/>
                    </a:p>
                  </a:txBody>
                  <a:tcPr/>
                </a:tc>
                <a:tc hMerge="1" vMerge="1">
                  <a:txBody>
                    <a:bodyPr/>
                    <a:lstStyle/>
                    <a:p>
                      <a:endParaRPr lang="ru-RU"/>
                    </a:p>
                  </a:txBody>
                  <a:tcPr/>
                </a:tc>
                <a:tc gridSpan="2" vMerge="1">
                  <a:txBody>
                    <a:bodyPr/>
                    <a:lstStyle/>
                    <a:p>
                      <a:endParaRPr lang="ru-RU"/>
                    </a:p>
                  </a:txBody>
                  <a:tcPr/>
                </a:tc>
                <a:tc hMerge="1" vMerge="1">
                  <a:txBody>
                    <a:bodyPr/>
                    <a:lstStyle/>
                    <a:p>
                      <a:endParaRPr lang="ru-RU"/>
                    </a:p>
                  </a:txBody>
                  <a:tcPr/>
                </a:tc>
                <a:tc vMerge="1">
                  <a:txBody>
                    <a:bodyPr/>
                    <a:lstStyle/>
                    <a:p>
                      <a:endParaRPr lang="ru-RU"/>
                    </a:p>
                  </a:txBody>
                  <a:tcPr/>
                </a:tc>
              </a:tr>
              <a:tr h="42800">
                <a:tc>
                  <a:txBody>
                    <a:bodyPr/>
                    <a:lstStyle/>
                    <a:p>
                      <a:pPr marL="0" indent="0" algn="ctr">
                        <a:spcAft>
                          <a:spcPts val="0"/>
                        </a:spcAft>
                      </a:pPr>
                      <a:r>
                        <a:rPr lang="ru-RU" sz="1000">
                          <a:latin typeface="Times New Roman"/>
                          <a:ea typeface="Times New Roman"/>
                          <a:cs typeface="Times New Roman"/>
                        </a:rPr>
                        <a:t>1</a:t>
                      </a: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ru-RU" sz="1000">
                          <a:latin typeface="Times New Roman"/>
                          <a:ea typeface="Times New Roman"/>
                          <a:cs typeface="Times New Roman"/>
                        </a:rPr>
                        <a:t>2</a:t>
                      </a: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ru-RU" sz="1000">
                          <a:latin typeface="Calibri"/>
                          <a:ea typeface="Times New Roman"/>
                          <a:cs typeface="Times New Roman"/>
                        </a:rPr>
                        <a:t>3</a:t>
                      </a: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ru-RU" sz="1000">
                          <a:latin typeface="Calibri"/>
                          <a:ea typeface="Times New Roman"/>
                          <a:cs typeface="Times New Roman"/>
                        </a:rPr>
                        <a:t>4</a:t>
                      </a: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spcAft>
                          <a:spcPts val="0"/>
                        </a:spcAft>
                      </a:pPr>
                      <a:r>
                        <a:rPr lang="ru-RU" sz="1000">
                          <a:latin typeface="Calibri"/>
                          <a:ea typeface="Times New Roman"/>
                          <a:cs typeface="Times New Roman"/>
                        </a:rPr>
                        <a:t>5</a:t>
                      </a: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indent="0" algn="ctr">
                        <a:spcAft>
                          <a:spcPts val="0"/>
                        </a:spcAft>
                      </a:pPr>
                      <a:endParaRPr lang="ru-RU" sz="1000">
                        <a:latin typeface="Calibri"/>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spcAft>
                          <a:spcPts val="0"/>
                        </a:spcAft>
                      </a:pPr>
                      <a:r>
                        <a:rPr lang="ru-RU" sz="1000">
                          <a:latin typeface="Calibri"/>
                          <a:ea typeface="Times New Roman"/>
                          <a:cs typeface="Times New Roman"/>
                        </a:rPr>
                        <a:t>6</a:t>
                      </a: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indent="0" algn="ctr">
                        <a:spcAft>
                          <a:spcPts val="0"/>
                        </a:spcAft>
                      </a:pPr>
                      <a:endParaRPr lang="ru-RU" sz="1000">
                        <a:latin typeface="Calibri"/>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spcAft>
                          <a:spcPts val="0"/>
                        </a:spcAft>
                      </a:pPr>
                      <a:r>
                        <a:rPr lang="ru-RU" sz="1000" dirty="0">
                          <a:latin typeface="Times New Roman"/>
                          <a:ea typeface="Times New Roman"/>
                          <a:cs typeface="Times New Roman"/>
                        </a:rPr>
                        <a:t>7</a:t>
                      </a: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indent="0" algn="ctr">
                        <a:spcAft>
                          <a:spcPts val="0"/>
                        </a:spcAft>
                      </a:pPr>
                      <a:endParaRPr lang="ru-RU" sz="1000" dirty="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ru-RU" sz="1000" i="1" dirty="0">
                          <a:latin typeface="Times New Roman"/>
                          <a:ea typeface="Times New Roman"/>
                          <a:cs typeface="Times New Roman"/>
                        </a:rPr>
                        <a:t>8</a:t>
                      </a:r>
                      <a:endParaRPr lang="ru-RU" sz="1000" dirty="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802">
                <a:tc>
                  <a:txBody>
                    <a:bodyPr/>
                    <a:lstStyle/>
                    <a:p>
                      <a:pPr marL="0" indent="0" algn="just">
                        <a:spcAft>
                          <a:spcPts val="0"/>
                        </a:spcAft>
                      </a:pPr>
                      <a:r>
                        <a:rPr lang="ru-RU" sz="1000" b="1">
                          <a:latin typeface="Times New Roman"/>
                          <a:ea typeface="Times New Roman"/>
                          <a:cs typeface="Times New Roman"/>
                        </a:rPr>
                        <a:t>ПК 1.1.</a:t>
                      </a:r>
                      <a:endParaRPr lang="ru-RU" sz="1000">
                        <a:latin typeface="Times New Roman"/>
                        <a:ea typeface="Times New Roman"/>
                        <a:cs typeface="Times New Roman"/>
                      </a:endParaRPr>
                    </a:p>
                  </a:txBody>
                  <a:tcPr marL="39930" marR="399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just">
                        <a:spcAft>
                          <a:spcPts val="0"/>
                        </a:spcAft>
                      </a:pPr>
                      <a:r>
                        <a:rPr lang="ru-RU" sz="1000" b="1">
                          <a:latin typeface="Times New Roman"/>
                          <a:ea typeface="Times New Roman"/>
                          <a:cs typeface="Times New Roman"/>
                        </a:rPr>
                        <a:t>Раздел 1.</a:t>
                      </a:r>
                      <a:r>
                        <a:rPr lang="ru-RU" sz="1000">
                          <a:latin typeface="Times New Roman"/>
                          <a:ea typeface="Times New Roman"/>
                          <a:cs typeface="Times New Roman"/>
                        </a:rPr>
                        <a:t> Подготовка мяса и приготовление полуфабрикатов для сложной кулинарной продукции</a:t>
                      </a:r>
                    </a:p>
                  </a:txBody>
                  <a:tcPr marL="39930" marR="399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ru-RU" sz="1000" b="1">
                          <a:latin typeface="Times New Roman"/>
                          <a:ea typeface="Times New Roman"/>
                          <a:cs typeface="Times New Roman"/>
                        </a:rPr>
                        <a:t>96</a:t>
                      </a: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ru-RU" sz="1000" b="1">
                          <a:latin typeface="Times New Roman"/>
                          <a:ea typeface="Times New Roman"/>
                          <a:cs typeface="Times New Roman"/>
                        </a:rPr>
                        <a:t>56</a:t>
                      </a: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spcAft>
                          <a:spcPts val="0"/>
                        </a:spcAft>
                      </a:pPr>
                      <a:r>
                        <a:rPr lang="ru-RU" sz="1000">
                          <a:latin typeface="Times New Roman"/>
                          <a:ea typeface="Times New Roman"/>
                          <a:cs typeface="Times New Roman"/>
                        </a:rPr>
                        <a:t>32</a:t>
                      </a: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indent="0" algn="ctr">
                        <a:spcAft>
                          <a:spcPts val="0"/>
                        </a:spcAft>
                      </a:pP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spcAft>
                          <a:spcPts val="0"/>
                        </a:spcAft>
                      </a:pPr>
                      <a:r>
                        <a:rPr lang="ru-RU" sz="1000" b="1">
                          <a:latin typeface="Times New Roman"/>
                          <a:ea typeface="Times New Roman"/>
                          <a:cs typeface="Times New Roman"/>
                        </a:rPr>
                        <a:t>28</a:t>
                      </a: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indent="0" algn="ctr">
                        <a:spcAft>
                          <a:spcPts val="0"/>
                        </a:spcAft>
                      </a:pP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spcAft>
                          <a:spcPts val="0"/>
                        </a:spcAft>
                      </a:pPr>
                      <a:r>
                        <a:rPr lang="ru-RU" sz="1000" b="1" dirty="0">
                          <a:latin typeface="Calibri"/>
                          <a:ea typeface="Times New Roman"/>
                          <a:cs typeface="Times New Roman"/>
                        </a:rPr>
                        <a:t>12</a:t>
                      </a:r>
                      <a:endParaRPr lang="ru-RU" sz="1000" dirty="0">
                        <a:latin typeface="Calibri"/>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indent="0" algn="ctr">
                        <a:spcAft>
                          <a:spcPts val="0"/>
                        </a:spcAft>
                      </a:pPr>
                      <a:endParaRPr lang="ru-RU" sz="1000" dirty="0">
                        <a:latin typeface="Calibri"/>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ru-RU" sz="1000" b="1" i="1" dirty="0">
                          <a:latin typeface="Times New Roman"/>
                          <a:ea typeface="Times New Roman"/>
                          <a:cs typeface="Times New Roman"/>
                        </a:rPr>
                        <a:t>-</a:t>
                      </a:r>
                      <a:endParaRPr lang="ru-RU" sz="1000" dirty="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802">
                <a:tc>
                  <a:txBody>
                    <a:bodyPr/>
                    <a:lstStyle/>
                    <a:p>
                      <a:pPr marL="0" indent="0" algn="just">
                        <a:spcAft>
                          <a:spcPts val="0"/>
                        </a:spcAft>
                      </a:pPr>
                      <a:r>
                        <a:rPr lang="ru-RU" sz="1000" b="1">
                          <a:latin typeface="Times New Roman"/>
                          <a:ea typeface="Times New Roman"/>
                          <a:cs typeface="Times New Roman"/>
                        </a:rPr>
                        <a:t>ПК 1.2.</a:t>
                      </a:r>
                      <a:endParaRPr lang="ru-RU" sz="1000">
                        <a:latin typeface="Times New Roman"/>
                        <a:ea typeface="Times New Roman"/>
                        <a:cs typeface="Times New Roman"/>
                      </a:endParaRPr>
                    </a:p>
                  </a:txBody>
                  <a:tcPr marL="39930" marR="399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just">
                        <a:spcAft>
                          <a:spcPts val="0"/>
                        </a:spcAft>
                      </a:pPr>
                      <a:r>
                        <a:rPr lang="ru-RU" sz="1000" b="1">
                          <a:latin typeface="Times New Roman"/>
                          <a:ea typeface="Times New Roman"/>
                          <a:cs typeface="Times New Roman"/>
                        </a:rPr>
                        <a:t>Раздел 2. </a:t>
                      </a:r>
                      <a:r>
                        <a:rPr lang="ru-RU" sz="1000">
                          <a:latin typeface="Times New Roman"/>
                          <a:ea typeface="Times New Roman"/>
                          <a:cs typeface="Times New Roman"/>
                        </a:rPr>
                        <a:t>Подготовка рыбы и приготовление полуфабрикатов для сложной кулинарной продукции</a:t>
                      </a:r>
                    </a:p>
                  </a:txBody>
                  <a:tcPr marL="39930" marR="399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ru-RU" sz="1000" b="1">
                          <a:latin typeface="Times New Roman"/>
                          <a:ea typeface="Times New Roman"/>
                          <a:cs typeface="Times New Roman"/>
                        </a:rPr>
                        <a:t>96</a:t>
                      </a: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ru-RU" sz="1000" b="1">
                          <a:latin typeface="Times New Roman"/>
                          <a:ea typeface="Times New Roman"/>
                          <a:cs typeface="Times New Roman"/>
                        </a:rPr>
                        <a:t>56</a:t>
                      </a: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spcAft>
                          <a:spcPts val="0"/>
                        </a:spcAft>
                      </a:pPr>
                      <a:r>
                        <a:rPr lang="ru-RU" sz="1000">
                          <a:latin typeface="Times New Roman"/>
                          <a:ea typeface="Times New Roman"/>
                          <a:cs typeface="Times New Roman"/>
                        </a:rPr>
                        <a:t>32</a:t>
                      </a: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indent="0" algn="ctr">
                        <a:spcAft>
                          <a:spcPts val="0"/>
                        </a:spcAft>
                      </a:pP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spcAft>
                          <a:spcPts val="0"/>
                        </a:spcAft>
                      </a:pPr>
                      <a:r>
                        <a:rPr lang="ru-RU" sz="1000" b="1">
                          <a:latin typeface="Times New Roman"/>
                          <a:ea typeface="Times New Roman"/>
                          <a:cs typeface="Times New Roman"/>
                        </a:rPr>
                        <a:t>28</a:t>
                      </a: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indent="0" algn="ctr">
                        <a:spcAft>
                          <a:spcPts val="0"/>
                        </a:spcAft>
                      </a:pP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spcAft>
                          <a:spcPts val="0"/>
                        </a:spcAft>
                      </a:pPr>
                      <a:r>
                        <a:rPr lang="ru-RU" sz="1000" b="1" dirty="0">
                          <a:latin typeface="Calibri"/>
                          <a:ea typeface="Times New Roman"/>
                          <a:cs typeface="Times New Roman"/>
                        </a:rPr>
                        <a:t>12</a:t>
                      </a:r>
                      <a:endParaRPr lang="ru-RU" sz="1000" dirty="0">
                        <a:latin typeface="Calibri"/>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indent="0" algn="ctr">
                        <a:spcAft>
                          <a:spcPts val="0"/>
                        </a:spcAft>
                      </a:pPr>
                      <a:endParaRPr lang="ru-RU" sz="1000" dirty="0">
                        <a:latin typeface="Calibri"/>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ru-RU" sz="1000" b="1" i="1" dirty="0">
                          <a:latin typeface="Times New Roman"/>
                          <a:ea typeface="Times New Roman"/>
                          <a:cs typeface="Times New Roman"/>
                        </a:rPr>
                        <a:t>-</a:t>
                      </a:r>
                      <a:endParaRPr lang="ru-RU" sz="1000" dirty="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8162">
                <a:tc>
                  <a:txBody>
                    <a:bodyPr/>
                    <a:lstStyle/>
                    <a:p>
                      <a:pPr marL="0" indent="0" algn="just">
                        <a:spcAft>
                          <a:spcPts val="0"/>
                        </a:spcAft>
                      </a:pPr>
                      <a:r>
                        <a:rPr lang="ru-RU" sz="1000" b="1">
                          <a:latin typeface="Times New Roman"/>
                          <a:ea typeface="Times New Roman"/>
                          <a:cs typeface="Times New Roman"/>
                        </a:rPr>
                        <a:t>ПК 1.3.</a:t>
                      </a:r>
                      <a:endParaRPr lang="ru-RU" sz="1000">
                        <a:latin typeface="Times New Roman"/>
                        <a:ea typeface="Times New Roman"/>
                        <a:cs typeface="Times New Roman"/>
                      </a:endParaRPr>
                    </a:p>
                  </a:txBody>
                  <a:tcPr marL="39930" marR="399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just">
                        <a:spcAft>
                          <a:spcPts val="0"/>
                        </a:spcAft>
                      </a:pPr>
                      <a:r>
                        <a:rPr lang="ru-RU" sz="1000" b="1">
                          <a:latin typeface="Times New Roman"/>
                          <a:ea typeface="Times New Roman"/>
                          <a:cs typeface="Times New Roman"/>
                        </a:rPr>
                        <a:t>Раздел 3. </a:t>
                      </a:r>
                      <a:r>
                        <a:rPr lang="ru-RU" sz="1000">
                          <a:latin typeface="Times New Roman"/>
                          <a:ea typeface="Times New Roman"/>
                          <a:cs typeface="Times New Roman"/>
                        </a:rPr>
                        <a:t>Подготовка домашней птицы и приготовление полуфабрикатов для сложной кулинарной продукции</a:t>
                      </a:r>
                    </a:p>
                  </a:txBody>
                  <a:tcPr marL="39930" marR="399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ru-RU" sz="1000" b="1">
                          <a:latin typeface="Times New Roman"/>
                          <a:ea typeface="Times New Roman"/>
                          <a:cs typeface="Times New Roman"/>
                        </a:rPr>
                        <a:t>96</a:t>
                      </a: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ru-RU" sz="1000" b="1">
                          <a:latin typeface="Times New Roman"/>
                          <a:ea typeface="Times New Roman"/>
                          <a:cs typeface="Times New Roman"/>
                        </a:rPr>
                        <a:t>56</a:t>
                      </a: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spcAft>
                          <a:spcPts val="0"/>
                        </a:spcAft>
                      </a:pPr>
                      <a:r>
                        <a:rPr lang="ru-RU" sz="1000">
                          <a:latin typeface="Times New Roman"/>
                          <a:ea typeface="Times New Roman"/>
                          <a:cs typeface="Times New Roman"/>
                        </a:rPr>
                        <a:t>32</a:t>
                      </a: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indent="0" algn="ctr">
                        <a:spcAft>
                          <a:spcPts val="0"/>
                        </a:spcAft>
                      </a:pP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spcAft>
                          <a:spcPts val="0"/>
                        </a:spcAft>
                      </a:pPr>
                      <a:r>
                        <a:rPr lang="ru-RU" sz="1000" b="1">
                          <a:latin typeface="Times New Roman"/>
                          <a:ea typeface="Times New Roman"/>
                          <a:cs typeface="Times New Roman"/>
                        </a:rPr>
                        <a:t>28</a:t>
                      </a: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indent="0" algn="ctr">
                        <a:spcAft>
                          <a:spcPts val="0"/>
                        </a:spcAft>
                      </a:pP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spcAft>
                          <a:spcPts val="0"/>
                        </a:spcAft>
                      </a:pPr>
                      <a:r>
                        <a:rPr lang="ru-RU" sz="1000" b="1" dirty="0">
                          <a:latin typeface="Calibri"/>
                          <a:ea typeface="Times New Roman"/>
                          <a:cs typeface="Times New Roman"/>
                        </a:rPr>
                        <a:t>12</a:t>
                      </a:r>
                      <a:endParaRPr lang="ru-RU" sz="1000" dirty="0">
                        <a:latin typeface="Calibri"/>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indent="0" algn="ctr">
                        <a:spcAft>
                          <a:spcPts val="0"/>
                        </a:spcAft>
                      </a:pPr>
                      <a:endParaRPr lang="ru-RU" sz="1000" dirty="0">
                        <a:latin typeface="Calibri"/>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ru-RU" sz="1000" b="1" i="1" dirty="0">
                          <a:latin typeface="Times New Roman"/>
                          <a:ea typeface="Times New Roman"/>
                          <a:cs typeface="Times New Roman"/>
                        </a:rPr>
                        <a:t>-</a:t>
                      </a:r>
                      <a:endParaRPr lang="ru-RU" sz="1000" dirty="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081">
                <a:tc>
                  <a:txBody>
                    <a:bodyPr/>
                    <a:lstStyle/>
                    <a:p>
                      <a:pPr marL="0" indent="0" algn="just">
                        <a:spcAft>
                          <a:spcPts val="0"/>
                        </a:spcAft>
                      </a:pPr>
                      <a:endParaRPr lang="ru-RU" sz="1000">
                        <a:latin typeface="Times New Roman"/>
                        <a:ea typeface="Times New Roman"/>
                        <a:cs typeface="Times New Roman"/>
                      </a:endParaRPr>
                    </a:p>
                  </a:txBody>
                  <a:tcPr marL="39930" marR="399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just">
                        <a:spcAft>
                          <a:spcPts val="0"/>
                        </a:spcAft>
                      </a:pPr>
                      <a:r>
                        <a:rPr lang="ru-RU" sz="1000" b="1">
                          <a:latin typeface="Times New Roman"/>
                          <a:ea typeface="Times New Roman"/>
                          <a:cs typeface="Times New Roman"/>
                        </a:rPr>
                        <a:t>Производственная практика </a:t>
                      </a:r>
                      <a:endParaRPr lang="ru-RU" sz="1000">
                        <a:latin typeface="Times New Roman"/>
                        <a:ea typeface="Times New Roman"/>
                        <a:cs typeface="Times New Roman"/>
                      </a:endParaRPr>
                    </a:p>
                  </a:txBody>
                  <a:tcPr marL="39930" marR="399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ru-RU" sz="1000" b="1">
                          <a:latin typeface="Times New Roman"/>
                          <a:ea typeface="Times New Roman"/>
                          <a:cs typeface="Times New Roman"/>
                        </a:rPr>
                        <a:t>36</a:t>
                      </a: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marL="0" indent="0" algn="ctr">
                        <a:spcAft>
                          <a:spcPts val="0"/>
                        </a:spcAft>
                      </a:pP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marL="0" indent="0" algn="ctr">
                        <a:spcAft>
                          <a:spcPts val="0"/>
                        </a:spcAft>
                      </a:pPr>
                      <a:r>
                        <a:rPr lang="ru-RU" sz="1000" b="1" dirty="0">
                          <a:latin typeface="Times New Roman"/>
                          <a:ea typeface="Times New Roman"/>
                          <a:cs typeface="Times New Roman"/>
                        </a:rPr>
                        <a:t>36</a:t>
                      </a:r>
                      <a:endParaRPr lang="ru-RU" sz="1000" dirty="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721">
                <a:tc>
                  <a:txBody>
                    <a:bodyPr/>
                    <a:lstStyle/>
                    <a:p>
                      <a:pPr marL="0" indent="0" algn="just">
                        <a:spcAft>
                          <a:spcPts val="0"/>
                        </a:spcAft>
                      </a:pPr>
                      <a:endParaRPr lang="ru-RU" sz="1000">
                        <a:latin typeface="Times New Roman"/>
                        <a:ea typeface="Times New Roman"/>
                        <a:cs typeface="Times New Roman"/>
                      </a:endParaRPr>
                    </a:p>
                  </a:txBody>
                  <a:tcPr marL="39930" marR="399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just">
                        <a:spcAft>
                          <a:spcPts val="0"/>
                        </a:spcAft>
                      </a:pPr>
                      <a:r>
                        <a:rPr lang="ru-RU" sz="1000" b="1" i="1">
                          <a:latin typeface="Times New Roman"/>
                          <a:ea typeface="Times New Roman"/>
                          <a:cs typeface="Times New Roman"/>
                        </a:rPr>
                        <a:t>Всего:</a:t>
                      </a:r>
                      <a:endParaRPr lang="ru-RU" sz="1000">
                        <a:latin typeface="Times New Roman"/>
                        <a:ea typeface="Times New Roman"/>
                        <a:cs typeface="Times New Roman"/>
                      </a:endParaRPr>
                    </a:p>
                  </a:txBody>
                  <a:tcPr marL="39930" marR="399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ru-RU" sz="1000" b="1" i="1">
                          <a:latin typeface="Times New Roman"/>
                          <a:ea typeface="Times New Roman"/>
                          <a:cs typeface="Times New Roman"/>
                        </a:rPr>
                        <a:t>324</a:t>
                      </a: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spcAft>
                          <a:spcPts val="0"/>
                        </a:spcAft>
                      </a:pPr>
                      <a:r>
                        <a:rPr lang="ru-RU" sz="1000" b="1" i="1">
                          <a:latin typeface="Times New Roman"/>
                          <a:ea typeface="Times New Roman"/>
                          <a:cs typeface="Times New Roman"/>
                        </a:rPr>
                        <a:t>168</a:t>
                      </a: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marL="0" indent="0" algn="ctr">
                        <a:spcAft>
                          <a:spcPts val="0"/>
                        </a:spcAft>
                      </a:pPr>
                      <a:r>
                        <a:rPr lang="ru-RU" sz="1000" i="1">
                          <a:latin typeface="Times New Roman"/>
                          <a:ea typeface="Times New Roman"/>
                          <a:cs typeface="Times New Roman"/>
                        </a:rPr>
                        <a:t>96</a:t>
                      </a: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marL="0" indent="0" algn="ctr">
                        <a:spcAft>
                          <a:spcPts val="0"/>
                        </a:spcAft>
                      </a:pPr>
                      <a:r>
                        <a:rPr lang="ru-RU" sz="1000" b="1" i="1">
                          <a:latin typeface="Times New Roman"/>
                          <a:ea typeface="Times New Roman"/>
                          <a:cs typeface="Times New Roman"/>
                        </a:rPr>
                        <a:t>84</a:t>
                      </a:r>
                      <a:endParaRPr lang="ru-RU" sz="100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marL="0" indent="0" algn="ctr">
                        <a:spcAft>
                          <a:spcPts val="0"/>
                        </a:spcAft>
                      </a:pPr>
                      <a:r>
                        <a:rPr lang="ru-RU" sz="1000" b="1" i="1" dirty="0">
                          <a:latin typeface="Times New Roman"/>
                          <a:ea typeface="Times New Roman"/>
                          <a:cs typeface="Times New Roman"/>
                        </a:rPr>
                        <a:t>36</a:t>
                      </a:r>
                      <a:endParaRPr lang="ru-RU" sz="1000" dirty="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ru-RU" sz="1000" b="1" i="1" dirty="0">
                          <a:latin typeface="Times New Roman"/>
                          <a:ea typeface="Times New Roman"/>
                          <a:cs typeface="Times New Roman"/>
                        </a:rPr>
                        <a:t>36</a:t>
                      </a:r>
                      <a:endParaRPr lang="ru-RU" sz="1000" dirty="0">
                        <a:latin typeface="Times New Roman"/>
                        <a:ea typeface="Times New Roman"/>
                        <a:cs typeface="Times New Roman"/>
                      </a:endParaRPr>
                    </a:p>
                  </a:txBody>
                  <a:tcPr marL="39930" marR="399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323528" y="82661"/>
            <a:ext cx="8568952" cy="15081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 СТРУКТУРА И СОДЕРЖАНИЕ ПРОФЕССИОНАЛЬНОГО МОДУЛЯ</a:t>
            </a:r>
            <a:endPar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ОРГАНИЗАЦИЯ ПРОЦЕССА ПРИГОТОВЛЕНИЯ И ПРИГОТОВЛЕНИЕ </a:t>
            </a:r>
            <a:endPar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ПОЛУФАБРИКАТОВ ДЛЯ СЛОЖНОЙ КУЛИНАРНОЙ ПРОДУКЦИИ</a:t>
            </a:r>
            <a:endPar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3.1. Тематический план профессионального модуля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800" b="0" i="0" u="none" strike="noStrike" cap="none" normalizeH="0" baseline="0" dirty="0" smtClean="0">
                <a:ln>
                  <a:noFill/>
                </a:ln>
                <a:solidFill>
                  <a:schemeClr val="tx1"/>
                </a:solidFill>
                <a:effectLst/>
                <a:latin typeface="Arial" pitchFamily="34" charset="0"/>
                <a:cs typeface="Arial" pitchFamily="34" charset="0"/>
              </a:rPr>
              <a:t/>
            </a:r>
            <a:br>
              <a:rPr kumimoji="0" lang="ru-RU" sz="1800" b="0" i="0" u="none" strike="noStrike" cap="none" normalizeH="0" baseline="0" dirty="0" smtClean="0">
                <a:ln>
                  <a:noFill/>
                </a:ln>
                <a:solidFill>
                  <a:schemeClr val="tx1"/>
                </a:solidFill>
                <a:effectLst/>
                <a:latin typeface="Arial" pitchFamily="34" charset="0"/>
                <a:cs typeface="Arial" pitchFamily="34" charset="0"/>
              </a:rPr>
            </a:b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7" name="Rectangle 3">
            <a:hlinkClick r:id=""/>
          </p:cNvPr>
          <p:cNvSpPr>
            <a:spLocks noChangeArrowheads="1"/>
          </p:cNvSpPr>
          <p:nvPr/>
        </p:nvSpPr>
        <p:spPr bwMode="auto">
          <a:xfrm>
            <a:off x="0" y="581877"/>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540567" y="16102408"/>
          <a:ext cx="9433046" cy="25390761"/>
        </p:xfrm>
        <a:graphic>
          <a:graphicData uri="http://schemas.openxmlformats.org/drawingml/2006/table">
            <a:tbl>
              <a:tblPr/>
              <a:tblGrid>
                <a:gridCol w="2096233"/>
                <a:gridCol w="236671"/>
                <a:gridCol w="115367"/>
                <a:gridCol w="434048"/>
                <a:gridCol w="5434991"/>
                <a:gridCol w="507152"/>
                <a:gridCol w="608584"/>
              </a:tblGrid>
              <a:tr h="493649">
                <a:tc gridSpan="2">
                  <a:txBody>
                    <a:bodyPr/>
                    <a:lstStyle/>
                    <a:p>
                      <a:pPr algn="ctr">
                        <a:spcAft>
                          <a:spcPts val="0"/>
                        </a:spcAft>
                      </a:pPr>
                      <a:r>
                        <a:rPr lang="ru-RU" sz="800" b="1" dirty="0">
                          <a:latin typeface="Times New Roman"/>
                          <a:ea typeface="Times New Roman"/>
                          <a:cs typeface="Times New Roman"/>
                        </a:rPr>
                        <a:t>Наименование разделов</a:t>
                      </a:r>
                      <a:endParaRPr lang="ru-RU" sz="800" dirty="0">
                        <a:latin typeface="Times New Roman"/>
                        <a:ea typeface="Times New Roman"/>
                        <a:cs typeface="Times New Roman"/>
                      </a:endParaRPr>
                    </a:p>
                    <a:p>
                      <a:pPr algn="ctr">
                        <a:spcAft>
                          <a:spcPts val="0"/>
                        </a:spcAft>
                      </a:pPr>
                      <a:r>
                        <a:rPr lang="ru-RU" sz="800" b="1" dirty="0">
                          <a:latin typeface="Times New Roman"/>
                          <a:ea typeface="Times New Roman"/>
                          <a:cs typeface="Times New Roman"/>
                        </a:rPr>
                        <a:t>профессионального модуля (ПМ),</a:t>
                      </a:r>
                      <a:endParaRPr lang="ru-RU" sz="800" dirty="0">
                        <a:latin typeface="Times New Roman"/>
                        <a:ea typeface="Times New Roman"/>
                        <a:cs typeface="Times New Roman"/>
                      </a:endParaRPr>
                    </a:p>
                    <a:p>
                      <a:pPr algn="ctr">
                        <a:spcAft>
                          <a:spcPts val="0"/>
                        </a:spcAft>
                      </a:pPr>
                      <a:r>
                        <a:rPr lang="ru-RU" sz="800" b="1" dirty="0">
                          <a:latin typeface="Times New Roman"/>
                          <a:ea typeface="Times New Roman"/>
                          <a:cs typeface="Times New Roman"/>
                        </a:rPr>
                        <a:t>междисциплинарных курсов (МДК) и тем</a:t>
                      </a:r>
                      <a:endParaRPr lang="ru-RU" sz="800" dirty="0">
                        <a:latin typeface="Times New Roman"/>
                        <a:ea typeface="Times New Roman"/>
                        <a:cs typeface="Times New Roman"/>
                      </a:endParaRPr>
                    </a:p>
                  </a:txBody>
                  <a:tcPr marL="10391" marR="10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3">
                  <a:txBody>
                    <a:bodyPr/>
                    <a:lstStyle/>
                    <a:p>
                      <a:pPr algn="ctr">
                        <a:spcAft>
                          <a:spcPts val="0"/>
                        </a:spcAft>
                      </a:pPr>
                      <a:r>
                        <a:rPr lang="ru-RU" sz="800" b="1">
                          <a:latin typeface="Times New Roman"/>
                          <a:ea typeface="Times New Roman"/>
                          <a:cs typeface="Times New Roman"/>
                        </a:rPr>
                        <a:t>Содержание учебного материала, лабораторные работы и практические занятия,</a:t>
                      </a:r>
                      <a:endParaRPr lang="ru-RU" sz="800">
                        <a:latin typeface="Times New Roman"/>
                        <a:ea typeface="Times New Roman"/>
                        <a:cs typeface="Times New Roman"/>
                      </a:endParaRPr>
                    </a:p>
                    <a:p>
                      <a:pPr algn="ctr">
                        <a:spcAft>
                          <a:spcPts val="0"/>
                        </a:spcAft>
                      </a:pPr>
                      <a:r>
                        <a:rPr lang="ru-RU" sz="800" b="1">
                          <a:latin typeface="Times New Roman"/>
                          <a:ea typeface="Times New Roman"/>
                          <a:cs typeface="Times New Roman"/>
                        </a:rPr>
                        <a:t>самостоятельная работа обучающихся, курсовая работа</a:t>
                      </a:r>
                      <a:endParaRPr lang="ru-RU" sz="800">
                        <a:latin typeface="Times New Roman"/>
                        <a:ea typeface="Times New Roman"/>
                        <a:cs typeface="Times New Roman"/>
                      </a:endParaRPr>
                    </a:p>
                  </a:txBody>
                  <a:tcPr marL="10391" marR="10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a:spcAft>
                          <a:spcPts val="0"/>
                        </a:spcAft>
                      </a:pPr>
                      <a:r>
                        <a:rPr lang="ru-RU" sz="800" b="1">
                          <a:latin typeface="Times New Roman"/>
                          <a:ea typeface="Calibri"/>
                          <a:cs typeface="Times New Roman"/>
                        </a:rPr>
                        <a:t>Объем</a:t>
                      </a:r>
                      <a:endParaRPr lang="ru-RU" sz="800">
                        <a:latin typeface="Times New Roman"/>
                        <a:ea typeface="Times New Roman"/>
                        <a:cs typeface="Times New Roman"/>
                      </a:endParaRPr>
                    </a:p>
                    <a:p>
                      <a:pPr algn="ctr">
                        <a:spcAft>
                          <a:spcPts val="0"/>
                        </a:spcAft>
                      </a:pPr>
                      <a:r>
                        <a:rPr lang="ru-RU" sz="800" b="1">
                          <a:latin typeface="Times New Roman"/>
                          <a:ea typeface="Calibri"/>
                          <a:cs typeface="Times New Roman"/>
                        </a:rPr>
                        <a:t>часов</a:t>
                      </a:r>
                      <a:endParaRPr lang="ru-RU" sz="800">
                        <a:latin typeface="Times New Roman"/>
                        <a:ea typeface="Times New Roman"/>
                        <a:cs typeface="Times New Roman"/>
                      </a:endParaRPr>
                    </a:p>
                  </a:txBody>
                  <a:tcPr marL="10391" marR="10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b="1">
                          <a:latin typeface="Times New Roman"/>
                          <a:ea typeface="Calibri"/>
                          <a:cs typeface="Times New Roman"/>
                        </a:rPr>
                        <a:t>Уровень</a:t>
                      </a:r>
                      <a:endParaRPr lang="ru-RU" sz="800">
                        <a:latin typeface="Times New Roman"/>
                        <a:ea typeface="Times New Roman"/>
                        <a:cs typeface="Times New Roman"/>
                      </a:endParaRPr>
                    </a:p>
                    <a:p>
                      <a:pPr algn="ctr">
                        <a:spcAft>
                          <a:spcPts val="0"/>
                        </a:spcAft>
                      </a:pPr>
                      <a:r>
                        <a:rPr lang="ru-RU" sz="800" b="1">
                          <a:latin typeface="Times New Roman"/>
                          <a:ea typeface="Calibri"/>
                          <a:cs typeface="Times New Roman"/>
                        </a:rPr>
                        <a:t>освоения</a:t>
                      </a:r>
                      <a:endParaRPr lang="ru-RU" sz="800">
                        <a:latin typeface="Times New Roman"/>
                        <a:ea typeface="Times New Roman"/>
                        <a:cs typeface="Times New Roman"/>
                      </a:endParaRPr>
                    </a:p>
                  </a:txBody>
                  <a:tcPr marL="10391" marR="10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730">
                <a:tc gridSpan="2">
                  <a:txBody>
                    <a:bodyPr/>
                    <a:lstStyle/>
                    <a:p>
                      <a:pPr algn="ctr">
                        <a:spcAft>
                          <a:spcPts val="0"/>
                        </a:spcAft>
                      </a:pPr>
                      <a:r>
                        <a:rPr lang="ru-RU" sz="800">
                          <a:latin typeface="Times New Roman"/>
                          <a:ea typeface="Times New Roman"/>
                          <a:cs typeface="Times New Roman"/>
                        </a:rPr>
                        <a:t>1</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3">
                  <a:txBody>
                    <a:bodyPr/>
                    <a:lstStyle/>
                    <a:p>
                      <a:pPr algn="ctr">
                        <a:spcAft>
                          <a:spcPts val="0"/>
                        </a:spcAft>
                      </a:pPr>
                      <a:r>
                        <a:rPr lang="ru-RU" sz="800">
                          <a:latin typeface="Times New Roman"/>
                          <a:ea typeface="Times New Roman"/>
                          <a:cs typeface="Times New Roman"/>
                        </a:rPr>
                        <a:t>2</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a:spcAft>
                          <a:spcPts val="0"/>
                        </a:spcAft>
                      </a:pPr>
                      <a:r>
                        <a:rPr lang="ru-RU" sz="800">
                          <a:latin typeface="Times New Roman"/>
                          <a:ea typeface="Calibri"/>
                          <a:cs typeface="Times New Roman"/>
                        </a:rPr>
                        <a:t>3</a:t>
                      </a: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a:latin typeface="Times New Roman"/>
                          <a:ea typeface="Calibri"/>
                          <a:cs typeface="Times New Roman"/>
                        </a:rPr>
                        <a:t>4</a:t>
                      </a: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730">
                <a:tc gridSpan="5">
                  <a:txBody>
                    <a:bodyPr/>
                    <a:lstStyle/>
                    <a:p>
                      <a:pPr algn="just">
                        <a:spcAft>
                          <a:spcPts val="0"/>
                        </a:spcAft>
                      </a:pPr>
                      <a:r>
                        <a:rPr lang="ru-RU" sz="800" b="1">
                          <a:latin typeface="Times New Roman"/>
                          <a:ea typeface="Calibri"/>
                          <a:cs typeface="Times New Roman"/>
                        </a:rPr>
                        <a:t>Раздел ПМ 1. </a:t>
                      </a:r>
                      <a:r>
                        <a:rPr lang="ru-RU" sz="800">
                          <a:latin typeface="Times New Roman"/>
                          <a:ea typeface="Times New Roman"/>
                          <a:cs typeface="Times New Roman"/>
                        </a:rPr>
                        <a:t>Подготовка мяса и приготовление полуфабрикатов для сложной кулинарной продукции</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algn="just">
                        <a:spcAft>
                          <a:spcPts val="0"/>
                        </a:spcAft>
                      </a:pPr>
                      <a:r>
                        <a:rPr lang="ru-RU" sz="800">
                          <a:latin typeface="Times New Roman"/>
                          <a:ea typeface="Times New Roman"/>
                          <a:cs typeface="Times New Roman"/>
                        </a:rPr>
                        <a:t>24</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spcAft>
                          <a:spcPts val="0"/>
                        </a:spcAft>
                      </a:pP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r>
              <a:tr h="98730">
                <a:tc gridSpan="5">
                  <a:txBody>
                    <a:bodyPr/>
                    <a:lstStyle/>
                    <a:p>
                      <a:pPr algn="just">
                        <a:spcAft>
                          <a:spcPts val="0"/>
                        </a:spcAft>
                      </a:pPr>
                      <a:r>
                        <a:rPr lang="ru-RU" sz="800" b="1">
                          <a:latin typeface="Times New Roman"/>
                          <a:ea typeface="Calibri"/>
                          <a:cs typeface="Times New Roman"/>
                        </a:rPr>
                        <a:t>МДК 1. </a:t>
                      </a:r>
                      <a:r>
                        <a:rPr lang="ru-RU" sz="800">
                          <a:latin typeface="Times New Roman"/>
                          <a:ea typeface="Times New Roman"/>
                          <a:cs typeface="Times New Roman"/>
                        </a:rPr>
                        <a:t>Технология приготовления полуфабрикатов для сложной кулинарной продукции</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algn="just">
                        <a:spcAft>
                          <a:spcPts val="0"/>
                        </a:spcAft>
                      </a:pPr>
                      <a:r>
                        <a:rPr lang="ru-RU" sz="800">
                          <a:latin typeface="Times New Roman"/>
                          <a:ea typeface="Times New Roman"/>
                          <a:cs typeface="Times New Roman"/>
                        </a:rPr>
                        <a:t>24</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98730">
                <a:tc rowSpan="5">
                  <a:txBody>
                    <a:bodyPr/>
                    <a:lstStyle/>
                    <a:p>
                      <a:pPr algn="just">
                        <a:spcAft>
                          <a:spcPts val="0"/>
                        </a:spcAft>
                      </a:pPr>
                      <a:r>
                        <a:rPr lang="ru-RU" sz="800" b="1" dirty="0">
                          <a:latin typeface="Times New Roman"/>
                          <a:ea typeface="Calibri"/>
                          <a:cs typeface="Times New Roman"/>
                        </a:rPr>
                        <a:t>Тема 1.1. </a:t>
                      </a:r>
                      <a:r>
                        <a:rPr lang="ru-RU" sz="800" dirty="0">
                          <a:latin typeface="Times New Roman"/>
                          <a:ea typeface="Calibri"/>
                          <a:cs typeface="Times New Roman"/>
                        </a:rPr>
                        <a:t>Общие сведения о механической кулинарной обработке мяса</a:t>
                      </a:r>
                      <a:endParaRPr lang="ru-RU" sz="800" dirty="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a:spcAft>
                          <a:spcPts val="0"/>
                        </a:spcAft>
                      </a:pPr>
                      <a:r>
                        <a:rPr lang="ru-RU" sz="800" b="1">
                          <a:latin typeface="Times New Roman"/>
                          <a:ea typeface="Calibri"/>
                          <a:cs typeface="Times New Roman"/>
                        </a:rPr>
                        <a:t>Содержание </a:t>
                      </a: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just">
                        <a:spcAft>
                          <a:spcPts val="0"/>
                        </a:spcAft>
                      </a:pP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rowSpan="5">
                  <a:txBody>
                    <a:bodyPr/>
                    <a:lstStyle/>
                    <a:p>
                      <a:pPr algn="just">
                        <a:spcAft>
                          <a:spcPts val="0"/>
                        </a:spcAft>
                      </a:pPr>
                      <a:r>
                        <a:rPr lang="ru-RU" sz="800">
                          <a:latin typeface="Times New Roman"/>
                          <a:ea typeface="Times New Roman"/>
                          <a:cs typeface="Times New Roman"/>
                        </a:rPr>
                        <a:t>3</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602847">
                <a:tc vMerge="1">
                  <a:txBody>
                    <a:bodyPr/>
                    <a:lstStyle/>
                    <a:p>
                      <a:endParaRPr lang="ru-RU"/>
                    </a:p>
                  </a:txBody>
                  <a:tcPr/>
                </a:tc>
                <a:tc gridSpan="2">
                  <a:txBody>
                    <a:bodyPr/>
                    <a:lstStyle/>
                    <a:p>
                      <a:pPr algn="just">
                        <a:spcAft>
                          <a:spcPts val="0"/>
                        </a:spcAft>
                      </a:pPr>
                      <a:r>
                        <a:rPr lang="ru-RU" sz="800">
                          <a:latin typeface="Times New Roman"/>
                          <a:ea typeface="Times New Roman"/>
                          <a:cs typeface="Times New Roman"/>
                        </a:rPr>
                        <a:t>1.</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just">
                        <a:spcAft>
                          <a:spcPts val="0"/>
                        </a:spcAft>
                      </a:pP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tabLst>
                          <a:tab pos="160020" algn="l"/>
                        </a:tabLst>
                      </a:pPr>
                      <a:r>
                        <a:rPr lang="ru-RU" sz="800" b="1">
                          <a:latin typeface="Times New Roman"/>
                          <a:ea typeface="Times New Roman"/>
                          <a:cs typeface="Times New Roman"/>
                        </a:rPr>
                        <a:t>Морфологический и химический состав мяса. </a:t>
                      </a:r>
                      <a:endParaRPr lang="ru-RU" sz="800">
                        <a:latin typeface="Times New Roman"/>
                        <a:ea typeface="Times New Roman"/>
                        <a:cs typeface="Times New Roman"/>
                      </a:endParaRPr>
                    </a:p>
                    <a:p>
                      <a:pPr algn="just">
                        <a:spcAft>
                          <a:spcPts val="0"/>
                        </a:spcAft>
                        <a:tabLst>
                          <a:tab pos="160020" algn="l"/>
                        </a:tabLst>
                      </a:pPr>
                      <a:r>
                        <a:rPr lang="ru-RU" sz="800">
                          <a:latin typeface="Times New Roman"/>
                          <a:ea typeface="Times New Roman"/>
                          <a:cs typeface="Times New Roman"/>
                        </a:rPr>
                        <a:t>Пищевая ценность мяса. Строение тканей мяса.   Их влияние на пищевую ценность мяса и кулинарное использование. </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just">
                        <a:spcAft>
                          <a:spcPts val="0"/>
                        </a:spcAft>
                        <a:tabLst>
                          <a:tab pos="160020" algn="l"/>
                        </a:tabLst>
                      </a:pP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rowSpan="2">
                  <a:txBody>
                    <a:bodyPr/>
                    <a:lstStyle/>
                    <a:p>
                      <a:pPr algn="ctr">
                        <a:spcAft>
                          <a:spcPts val="0"/>
                        </a:spcAft>
                      </a:pPr>
                      <a:r>
                        <a:rPr lang="ru-RU" sz="800" dirty="0">
                          <a:latin typeface="Times New Roman"/>
                          <a:ea typeface="Times New Roman"/>
                          <a:cs typeface="Times New Roman"/>
                        </a:rPr>
                        <a:t>2</a:t>
                      </a:r>
                    </a:p>
                  </a:txBody>
                  <a:tcPr marL="10391" marR="10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9045">
                <a:tc vMerge="1">
                  <a:txBody>
                    <a:bodyPr/>
                    <a:lstStyle/>
                    <a:p>
                      <a:endParaRPr lang="ru-RU"/>
                    </a:p>
                  </a:txBody>
                  <a:tcPr/>
                </a:tc>
                <a:tc rowSpan="2" gridSpan="2">
                  <a:txBody>
                    <a:bodyPr/>
                    <a:lstStyle/>
                    <a:p>
                      <a:pPr algn="just">
                        <a:spcAft>
                          <a:spcPts val="0"/>
                        </a:spcAft>
                      </a:pPr>
                      <a:r>
                        <a:rPr lang="ru-RU" sz="800">
                          <a:latin typeface="Times New Roman"/>
                          <a:ea typeface="Times New Roman"/>
                          <a:cs typeface="Times New Roman"/>
                        </a:rPr>
                        <a:t>2.</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ru-RU"/>
                    </a:p>
                  </a:txBody>
                  <a:tcPr/>
                </a:tc>
                <a:tc rowSpan="2" gridSpan="2">
                  <a:txBody>
                    <a:bodyPr/>
                    <a:lstStyle/>
                    <a:p>
                      <a:pPr algn="just">
                        <a:spcAft>
                          <a:spcPts val="0"/>
                        </a:spcAft>
                        <a:tabLst>
                          <a:tab pos="160020" algn="l"/>
                        </a:tabLst>
                      </a:pPr>
                      <a:r>
                        <a:rPr lang="ru-RU" sz="800" b="1">
                          <a:latin typeface="Times New Roman"/>
                          <a:ea typeface="Times New Roman"/>
                          <a:cs typeface="Times New Roman"/>
                        </a:rPr>
                        <a:t>Классификация мяса, поступающего на ПОП</a:t>
                      </a:r>
                      <a:endParaRPr lang="ru-RU" sz="800">
                        <a:latin typeface="Times New Roman"/>
                        <a:ea typeface="Times New Roman"/>
                        <a:cs typeface="Times New Roman"/>
                      </a:endParaRPr>
                    </a:p>
                    <a:p>
                      <a:pPr algn="just">
                        <a:spcAft>
                          <a:spcPts val="0"/>
                        </a:spcAft>
                        <a:tabLst>
                          <a:tab pos="274320" algn="l"/>
                        </a:tabLst>
                      </a:pPr>
                      <a:r>
                        <a:rPr lang="ru-RU" sz="800">
                          <a:latin typeface="Times New Roman"/>
                          <a:ea typeface="Times New Roman"/>
                          <a:cs typeface="Times New Roman"/>
                        </a:rPr>
                        <a:t>Признаки классификации. Классификационные группы и их характеристика. Признаки доброкачественности мяса. Условия и сроки хранения мяса</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ru-RU"/>
                    </a:p>
                  </a:txBody>
                  <a:tcPr/>
                </a:tc>
                <a:tc vMerge="1">
                  <a:txBody>
                    <a:bodyPr/>
                    <a:lstStyle/>
                    <a:p>
                      <a:endParaRPr lang="ru-RU"/>
                    </a:p>
                  </a:txBody>
                  <a:tcPr/>
                </a:tc>
                <a:tc vMerge="1">
                  <a:txBody>
                    <a:bodyPr/>
                    <a:lstStyle/>
                    <a:p>
                      <a:endParaRPr lang="ru-RU"/>
                    </a:p>
                  </a:txBody>
                  <a:tcPr/>
                </a:tc>
              </a:tr>
              <a:tr h="3356810">
                <a:tc vMerge="1">
                  <a:txBody>
                    <a:bodyPr/>
                    <a:lstStyle/>
                    <a:p>
                      <a:endParaRPr lang="ru-RU"/>
                    </a:p>
                  </a:txBody>
                  <a:tcPr/>
                </a:tc>
                <a:tc gridSpan="2" vMerge="1">
                  <a:txBody>
                    <a:bodyPr/>
                    <a:lstStyle/>
                    <a:p>
                      <a:pPr algn="just">
                        <a:spcAft>
                          <a:spcPts val="0"/>
                        </a:spcAft>
                      </a:pP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vMerge="1">
                  <a:txBody>
                    <a:bodyPr/>
                    <a:lstStyle/>
                    <a:p>
                      <a:pPr algn="just">
                        <a:spcAft>
                          <a:spcPts val="0"/>
                        </a:spcAft>
                      </a:pP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pPr algn="just">
                        <a:spcAft>
                          <a:spcPts val="0"/>
                        </a:spcAft>
                        <a:tabLst>
                          <a:tab pos="160020" algn="l"/>
                        </a:tabLst>
                      </a:pP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vMerge="1">
                  <a:txBody>
                    <a:bodyPr/>
                    <a:lstStyle/>
                    <a:p>
                      <a:pPr algn="just">
                        <a:spcAft>
                          <a:spcPts val="0"/>
                        </a:spcAft>
                        <a:tabLst>
                          <a:tab pos="160020" algn="l"/>
                        </a:tabLst>
                      </a:pP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spcAft>
                          <a:spcPts val="0"/>
                        </a:spcAft>
                      </a:pPr>
                      <a:r>
                        <a:rPr lang="ru-RU" sz="800">
                          <a:latin typeface="Times New Roman"/>
                          <a:ea typeface="Times New Roman"/>
                          <a:cs typeface="Times New Roman"/>
                        </a:rPr>
                        <a:t>2</a:t>
                      </a:r>
                    </a:p>
                  </a:txBody>
                  <a:tcPr marL="10391" marR="10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21243">
                <a:tc vMerge="1">
                  <a:txBody>
                    <a:bodyPr/>
                    <a:lstStyle/>
                    <a:p>
                      <a:endParaRPr lang="ru-RU"/>
                    </a:p>
                  </a:txBody>
                  <a:tcPr/>
                </a:tc>
                <a:tc gridSpan="2">
                  <a:txBody>
                    <a:bodyPr/>
                    <a:lstStyle/>
                    <a:p>
                      <a:pPr algn="just">
                        <a:spcAft>
                          <a:spcPts val="0"/>
                        </a:spcAft>
                      </a:pPr>
                      <a:r>
                        <a:rPr lang="ru-RU" sz="800" dirty="0">
                          <a:latin typeface="Times New Roman"/>
                          <a:ea typeface="Times New Roman"/>
                          <a:cs typeface="Times New Roman"/>
                        </a:rPr>
                        <a:t>3.</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just">
                        <a:spcAft>
                          <a:spcPts val="0"/>
                        </a:spcAft>
                      </a:pPr>
                      <a:endParaRPr lang="ru-RU" sz="800" dirty="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tabLst>
                          <a:tab pos="177800" algn="l"/>
                        </a:tabLst>
                      </a:pPr>
                      <a:r>
                        <a:rPr lang="ru-RU" sz="800" b="1">
                          <a:latin typeface="Times New Roman"/>
                          <a:ea typeface="Times New Roman"/>
                          <a:cs typeface="Times New Roman"/>
                        </a:rPr>
                        <a:t>Общая схема механической кулинарной обработки мяса.</a:t>
                      </a:r>
                      <a:endParaRPr lang="ru-RU" sz="800">
                        <a:latin typeface="Times New Roman"/>
                        <a:ea typeface="Times New Roman"/>
                        <a:cs typeface="Times New Roman"/>
                      </a:endParaRPr>
                    </a:p>
                    <a:p>
                      <a:pPr algn="just">
                        <a:spcAft>
                          <a:spcPts val="0"/>
                        </a:spcAft>
                        <a:tabLst>
                          <a:tab pos="160020" algn="l"/>
                        </a:tabLst>
                      </a:pPr>
                      <a:r>
                        <a:rPr lang="ru-RU" sz="800">
                          <a:latin typeface="Times New Roman"/>
                          <a:ea typeface="Times New Roman"/>
                          <a:cs typeface="Times New Roman"/>
                        </a:rPr>
                        <a:t>Организация рабочего места для механической кулинарной обработки мяса. Последовательность технологических операций. Сущность технологических операций. Виды необходимого технологического оборудования и производственного инвентаря, правила их безопасного использования.</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just">
                        <a:spcAft>
                          <a:spcPts val="0"/>
                        </a:spcAft>
                        <a:tabLst>
                          <a:tab pos="177800" algn="l"/>
                        </a:tabLst>
                      </a:pP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spcAft>
                          <a:spcPts val="0"/>
                        </a:spcAft>
                      </a:pPr>
                      <a:r>
                        <a:rPr lang="ru-RU" sz="800">
                          <a:latin typeface="Times New Roman"/>
                          <a:ea typeface="Times New Roman"/>
                          <a:cs typeface="Times New Roman"/>
                        </a:rPr>
                        <a:t>3</a:t>
                      </a:r>
                    </a:p>
                  </a:txBody>
                  <a:tcPr marL="10391" marR="10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730">
                <a:tc rowSpan="6">
                  <a:txBody>
                    <a:bodyPr/>
                    <a:lstStyle/>
                    <a:p>
                      <a:pPr algn="just">
                        <a:spcAft>
                          <a:spcPts val="0"/>
                        </a:spcAft>
                      </a:pPr>
                      <a:r>
                        <a:rPr lang="ru-RU" sz="800" b="1">
                          <a:latin typeface="Times New Roman"/>
                          <a:ea typeface="Calibri"/>
                          <a:cs typeface="Times New Roman"/>
                        </a:rPr>
                        <a:t>Тема 1.2. </a:t>
                      </a:r>
                      <a:r>
                        <a:rPr lang="ru-RU" sz="800">
                          <a:latin typeface="Times New Roman"/>
                          <a:ea typeface="Times New Roman"/>
                          <a:cs typeface="Times New Roman"/>
                        </a:rPr>
                        <a:t>Кулинарная разделка и обвалка говяжьей туши</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a:spcAft>
                          <a:spcPts val="0"/>
                        </a:spcAft>
                      </a:pPr>
                      <a:r>
                        <a:rPr lang="ru-RU" sz="800" b="1">
                          <a:latin typeface="Times New Roman"/>
                          <a:ea typeface="Calibri"/>
                          <a:cs typeface="Times New Roman"/>
                        </a:rPr>
                        <a:t>Содержание </a:t>
                      </a: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just">
                        <a:spcAft>
                          <a:spcPts val="0"/>
                        </a:spcAft>
                      </a:pP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rowSpan="6">
                  <a:txBody>
                    <a:bodyPr/>
                    <a:lstStyle/>
                    <a:p>
                      <a:pPr algn="just">
                        <a:spcAft>
                          <a:spcPts val="0"/>
                        </a:spcAft>
                      </a:pPr>
                      <a:r>
                        <a:rPr lang="ru-RU" sz="800">
                          <a:latin typeface="Times New Roman"/>
                          <a:ea typeface="Times New Roman"/>
                          <a:cs typeface="Times New Roman"/>
                        </a:rPr>
                        <a:t>2</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800">
                        <a:latin typeface="Times New Roman"/>
                        <a:ea typeface="Times New Roman"/>
                        <a:cs typeface="Times New Roman"/>
                      </a:endParaRPr>
                    </a:p>
                  </a:txBody>
                  <a:tcPr marL="10391" marR="10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r>
              <a:tr h="5250894">
                <a:tc vMerge="1">
                  <a:txBody>
                    <a:bodyPr/>
                    <a:lstStyle/>
                    <a:p>
                      <a:endParaRPr lang="ru-RU"/>
                    </a:p>
                  </a:txBody>
                  <a:tcPr/>
                </a:tc>
                <a:tc gridSpan="3">
                  <a:txBody>
                    <a:bodyPr/>
                    <a:lstStyle/>
                    <a:p>
                      <a:pPr algn="just">
                        <a:spcAft>
                          <a:spcPts val="0"/>
                        </a:spcAft>
                      </a:pPr>
                      <a:r>
                        <a:rPr lang="ru-RU" sz="800">
                          <a:latin typeface="Times New Roman"/>
                          <a:ea typeface="Times New Roman"/>
                          <a:cs typeface="Times New Roman"/>
                        </a:rPr>
                        <a:t>1.</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just">
                        <a:spcAft>
                          <a:spcPts val="0"/>
                        </a:spcAft>
                      </a:pP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just">
                        <a:spcAft>
                          <a:spcPts val="0"/>
                        </a:spcAft>
                        <a:tabLst>
                          <a:tab pos="177800" algn="l"/>
                        </a:tabLst>
                      </a:pPr>
                      <a:r>
                        <a:rPr lang="ru-RU" sz="800" b="1">
                          <a:latin typeface="Times New Roman"/>
                          <a:ea typeface="Times New Roman"/>
                          <a:cs typeface="Times New Roman"/>
                        </a:rPr>
                        <a:t>Сущность разделки полутуш мяса</a:t>
                      </a:r>
                      <a:endParaRPr lang="ru-RU" sz="800">
                        <a:latin typeface="Times New Roman"/>
                        <a:ea typeface="Times New Roman"/>
                        <a:cs typeface="Times New Roman"/>
                      </a:endParaRPr>
                    </a:p>
                    <a:p>
                      <a:pPr algn="just">
                        <a:spcAft>
                          <a:spcPts val="0"/>
                        </a:spcAft>
                        <a:tabLst>
                          <a:tab pos="160020" algn="l"/>
                        </a:tabLst>
                      </a:pPr>
                      <a:r>
                        <a:rPr lang="ru-RU" sz="800">
                          <a:latin typeface="Times New Roman"/>
                          <a:ea typeface="Times New Roman"/>
                          <a:cs typeface="Times New Roman"/>
                        </a:rPr>
                        <a:t>Назначение разделки и обвалки. Последовательность операций разделки. Организация рабочего места для разделки мяса. Технологический процесс разделки полутуш на четвертины. Технологический процесс разделки  задней четвертины на отруба.  Отруба задней четвертины. Технологический процесс разделки  передней четвертины на отруба. Отруба передней четвертины.</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rowSpan="3">
                  <a:txBody>
                    <a:bodyPr/>
                    <a:lstStyle/>
                    <a:p>
                      <a:pPr algn="ctr">
                        <a:spcAft>
                          <a:spcPts val="0"/>
                        </a:spcAft>
                      </a:pPr>
                      <a:r>
                        <a:rPr lang="ru-RU" sz="800">
                          <a:latin typeface="Times New Roman"/>
                          <a:ea typeface="Times New Roman"/>
                          <a:cs typeface="Times New Roman"/>
                        </a:rPr>
                        <a:t>3</a:t>
                      </a:r>
                    </a:p>
                  </a:txBody>
                  <a:tcPr marL="10391" marR="10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072">
                <a:tc vMerge="1">
                  <a:txBody>
                    <a:bodyPr/>
                    <a:lstStyle/>
                    <a:p>
                      <a:endParaRPr lang="ru-RU"/>
                    </a:p>
                  </a:txBody>
                  <a:tcPr/>
                </a:tc>
                <a:tc gridSpan="3">
                  <a:txBody>
                    <a:bodyPr/>
                    <a:lstStyle/>
                    <a:p>
                      <a:pPr algn="just">
                        <a:spcAft>
                          <a:spcPts val="0"/>
                        </a:spcAft>
                      </a:pPr>
                      <a:r>
                        <a:rPr lang="ru-RU" sz="800" dirty="0">
                          <a:latin typeface="Times New Roman"/>
                          <a:ea typeface="Times New Roman"/>
                          <a:cs typeface="Times New Roman"/>
                        </a:rPr>
                        <a:t>2.</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just">
                        <a:spcAft>
                          <a:spcPts val="0"/>
                        </a:spcAft>
                      </a:pPr>
                      <a:r>
                        <a:rPr lang="ru-RU" sz="800" b="1">
                          <a:latin typeface="Times New Roman"/>
                          <a:ea typeface="Times New Roman"/>
                          <a:cs typeface="Times New Roman"/>
                        </a:rPr>
                        <a:t>Обвалка отрубов, отделение частей</a:t>
                      </a:r>
                      <a:endParaRPr lang="ru-RU" sz="800">
                        <a:latin typeface="Times New Roman"/>
                        <a:ea typeface="Times New Roman"/>
                        <a:cs typeface="Times New Roman"/>
                      </a:endParaRPr>
                    </a:p>
                    <a:p>
                      <a:pPr algn="just">
                        <a:spcAft>
                          <a:spcPts val="0"/>
                        </a:spcAft>
                      </a:pPr>
                      <a:r>
                        <a:rPr lang="ru-RU" sz="800">
                          <a:latin typeface="Times New Roman"/>
                          <a:ea typeface="Times New Roman"/>
                          <a:cs typeface="Times New Roman"/>
                        </a:rPr>
                        <a:t>Правила обвалки. Требования, предъявляемые к зачистке. Технологический процесс обвалки. Части мяса и кости, выделенные после обвалки. </a:t>
                      </a: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r>
              <a:tr h="1900682">
                <a:tc vMerge="1">
                  <a:txBody>
                    <a:bodyPr/>
                    <a:lstStyle/>
                    <a:p>
                      <a:endParaRPr lang="ru-RU"/>
                    </a:p>
                  </a:txBody>
                  <a:tcPr/>
                </a:tc>
                <a:tc rowSpan="3" gridSpan="3">
                  <a:txBody>
                    <a:bodyPr/>
                    <a:lstStyle/>
                    <a:p>
                      <a:pPr algn="just">
                        <a:spcAft>
                          <a:spcPts val="0"/>
                        </a:spcAft>
                      </a:pPr>
                      <a:r>
                        <a:rPr lang="ru-RU" sz="800">
                          <a:latin typeface="Times New Roman"/>
                          <a:ea typeface="Calibri"/>
                          <a:cs typeface="Times New Roman"/>
                        </a:rPr>
                        <a:t>3.</a:t>
                      </a: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hMerge="1">
                  <a:txBody>
                    <a:bodyPr/>
                    <a:lstStyle/>
                    <a:p>
                      <a:endParaRPr lang="ru-RU"/>
                    </a:p>
                  </a:txBody>
                  <a:tcPr/>
                </a:tc>
                <a:tc rowSpan="3" hMerge="1">
                  <a:txBody>
                    <a:bodyPr/>
                    <a:lstStyle/>
                    <a:p>
                      <a:endParaRPr lang="ru-RU"/>
                    </a:p>
                  </a:txBody>
                  <a:tcPr/>
                </a:tc>
                <a:tc rowSpan="3">
                  <a:txBody>
                    <a:bodyPr/>
                    <a:lstStyle/>
                    <a:p>
                      <a:pPr algn="just">
                        <a:spcAft>
                          <a:spcPts val="0"/>
                        </a:spcAft>
                      </a:pPr>
                      <a:r>
                        <a:rPr lang="ru-RU" sz="800" b="1">
                          <a:latin typeface="Times New Roman"/>
                          <a:ea typeface="Times New Roman"/>
                          <a:cs typeface="Times New Roman"/>
                        </a:rPr>
                        <a:t>Кулинарное назначение частей мяса говядины</a:t>
                      </a: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r>
              <a:tr h="3258081">
                <a:tc vMerge="1">
                  <a:txBody>
                    <a:bodyPr/>
                    <a:lstStyle/>
                    <a:p>
                      <a:endParaRPr lang="ru-RU"/>
                    </a:p>
                  </a:txBody>
                  <a:tcPr/>
                </a:tc>
                <a:tc gridSpan="3" vMerge="1">
                  <a:txBody>
                    <a:bodyPr/>
                    <a:lstStyle/>
                    <a:p>
                      <a:pPr algn="just">
                        <a:spcAft>
                          <a:spcPts val="0"/>
                        </a:spcAft>
                      </a:pPr>
                      <a:endParaRPr lang="ru-RU" sz="800" dirty="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vMerge="1">
                  <a:txBody>
                    <a:bodyPr/>
                    <a:lstStyle/>
                    <a:p>
                      <a:pPr algn="just">
                        <a:spcAft>
                          <a:spcPts val="0"/>
                        </a:spcAft>
                      </a:pPr>
                      <a:endParaRPr lang="ru-RU" sz="800" dirty="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vMerge="1">
                  <a:txBody>
                    <a:bodyPr/>
                    <a:lstStyle/>
                    <a:p>
                      <a:endParaRPr lang="ru-RU"/>
                    </a:p>
                  </a:txBody>
                  <a:tcPr/>
                </a:tc>
                <a:tc vMerge="1">
                  <a:txBody>
                    <a:bodyPr/>
                    <a:lstStyle/>
                    <a:p>
                      <a:pPr algn="just">
                        <a:spcAft>
                          <a:spcPts val="0"/>
                        </a:spcAft>
                      </a:pP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spcAft>
                          <a:spcPts val="0"/>
                        </a:spcAft>
                      </a:pPr>
                      <a:r>
                        <a:rPr lang="ru-RU" sz="800">
                          <a:latin typeface="Times New Roman"/>
                          <a:ea typeface="Times New Roman"/>
                          <a:cs typeface="Times New Roman"/>
                        </a:rPr>
                        <a:t>3</a:t>
                      </a:r>
                    </a:p>
                  </a:txBody>
                  <a:tcPr marL="10391" marR="10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9838">
                <a:tc vMerge="1">
                  <a:txBody>
                    <a:bodyPr/>
                    <a:lstStyle/>
                    <a:p>
                      <a:endParaRPr lang="ru-RU"/>
                    </a:p>
                  </a:txBody>
                  <a:tcPr/>
                </a:tc>
                <a:tc gridSpan="3" vMerge="1">
                  <a:txBody>
                    <a:bodyPr/>
                    <a:lstStyle/>
                    <a:p>
                      <a:pPr algn="just">
                        <a:spcAft>
                          <a:spcPts val="0"/>
                        </a:spcAft>
                      </a:pP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vMerge="1">
                  <a:txBody>
                    <a:bodyPr/>
                    <a:lstStyle/>
                    <a:p>
                      <a:pPr algn="just">
                        <a:spcAft>
                          <a:spcPts val="0"/>
                        </a:spcAft>
                      </a:pP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vMerge="1">
                  <a:txBody>
                    <a:bodyPr/>
                    <a:lstStyle/>
                    <a:p>
                      <a:endParaRPr lang="ru-RU"/>
                    </a:p>
                  </a:txBody>
                  <a:tcPr/>
                </a:tc>
                <a:tc vMerge="1">
                  <a:txBody>
                    <a:bodyPr/>
                    <a:lstStyle/>
                    <a:p>
                      <a:pPr algn="just">
                        <a:spcAft>
                          <a:spcPts val="0"/>
                        </a:spcAft>
                      </a:pPr>
                      <a:endParaRPr lang="ru-RU" sz="800">
                        <a:latin typeface="Times New Roman"/>
                        <a:ea typeface="Times New Roman"/>
                        <a:cs typeface="Times New Roman"/>
                      </a:endParaRPr>
                    </a:p>
                  </a:txBody>
                  <a:tcPr marL="10391" marR="103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spcAft>
                          <a:spcPts val="0"/>
                        </a:spcAft>
                      </a:pPr>
                      <a:r>
                        <a:rPr lang="ru-RU" sz="800" dirty="0">
                          <a:latin typeface="Times New Roman"/>
                          <a:ea typeface="Times New Roman"/>
                          <a:cs typeface="Times New Roman"/>
                        </a:rPr>
                        <a:t>3</a:t>
                      </a:r>
                    </a:p>
                  </a:txBody>
                  <a:tcPr marL="10391" marR="10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78849" name="Rectangle 1"/>
          <p:cNvSpPr>
            <a:spLocks noChangeArrowheads="1"/>
          </p:cNvSpPr>
          <p:nvPr/>
        </p:nvSpPr>
        <p:spPr bwMode="auto">
          <a:xfrm>
            <a:off x="1403648" y="260648"/>
            <a:ext cx="7164288" cy="538609"/>
          </a:xfrm>
          <a:prstGeom prst="rect">
            <a:avLst/>
          </a:prstGeom>
          <a:noFill/>
          <a:ln w="9525">
            <a:noFill/>
            <a:miter lim="800000"/>
            <a:headEnd/>
            <a:tailEnd/>
          </a:ln>
          <a:effectLst/>
        </p:spPr>
        <p:txBody>
          <a:bodyPr vert="horz" wrap="square" lIns="180918" tIns="45720" rIns="91440" bIns="0" numCol="1" anchor="ctr" anchorCtr="0" compatLnSpc="1">
            <a:prstTxWarp prst="textNoShape">
              <a:avLst/>
            </a:prstTxWarp>
            <a:spAutoFit/>
          </a:bodyPr>
          <a:lstStyle/>
          <a:p>
            <a:pPr marL="0" marR="0" lvl="0" indent="180975" algn="l" defTabSz="914400" rtl="0" eaLnBrk="1" fontAlgn="base" latinLnBrk="0" hangingPunct="1">
              <a:lnSpc>
                <a:spcPct val="100000"/>
              </a:lnSpc>
              <a:spcBef>
                <a:spcPct val="0"/>
              </a:spcBef>
              <a:spcAft>
                <a:spcPct val="0"/>
              </a:spcAft>
              <a:buClrTx/>
              <a:buSzTx/>
              <a:buFontTx/>
              <a:buNone/>
              <a:tabLst>
                <a:tab pos="160338" algn="l"/>
              </a:tabLst>
            </a:pPr>
            <a:r>
              <a:rPr kumimoji="0" lang="ru-RU" sz="1400" b="1" i="0" u="none" strike="noStrike" cap="none" normalizeH="0" baseline="0" dirty="0" smtClean="0">
                <a:ln>
                  <a:noFill/>
                </a:ln>
                <a:solidFill>
                  <a:schemeClr val="tx1"/>
                </a:solidFill>
                <a:effectLst/>
                <a:latin typeface="Times New Roman" pitchFamily="18" charset="0"/>
                <a:cs typeface="Times New Roman" pitchFamily="18" charset="0"/>
              </a:rPr>
              <a:t>3.2. Содержание обучения по профессиональному модулю </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tab pos="160338"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Таблица 5"/>
          <p:cNvGraphicFramePr>
            <a:graphicFrameLocks noGrp="1"/>
          </p:cNvGraphicFramePr>
          <p:nvPr/>
        </p:nvGraphicFramePr>
        <p:xfrm>
          <a:off x="539552" y="764705"/>
          <a:ext cx="8136905" cy="5244423"/>
        </p:xfrm>
        <a:graphic>
          <a:graphicData uri="http://schemas.openxmlformats.org/drawingml/2006/table">
            <a:tbl>
              <a:tblPr/>
              <a:tblGrid>
                <a:gridCol w="2012352"/>
                <a:gridCol w="369181"/>
                <a:gridCol w="4792942"/>
                <a:gridCol w="437469"/>
                <a:gridCol w="524961"/>
              </a:tblGrid>
              <a:tr h="296022">
                <a:tc>
                  <a:txBody>
                    <a:bodyPr/>
                    <a:lstStyle/>
                    <a:p>
                      <a:pPr algn="ctr">
                        <a:spcAft>
                          <a:spcPts val="0"/>
                        </a:spcAft>
                      </a:pPr>
                      <a:r>
                        <a:rPr lang="ru-RU" sz="1400" b="1" dirty="0">
                          <a:latin typeface="Times New Roman"/>
                          <a:ea typeface="Times New Roman"/>
                          <a:cs typeface="Times New Roman"/>
                        </a:rPr>
                        <a:t>Наименование разделов</a:t>
                      </a:r>
                      <a:endParaRPr lang="ru-RU" sz="1400" dirty="0">
                        <a:latin typeface="Times New Roman"/>
                        <a:ea typeface="Times New Roman"/>
                        <a:cs typeface="Times New Roman"/>
                      </a:endParaRPr>
                    </a:p>
                    <a:p>
                      <a:pPr algn="ctr">
                        <a:spcAft>
                          <a:spcPts val="0"/>
                        </a:spcAft>
                      </a:pPr>
                      <a:r>
                        <a:rPr lang="ru-RU" sz="1400" b="1" dirty="0">
                          <a:latin typeface="Times New Roman"/>
                          <a:ea typeface="Times New Roman"/>
                          <a:cs typeface="Times New Roman"/>
                        </a:rPr>
                        <a:t>профессионального модуля (ПМ),</a:t>
                      </a:r>
                      <a:endParaRPr lang="ru-RU" sz="1400" dirty="0">
                        <a:latin typeface="Times New Roman"/>
                        <a:ea typeface="Times New Roman"/>
                        <a:cs typeface="Times New Roman"/>
                      </a:endParaRPr>
                    </a:p>
                    <a:p>
                      <a:pPr algn="ctr">
                        <a:spcAft>
                          <a:spcPts val="0"/>
                        </a:spcAft>
                      </a:pPr>
                      <a:r>
                        <a:rPr lang="ru-RU" sz="1400" b="1" dirty="0">
                          <a:latin typeface="Times New Roman"/>
                          <a:ea typeface="Times New Roman"/>
                          <a:cs typeface="Times New Roman"/>
                        </a:rPr>
                        <a:t>междисциплинарных курсов (МДК) и тем</a:t>
                      </a:r>
                      <a:endParaRPr lang="ru-RU" sz="1400" dirty="0">
                        <a:latin typeface="Times New Roman"/>
                        <a:ea typeface="Times New Roman"/>
                        <a:cs typeface="Times New Roman"/>
                      </a:endParaRPr>
                    </a:p>
                  </a:txBody>
                  <a:tcPr marL="19251" marR="19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ru-RU" sz="1400" b="1">
                          <a:latin typeface="Times New Roman"/>
                          <a:ea typeface="Times New Roman"/>
                          <a:cs typeface="Times New Roman"/>
                        </a:rPr>
                        <a:t>Содержание учебного материала, лабораторные работы и практические занятия,</a:t>
                      </a:r>
                      <a:endParaRPr lang="ru-RU" sz="1400">
                        <a:latin typeface="Times New Roman"/>
                        <a:ea typeface="Times New Roman"/>
                        <a:cs typeface="Times New Roman"/>
                      </a:endParaRPr>
                    </a:p>
                    <a:p>
                      <a:pPr algn="ctr">
                        <a:spcAft>
                          <a:spcPts val="0"/>
                        </a:spcAft>
                      </a:pPr>
                      <a:r>
                        <a:rPr lang="ru-RU" sz="1400" b="1">
                          <a:latin typeface="Times New Roman"/>
                          <a:ea typeface="Times New Roman"/>
                          <a:cs typeface="Times New Roman"/>
                        </a:rPr>
                        <a:t>самостоятельная работа обучающихся, курсовая работа</a:t>
                      </a:r>
                      <a:endParaRPr lang="ru-RU" sz="1400">
                        <a:latin typeface="Times New Roman"/>
                        <a:ea typeface="Times New Roman"/>
                        <a:cs typeface="Times New Roman"/>
                      </a:endParaRPr>
                    </a:p>
                  </a:txBody>
                  <a:tcPr marL="19251" marR="19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spcAft>
                          <a:spcPts val="0"/>
                        </a:spcAft>
                      </a:pPr>
                      <a:r>
                        <a:rPr lang="ru-RU" sz="1400" b="1">
                          <a:latin typeface="Times New Roman"/>
                          <a:ea typeface="Calibri"/>
                          <a:cs typeface="Times New Roman"/>
                        </a:rPr>
                        <a:t>Объем</a:t>
                      </a:r>
                      <a:endParaRPr lang="ru-RU" sz="1400">
                        <a:latin typeface="Times New Roman"/>
                        <a:ea typeface="Times New Roman"/>
                        <a:cs typeface="Times New Roman"/>
                      </a:endParaRPr>
                    </a:p>
                    <a:p>
                      <a:pPr algn="ctr">
                        <a:spcAft>
                          <a:spcPts val="0"/>
                        </a:spcAft>
                      </a:pPr>
                      <a:r>
                        <a:rPr lang="ru-RU" sz="1400" b="1">
                          <a:latin typeface="Times New Roman"/>
                          <a:ea typeface="Calibri"/>
                          <a:cs typeface="Times New Roman"/>
                        </a:rPr>
                        <a:t>часов</a:t>
                      </a:r>
                      <a:endParaRPr lang="ru-RU" sz="1400">
                        <a:latin typeface="Times New Roman"/>
                        <a:ea typeface="Times New Roman"/>
                        <a:cs typeface="Times New Roman"/>
                      </a:endParaRPr>
                    </a:p>
                  </a:txBody>
                  <a:tcPr marL="19251" marR="19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a:latin typeface="Times New Roman"/>
                          <a:ea typeface="Calibri"/>
                          <a:cs typeface="Times New Roman"/>
                        </a:rPr>
                        <a:t>Уровень</a:t>
                      </a:r>
                      <a:endParaRPr lang="ru-RU" sz="1400">
                        <a:latin typeface="Times New Roman"/>
                        <a:ea typeface="Times New Roman"/>
                        <a:cs typeface="Times New Roman"/>
                      </a:endParaRPr>
                    </a:p>
                    <a:p>
                      <a:pPr algn="ctr">
                        <a:spcAft>
                          <a:spcPts val="0"/>
                        </a:spcAft>
                      </a:pPr>
                      <a:r>
                        <a:rPr lang="ru-RU" sz="1400" b="1">
                          <a:latin typeface="Times New Roman"/>
                          <a:ea typeface="Calibri"/>
                          <a:cs typeface="Times New Roman"/>
                        </a:rPr>
                        <a:t>освоения</a:t>
                      </a:r>
                      <a:endParaRPr lang="ru-RU" sz="1400">
                        <a:latin typeface="Times New Roman"/>
                        <a:ea typeface="Times New Roman"/>
                        <a:cs typeface="Times New Roman"/>
                      </a:endParaRPr>
                    </a:p>
                  </a:txBody>
                  <a:tcPr marL="19251" marR="19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674">
                <a:tc>
                  <a:txBody>
                    <a:bodyPr/>
                    <a:lstStyle/>
                    <a:p>
                      <a:pPr algn="ctr">
                        <a:spcAft>
                          <a:spcPts val="0"/>
                        </a:spcAft>
                      </a:pPr>
                      <a:r>
                        <a:rPr lang="ru-RU" sz="1400" dirty="0">
                          <a:latin typeface="Times New Roman"/>
                          <a:ea typeface="Times New Roman"/>
                          <a:cs typeface="Times New Roman"/>
                        </a:rPr>
                        <a:t>1</a:t>
                      </a:r>
                    </a:p>
                  </a:txBody>
                  <a:tcPr marL="19251" marR="19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ru-RU" sz="1400" dirty="0">
                          <a:latin typeface="Times New Roman"/>
                          <a:ea typeface="Times New Roman"/>
                          <a:cs typeface="Times New Roman"/>
                        </a:rPr>
                        <a:t>2</a:t>
                      </a:r>
                    </a:p>
                  </a:txBody>
                  <a:tcPr marL="19251" marR="19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spcAft>
                          <a:spcPts val="0"/>
                        </a:spcAft>
                      </a:pPr>
                      <a:r>
                        <a:rPr lang="ru-RU" sz="1400">
                          <a:latin typeface="Times New Roman"/>
                          <a:ea typeface="Calibri"/>
                          <a:cs typeface="Times New Roman"/>
                        </a:rPr>
                        <a:t>3</a:t>
                      </a:r>
                      <a:endParaRPr lang="ru-RU" sz="1400">
                        <a:latin typeface="Times New Roman"/>
                        <a:ea typeface="Times New Roman"/>
                        <a:cs typeface="Times New Roman"/>
                      </a:endParaRPr>
                    </a:p>
                  </a:txBody>
                  <a:tcPr marL="19251" marR="19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latin typeface="Times New Roman"/>
                          <a:ea typeface="Calibri"/>
                          <a:cs typeface="Times New Roman"/>
                        </a:rPr>
                        <a:t>4</a:t>
                      </a:r>
                      <a:endParaRPr lang="ru-RU" sz="1400">
                        <a:latin typeface="Times New Roman"/>
                        <a:ea typeface="Times New Roman"/>
                        <a:cs typeface="Times New Roman"/>
                      </a:endParaRPr>
                    </a:p>
                  </a:txBody>
                  <a:tcPr marL="19251" marR="19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674">
                <a:tc gridSpan="3">
                  <a:txBody>
                    <a:bodyPr/>
                    <a:lstStyle/>
                    <a:p>
                      <a:pPr algn="just">
                        <a:spcAft>
                          <a:spcPts val="0"/>
                        </a:spcAft>
                      </a:pPr>
                      <a:r>
                        <a:rPr lang="ru-RU" sz="1400" b="1" dirty="0">
                          <a:latin typeface="Times New Roman"/>
                          <a:ea typeface="Calibri"/>
                          <a:cs typeface="Times New Roman"/>
                        </a:rPr>
                        <a:t>Раздел ПМ 1. </a:t>
                      </a:r>
                      <a:r>
                        <a:rPr lang="ru-RU" sz="1400" dirty="0">
                          <a:latin typeface="Times New Roman"/>
                          <a:ea typeface="Times New Roman"/>
                          <a:cs typeface="Times New Roman"/>
                        </a:rPr>
                        <a:t>Подготовка мяса и приготовление полуфабрикатов для сложной кулинарной продукции</a:t>
                      </a:r>
                    </a:p>
                  </a:txBody>
                  <a:tcPr marL="19251" marR="19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a:spcAft>
                          <a:spcPts val="0"/>
                        </a:spcAft>
                      </a:pPr>
                      <a:r>
                        <a:rPr lang="ru-RU" sz="1400" dirty="0">
                          <a:latin typeface="Times New Roman"/>
                          <a:ea typeface="Times New Roman"/>
                          <a:cs typeface="Times New Roman"/>
                        </a:rPr>
                        <a:t>24</a:t>
                      </a:r>
                    </a:p>
                  </a:txBody>
                  <a:tcPr marL="19251" marR="19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spcAft>
                          <a:spcPts val="0"/>
                        </a:spcAft>
                      </a:pPr>
                      <a:endParaRPr lang="ru-RU" sz="1400">
                        <a:latin typeface="Times New Roman"/>
                        <a:ea typeface="Times New Roman"/>
                        <a:cs typeface="Times New Roman"/>
                      </a:endParaRPr>
                    </a:p>
                  </a:txBody>
                  <a:tcPr marL="19251" marR="19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r>
              <a:tr h="98674">
                <a:tc gridSpan="3">
                  <a:txBody>
                    <a:bodyPr/>
                    <a:lstStyle/>
                    <a:p>
                      <a:pPr algn="just">
                        <a:spcAft>
                          <a:spcPts val="0"/>
                        </a:spcAft>
                      </a:pPr>
                      <a:r>
                        <a:rPr lang="ru-RU" sz="1400" b="1" dirty="0">
                          <a:latin typeface="Times New Roman"/>
                          <a:ea typeface="Calibri"/>
                          <a:cs typeface="Times New Roman"/>
                        </a:rPr>
                        <a:t>МДК 1. </a:t>
                      </a:r>
                      <a:r>
                        <a:rPr lang="ru-RU" sz="1400" dirty="0">
                          <a:latin typeface="Times New Roman"/>
                          <a:ea typeface="Times New Roman"/>
                          <a:cs typeface="Times New Roman"/>
                        </a:rPr>
                        <a:t>Технология приготовления полуфабрикатов для сложной кулинарной продукции</a:t>
                      </a:r>
                    </a:p>
                  </a:txBody>
                  <a:tcPr marL="19251" marR="19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a:spcAft>
                          <a:spcPts val="0"/>
                        </a:spcAft>
                      </a:pPr>
                      <a:r>
                        <a:rPr lang="ru-RU" sz="1400" dirty="0">
                          <a:latin typeface="Times New Roman"/>
                          <a:ea typeface="Times New Roman"/>
                          <a:cs typeface="Times New Roman"/>
                        </a:rPr>
                        <a:t>24</a:t>
                      </a:r>
                    </a:p>
                  </a:txBody>
                  <a:tcPr marL="19251" marR="19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98674">
                <a:tc rowSpan="4">
                  <a:txBody>
                    <a:bodyPr/>
                    <a:lstStyle/>
                    <a:p>
                      <a:pPr algn="just">
                        <a:spcAft>
                          <a:spcPts val="0"/>
                        </a:spcAft>
                      </a:pPr>
                      <a:r>
                        <a:rPr lang="ru-RU" sz="1400" b="1" dirty="0">
                          <a:latin typeface="Times New Roman"/>
                          <a:ea typeface="Calibri"/>
                          <a:cs typeface="Times New Roman"/>
                        </a:rPr>
                        <a:t>Тема 1.1. </a:t>
                      </a:r>
                      <a:r>
                        <a:rPr lang="ru-RU" sz="1400" dirty="0">
                          <a:latin typeface="Times New Roman"/>
                          <a:ea typeface="Calibri"/>
                          <a:cs typeface="Times New Roman"/>
                        </a:rPr>
                        <a:t>Общие сведения о механической кулинарной обработке мяса</a:t>
                      </a:r>
                      <a:endParaRPr lang="ru-RU" sz="1400" dirty="0">
                        <a:latin typeface="Times New Roman"/>
                        <a:ea typeface="Times New Roman"/>
                        <a:cs typeface="Times New Roman"/>
                      </a:endParaRPr>
                    </a:p>
                  </a:txBody>
                  <a:tcPr marL="19251" marR="19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ru-RU" sz="1400" b="1" dirty="0">
                          <a:latin typeface="Times New Roman"/>
                          <a:ea typeface="Calibri"/>
                          <a:cs typeface="Times New Roman"/>
                        </a:rPr>
                        <a:t>Содержание </a:t>
                      </a:r>
                      <a:endParaRPr lang="ru-RU" sz="1400" dirty="0">
                        <a:latin typeface="Times New Roman"/>
                        <a:ea typeface="Times New Roman"/>
                        <a:cs typeface="Times New Roman"/>
                      </a:endParaRPr>
                    </a:p>
                  </a:txBody>
                  <a:tcPr marL="19251" marR="19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rowSpan="4">
                  <a:txBody>
                    <a:bodyPr/>
                    <a:lstStyle/>
                    <a:p>
                      <a:pPr algn="ctr">
                        <a:spcAft>
                          <a:spcPts val="0"/>
                        </a:spcAft>
                      </a:pPr>
                      <a:r>
                        <a:rPr lang="ru-RU" sz="1400" dirty="0">
                          <a:latin typeface="Times New Roman"/>
                          <a:ea typeface="Times New Roman"/>
                          <a:cs typeface="Times New Roman"/>
                        </a:rPr>
                        <a:t>3</a:t>
                      </a:r>
                    </a:p>
                  </a:txBody>
                  <a:tcPr marL="19251" marR="19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733996">
                <a:tc vMerge="1">
                  <a:txBody>
                    <a:bodyPr/>
                    <a:lstStyle/>
                    <a:p>
                      <a:endParaRPr lang="ru-RU"/>
                    </a:p>
                  </a:txBody>
                  <a:tcPr/>
                </a:tc>
                <a:tc>
                  <a:txBody>
                    <a:bodyPr/>
                    <a:lstStyle/>
                    <a:p>
                      <a:pPr algn="just">
                        <a:spcAft>
                          <a:spcPts val="0"/>
                        </a:spcAft>
                      </a:pPr>
                      <a:r>
                        <a:rPr lang="ru-RU" sz="1400">
                          <a:latin typeface="Times New Roman"/>
                          <a:ea typeface="Times New Roman"/>
                          <a:cs typeface="Times New Roman"/>
                        </a:rPr>
                        <a:t>1.</a:t>
                      </a:r>
                    </a:p>
                  </a:txBody>
                  <a:tcPr marL="19251" marR="19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60020" algn="l"/>
                        </a:tabLst>
                      </a:pPr>
                      <a:r>
                        <a:rPr lang="ru-RU" sz="1400" b="1" dirty="0">
                          <a:latin typeface="Times New Roman"/>
                          <a:ea typeface="Times New Roman"/>
                          <a:cs typeface="Times New Roman"/>
                        </a:rPr>
                        <a:t>Морфологический и химический состав мяса. </a:t>
                      </a:r>
                      <a:endParaRPr lang="ru-RU" sz="1400" dirty="0">
                        <a:latin typeface="Times New Roman"/>
                        <a:ea typeface="Times New Roman"/>
                        <a:cs typeface="Times New Roman"/>
                      </a:endParaRPr>
                    </a:p>
                    <a:p>
                      <a:pPr algn="just">
                        <a:spcAft>
                          <a:spcPts val="0"/>
                        </a:spcAft>
                        <a:tabLst>
                          <a:tab pos="160020" algn="l"/>
                        </a:tabLst>
                      </a:pPr>
                      <a:r>
                        <a:rPr lang="ru-RU" sz="1400" dirty="0">
                          <a:latin typeface="Times New Roman"/>
                          <a:ea typeface="Times New Roman"/>
                          <a:cs typeface="Times New Roman"/>
                        </a:rPr>
                        <a:t>Пищевая ценность мяса. Строение тканей мяса.   Их влияние на пищевую ценность мяса и кулинарное использование. </a:t>
                      </a:r>
                    </a:p>
                  </a:txBody>
                  <a:tcPr marL="19251" marR="19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spcAft>
                          <a:spcPts val="0"/>
                        </a:spcAft>
                      </a:pPr>
                      <a:r>
                        <a:rPr lang="ru-RU" sz="1400">
                          <a:latin typeface="Times New Roman"/>
                          <a:ea typeface="Times New Roman"/>
                          <a:cs typeface="Times New Roman"/>
                        </a:rPr>
                        <a:t>2</a:t>
                      </a:r>
                    </a:p>
                  </a:txBody>
                  <a:tcPr marL="19251" marR="19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6316">
                <a:tc vMerge="1">
                  <a:txBody>
                    <a:bodyPr/>
                    <a:lstStyle/>
                    <a:p>
                      <a:endParaRPr lang="ru-RU"/>
                    </a:p>
                  </a:txBody>
                  <a:tcPr/>
                </a:tc>
                <a:tc>
                  <a:txBody>
                    <a:bodyPr/>
                    <a:lstStyle/>
                    <a:p>
                      <a:pPr algn="just">
                        <a:spcAft>
                          <a:spcPts val="0"/>
                        </a:spcAft>
                      </a:pPr>
                      <a:r>
                        <a:rPr lang="ru-RU" sz="1400">
                          <a:latin typeface="Times New Roman"/>
                          <a:ea typeface="Times New Roman"/>
                          <a:cs typeface="Times New Roman"/>
                        </a:rPr>
                        <a:t>2.</a:t>
                      </a:r>
                    </a:p>
                  </a:txBody>
                  <a:tcPr marL="19251" marR="19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60020" algn="l"/>
                        </a:tabLst>
                      </a:pPr>
                      <a:r>
                        <a:rPr lang="ru-RU" sz="1400" b="1" dirty="0">
                          <a:latin typeface="Times New Roman"/>
                          <a:ea typeface="Times New Roman"/>
                          <a:cs typeface="Times New Roman"/>
                        </a:rPr>
                        <a:t>Классификация мяса, поступающего на ПОП</a:t>
                      </a:r>
                      <a:endParaRPr lang="ru-RU" sz="1400" dirty="0">
                        <a:latin typeface="Times New Roman"/>
                        <a:ea typeface="Times New Roman"/>
                        <a:cs typeface="Times New Roman"/>
                      </a:endParaRPr>
                    </a:p>
                    <a:p>
                      <a:pPr algn="just">
                        <a:spcAft>
                          <a:spcPts val="0"/>
                        </a:spcAft>
                        <a:tabLst>
                          <a:tab pos="274320" algn="l"/>
                        </a:tabLst>
                      </a:pPr>
                      <a:r>
                        <a:rPr lang="ru-RU" sz="1400" dirty="0">
                          <a:latin typeface="Times New Roman"/>
                          <a:ea typeface="Times New Roman"/>
                          <a:cs typeface="Times New Roman"/>
                        </a:rPr>
                        <a:t>Признаки классификации. Классификационные группы и их характеристика. Признаки доброкачественности мяса. Условия и сроки хранения мяса</a:t>
                      </a:r>
                    </a:p>
                  </a:txBody>
                  <a:tcPr marL="19251" marR="19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spcAft>
                          <a:spcPts val="0"/>
                        </a:spcAft>
                      </a:pPr>
                      <a:r>
                        <a:rPr lang="ru-RU" sz="1400">
                          <a:latin typeface="Times New Roman"/>
                          <a:ea typeface="Times New Roman"/>
                          <a:cs typeface="Times New Roman"/>
                        </a:rPr>
                        <a:t>2</a:t>
                      </a:r>
                    </a:p>
                  </a:txBody>
                  <a:tcPr marL="19251" marR="19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3387">
                <a:tc vMerge="1">
                  <a:txBody>
                    <a:bodyPr/>
                    <a:lstStyle/>
                    <a:p>
                      <a:endParaRPr lang="ru-RU"/>
                    </a:p>
                  </a:txBody>
                  <a:tcPr/>
                </a:tc>
                <a:tc>
                  <a:txBody>
                    <a:bodyPr/>
                    <a:lstStyle/>
                    <a:p>
                      <a:pPr algn="just">
                        <a:spcAft>
                          <a:spcPts val="0"/>
                        </a:spcAft>
                      </a:pPr>
                      <a:r>
                        <a:rPr lang="ru-RU" sz="1400">
                          <a:latin typeface="Times New Roman"/>
                          <a:ea typeface="Times New Roman"/>
                          <a:cs typeface="Times New Roman"/>
                        </a:rPr>
                        <a:t>3.</a:t>
                      </a:r>
                    </a:p>
                  </a:txBody>
                  <a:tcPr marL="19251" marR="19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77800" algn="l"/>
                        </a:tabLst>
                      </a:pPr>
                      <a:r>
                        <a:rPr lang="ru-RU" sz="1400" b="1" dirty="0">
                          <a:latin typeface="Times New Roman"/>
                          <a:ea typeface="Times New Roman"/>
                          <a:cs typeface="Times New Roman"/>
                        </a:rPr>
                        <a:t>Общая схема механической кулинарной обработки мяса.</a:t>
                      </a:r>
                      <a:endParaRPr lang="ru-RU" sz="1400" dirty="0">
                        <a:latin typeface="Times New Roman"/>
                        <a:ea typeface="Times New Roman"/>
                        <a:cs typeface="Times New Roman"/>
                      </a:endParaRPr>
                    </a:p>
                    <a:p>
                      <a:pPr algn="just">
                        <a:spcAft>
                          <a:spcPts val="0"/>
                        </a:spcAft>
                        <a:tabLst>
                          <a:tab pos="160020" algn="l"/>
                        </a:tabLst>
                      </a:pPr>
                      <a:r>
                        <a:rPr lang="ru-RU" sz="1400" dirty="0">
                          <a:latin typeface="Times New Roman"/>
                          <a:ea typeface="Times New Roman"/>
                          <a:cs typeface="Times New Roman"/>
                        </a:rPr>
                        <a:t>Организация рабочего места для механической кулинарной обработки мяса. Последовательность технологических операций. Сущность технологических операций. Виды необходимого технологического оборудования и производственного инвентаря, правила их безопасного использования.</a:t>
                      </a:r>
                    </a:p>
                  </a:txBody>
                  <a:tcPr marL="19251" marR="192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spcAft>
                          <a:spcPts val="0"/>
                        </a:spcAft>
                      </a:pPr>
                      <a:r>
                        <a:rPr lang="ru-RU" sz="1400" dirty="0">
                          <a:latin typeface="Times New Roman"/>
                          <a:ea typeface="Times New Roman"/>
                          <a:cs typeface="Times New Roman"/>
                        </a:rPr>
                        <a:t>3</a:t>
                      </a:r>
                    </a:p>
                  </a:txBody>
                  <a:tcPr marL="19251" marR="19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115616" y="836712"/>
          <a:ext cx="7344816" cy="5278152"/>
        </p:xfrm>
        <a:graphic>
          <a:graphicData uri="http://schemas.openxmlformats.org/drawingml/2006/table">
            <a:tbl>
              <a:tblPr>
                <a:tableStyleId>{3C2FFA5D-87B4-456A-9821-1D502468CF0F}</a:tableStyleId>
              </a:tblPr>
              <a:tblGrid>
                <a:gridCol w="5975755"/>
                <a:gridCol w="1369061"/>
              </a:tblGrid>
              <a:tr h="126723">
                <a:tc>
                  <a:txBody>
                    <a:bodyPr/>
                    <a:lstStyle/>
                    <a:p>
                      <a:pPr algn="ctr"/>
                      <a:r>
                        <a:rPr lang="ru-RU" sz="1200" b="1" dirty="0"/>
                        <a:t>Вид учебной работы</a:t>
                      </a:r>
                      <a:endParaRPr lang="ru-RU" sz="1200" b="1" dirty="0">
                        <a:latin typeface="Calibri"/>
                        <a:ea typeface="Times New Roman"/>
                        <a:cs typeface="Times New Roman"/>
                      </a:endParaRPr>
                    </a:p>
                  </a:txBody>
                  <a:tcPr marL="21803" marR="21803" marT="21803" marB="21803"/>
                </a:tc>
                <a:tc>
                  <a:txBody>
                    <a:bodyPr/>
                    <a:lstStyle/>
                    <a:p>
                      <a:pPr algn="ctr"/>
                      <a:r>
                        <a:rPr lang="ru-RU" sz="1200" b="1" dirty="0"/>
                        <a:t>Объем часов</a:t>
                      </a:r>
                      <a:endParaRPr lang="ru-RU" sz="1200" b="1" dirty="0">
                        <a:latin typeface="Calibri"/>
                        <a:ea typeface="Times New Roman"/>
                        <a:cs typeface="Times New Roman"/>
                      </a:endParaRPr>
                    </a:p>
                  </a:txBody>
                  <a:tcPr marL="21803" marR="21803" marT="21803" marB="21803"/>
                </a:tc>
              </a:tr>
              <a:tr h="116799">
                <a:tc>
                  <a:txBody>
                    <a:bodyPr/>
                    <a:lstStyle/>
                    <a:p>
                      <a:r>
                        <a:rPr lang="ru-RU" sz="1200" dirty="0"/>
                        <a:t>Максимальная учебная нагрузка (всего)</a:t>
                      </a:r>
                      <a:endParaRPr lang="ru-RU" sz="1200" dirty="0">
                        <a:latin typeface="Calibri"/>
                        <a:ea typeface="Times New Roman"/>
                        <a:cs typeface="Times New Roman"/>
                      </a:endParaRPr>
                    </a:p>
                  </a:txBody>
                  <a:tcPr marL="21803" marR="21803" marT="21803" marB="21803"/>
                </a:tc>
                <a:tc>
                  <a:txBody>
                    <a:bodyPr/>
                    <a:lstStyle/>
                    <a:p>
                      <a:pPr algn="ctr"/>
                      <a:r>
                        <a:rPr lang="ru-RU" sz="1200"/>
                        <a:t>*</a:t>
                      </a:r>
                      <a:endParaRPr lang="ru-RU" sz="1200">
                        <a:latin typeface="Calibri"/>
                        <a:ea typeface="Times New Roman"/>
                        <a:cs typeface="Times New Roman"/>
                      </a:endParaRPr>
                    </a:p>
                  </a:txBody>
                  <a:tcPr marL="21803" marR="21803" marT="21803" marB="21803"/>
                </a:tc>
              </a:tr>
              <a:tr h="116799">
                <a:tc>
                  <a:txBody>
                    <a:bodyPr/>
                    <a:lstStyle/>
                    <a:p>
                      <a:r>
                        <a:rPr lang="ru-RU" sz="1200" dirty="0"/>
                        <a:t>Обязательная аудиторная учебная нагрузка (всего) </a:t>
                      </a:r>
                      <a:endParaRPr lang="ru-RU" sz="1200" dirty="0">
                        <a:latin typeface="Calibri"/>
                        <a:ea typeface="Times New Roman"/>
                        <a:cs typeface="Times New Roman"/>
                      </a:endParaRPr>
                    </a:p>
                  </a:txBody>
                  <a:tcPr marL="21803" marR="21803" marT="21803" marB="21803"/>
                </a:tc>
                <a:tc>
                  <a:txBody>
                    <a:bodyPr/>
                    <a:lstStyle/>
                    <a:p>
                      <a:pPr algn="ctr"/>
                      <a:r>
                        <a:rPr lang="ru-RU" sz="1200"/>
                        <a:t>*</a:t>
                      </a:r>
                      <a:endParaRPr lang="ru-RU" sz="1200">
                        <a:latin typeface="Calibri"/>
                        <a:ea typeface="Times New Roman"/>
                        <a:cs typeface="Times New Roman"/>
                      </a:endParaRPr>
                    </a:p>
                  </a:txBody>
                  <a:tcPr marL="21803" marR="21803" marT="21803" marB="21803"/>
                </a:tc>
              </a:tr>
              <a:tr h="116799">
                <a:tc>
                  <a:txBody>
                    <a:bodyPr/>
                    <a:lstStyle/>
                    <a:p>
                      <a:r>
                        <a:rPr lang="ru-RU" sz="1200" dirty="0"/>
                        <a:t>в том числе:</a:t>
                      </a:r>
                      <a:endParaRPr lang="ru-RU" sz="1200" dirty="0">
                        <a:latin typeface="Calibri"/>
                        <a:ea typeface="Times New Roman"/>
                        <a:cs typeface="Times New Roman"/>
                      </a:endParaRPr>
                    </a:p>
                  </a:txBody>
                  <a:tcPr marL="21803" marR="21803" marT="21803" marB="21803"/>
                </a:tc>
                <a:tc>
                  <a:txBody>
                    <a:bodyPr/>
                    <a:lstStyle/>
                    <a:p>
                      <a:pPr algn="ctr"/>
                      <a:endParaRPr lang="ru-RU" sz="1200">
                        <a:latin typeface="Calibri"/>
                        <a:ea typeface="Times New Roman"/>
                        <a:cs typeface="Times New Roman"/>
                      </a:endParaRPr>
                    </a:p>
                  </a:txBody>
                  <a:tcPr marL="21803" marR="21803" marT="21803" marB="21803"/>
                </a:tc>
              </a:tr>
              <a:tr h="116799">
                <a:tc>
                  <a:txBody>
                    <a:bodyPr/>
                    <a:lstStyle/>
                    <a:p>
                      <a:r>
                        <a:rPr lang="ru-RU" sz="1200" dirty="0"/>
                        <a:t>лабораторные  работы</a:t>
                      </a:r>
                      <a:endParaRPr lang="ru-RU" sz="1200" dirty="0">
                        <a:latin typeface="Calibri"/>
                        <a:ea typeface="Times New Roman"/>
                        <a:cs typeface="Times New Roman"/>
                      </a:endParaRPr>
                    </a:p>
                  </a:txBody>
                  <a:tcPr marL="21803" marR="21803" marT="21803" marB="21803"/>
                </a:tc>
                <a:tc>
                  <a:txBody>
                    <a:bodyPr/>
                    <a:lstStyle/>
                    <a:p>
                      <a:pPr algn="ctr"/>
                      <a:r>
                        <a:rPr lang="ru-RU" sz="1200"/>
                        <a:t>*</a:t>
                      </a:r>
                      <a:endParaRPr lang="ru-RU" sz="1200">
                        <a:latin typeface="Calibri"/>
                        <a:ea typeface="Times New Roman"/>
                        <a:cs typeface="Times New Roman"/>
                      </a:endParaRPr>
                    </a:p>
                  </a:txBody>
                  <a:tcPr marL="21803" marR="21803" marT="21803" marB="21803"/>
                </a:tc>
              </a:tr>
              <a:tr h="116799">
                <a:tc>
                  <a:txBody>
                    <a:bodyPr/>
                    <a:lstStyle/>
                    <a:p>
                      <a:r>
                        <a:rPr lang="ru-RU" sz="1200" dirty="0"/>
                        <a:t>практические занятия</a:t>
                      </a:r>
                      <a:endParaRPr lang="ru-RU" sz="1200" dirty="0">
                        <a:latin typeface="Calibri"/>
                        <a:ea typeface="Times New Roman"/>
                        <a:cs typeface="Times New Roman"/>
                      </a:endParaRPr>
                    </a:p>
                  </a:txBody>
                  <a:tcPr marL="21803" marR="21803" marT="21803" marB="21803"/>
                </a:tc>
                <a:tc>
                  <a:txBody>
                    <a:bodyPr/>
                    <a:lstStyle/>
                    <a:p>
                      <a:pPr algn="ctr"/>
                      <a:r>
                        <a:rPr lang="ru-RU" sz="1200"/>
                        <a:t>*</a:t>
                      </a:r>
                      <a:endParaRPr lang="ru-RU" sz="1200">
                        <a:latin typeface="Calibri"/>
                        <a:ea typeface="Times New Roman"/>
                        <a:cs typeface="Times New Roman"/>
                      </a:endParaRPr>
                    </a:p>
                  </a:txBody>
                  <a:tcPr marL="21803" marR="21803" marT="21803" marB="21803"/>
                </a:tc>
              </a:tr>
              <a:tr h="116799">
                <a:tc>
                  <a:txBody>
                    <a:bodyPr/>
                    <a:lstStyle/>
                    <a:p>
                      <a:r>
                        <a:rPr lang="ru-RU" sz="1200" dirty="0"/>
                        <a:t>контрольные работы</a:t>
                      </a:r>
                      <a:endParaRPr lang="ru-RU" sz="1200" dirty="0">
                        <a:latin typeface="Calibri"/>
                        <a:ea typeface="Times New Roman"/>
                        <a:cs typeface="Times New Roman"/>
                      </a:endParaRPr>
                    </a:p>
                  </a:txBody>
                  <a:tcPr marL="21803" marR="21803" marT="21803" marB="21803"/>
                </a:tc>
                <a:tc>
                  <a:txBody>
                    <a:bodyPr/>
                    <a:lstStyle/>
                    <a:p>
                      <a:pPr algn="ctr"/>
                      <a:r>
                        <a:rPr lang="ru-RU" sz="1200"/>
                        <a:t>*</a:t>
                      </a:r>
                      <a:endParaRPr lang="ru-RU" sz="1200">
                        <a:latin typeface="Calibri"/>
                        <a:ea typeface="Times New Roman"/>
                        <a:cs typeface="Times New Roman"/>
                      </a:endParaRPr>
                    </a:p>
                  </a:txBody>
                  <a:tcPr marL="21803" marR="21803" marT="21803" marB="21803"/>
                </a:tc>
              </a:tr>
              <a:tr h="116799">
                <a:tc>
                  <a:txBody>
                    <a:bodyPr/>
                    <a:lstStyle/>
                    <a:p>
                      <a:r>
                        <a:rPr lang="ru-RU" sz="1200" dirty="0"/>
                        <a:t>курсовая работа (проект) (если предусмотрено)</a:t>
                      </a:r>
                      <a:endParaRPr lang="ru-RU" sz="1200" dirty="0">
                        <a:latin typeface="Calibri"/>
                        <a:ea typeface="Times New Roman"/>
                        <a:cs typeface="Times New Roman"/>
                      </a:endParaRPr>
                    </a:p>
                  </a:txBody>
                  <a:tcPr marL="21803" marR="21803" marT="21803" marB="21803"/>
                </a:tc>
                <a:tc>
                  <a:txBody>
                    <a:bodyPr/>
                    <a:lstStyle/>
                    <a:p>
                      <a:pPr algn="ctr"/>
                      <a:r>
                        <a:rPr lang="ru-RU" sz="1200"/>
                        <a:t>*</a:t>
                      </a:r>
                      <a:endParaRPr lang="ru-RU" sz="1200">
                        <a:latin typeface="Calibri"/>
                        <a:ea typeface="Times New Roman"/>
                        <a:cs typeface="Times New Roman"/>
                      </a:endParaRPr>
                    </a:p>
                  </a:txBody>
                  <a:tcPr marL="21803" marR="21803" marT="21803" marB="21803"/>
                </a:tc>
              </a:tr>
              <a:tr h="116799">
                <a:tc>
                  <a:txBody>
                    <a:bodyPr/>
                    <a:lstStyle/>
                    <a:p>
                      <a:r>
                        <a:rPr lang="ru-RU" sz="1200" dirty="0"/>
                        <a:t>Самостоятельная работа обучающегося (всего)</a:t>
                      </a:r>
                      <a:endParaRPr lang="ru-RU" sz="1200" dirty="0">
                        <a:latin typeface="Calibri"/>
                        <a:ea typeface="Times New Roman"/>
                        <a:cs typeface="Times New Roman"/>
                      </a:endParaRPr>
                    </a:p>
                  </a:txBody>
                  <a:tcPr marL="21803" marR="21803" marT="21803" marB="21803"/>
                </a:tc>
                <a:tc>
                  <a:txBody>
                    <a:bodyPr/>
                    <a:lstStyle/>
                    <a:p>
                      <a:pPr algn="ctr"/>
                      <a:r>
                        <a:rPr lang="ru-RU" sz="1200"/>
                        <a:t>*</a:t>
                      </a:r>
                      <a:endParaRPr lang="ru-RU" sz="1200">
                        <a:latin typeface="Calibri"/>
                        <a:ea typeface="Times New Roman"/>
                        <a:cs typeface="Times New Roman"/>
                      </a:endParaRPr>
                    </a:p>
                  </a:txBody>
                  <a:tcPr marL="21803" marR="21803" marT="21803" marB="21803"/>
                </a:tc>
              </a:tr>
              <a:tr h="116799">
                <a:tc>
                  <a:txBody>
                    <a:bodyPr/>
                    <a:lstStyle/>
                    <a:p>
                      <a:r>
                        <a:rPr lang="ru-RU" sz="1200" dirty="0"/>
                        <a:t>в том числе:</a:t>
                      </a:r>
                      <a:endParaRPr lang="ru-RU" sz="1200" dirty="0">
                        <a:latin typeface="Calibri"/>
                        <a:ea typeface="Times New Roman"/>
                        <a:cs typeface="Times New Roman"/>
                      </a:endParaRPr>
                    </a:p>
                  </a:txBody>
                  <a:tcPr marL="21803" marR="21803" marT="21803" marB="21803"/>
                </a:tc>
                <a:tc>
                  <a:txBody>
                    <a:bodyPr/>
                    <a:lstStyle/>
                    <a:p>
                      <a:pPr algn="ctr"/>
                      <a:endParaRPr lang="ru-RU" sz="1200">
                        <a:latin typeface="Calibri"/>
                        <a:ea typeface="Times New Roman"/>
                        <a:cs typeface="Times New Roman"/>
                      </a:endParaRPr>
                    </a:p>
                  </a:txBody>
                  <a:tcPr marL="21803" marR="21803" marT="21803" marB="21803"/>
                </a:tc>
              </a:tr>
              <a:tr h="1765430">
                <a:tc>
                  <a:txBody>
                    <a:bodyPr/>
                    <a:lstStyle/>
                    <a:p>
                      <a:pPr algn="just">
                        <a:spcAft>
                          <a:spcPts val="0"/>
                        </a:spcAft>
                      </a:pPr>
                      <a:r>
                        <a:rPr lang="ru-RU" sz="1200" dirty="0"/>
                        <a:t>Самостоятельная работа над курсовой работой (проектом) (если предусмотрено)</a:t>
                      </a:r>
                    </a:p>
                    <a:p>
                      <a:pPr algn="just">
                        <a:spcAft>
                          <a:spcPts val="0"/>
                        </a:spcAft>
                      </a:pPr>
                      <a:r>
                        <a:rPr lang="ru-RU" sz="1200" dirty="0"/>
                        <a:t>Расчётно-графическая работа</a:t>
                      </a:r>
                    </a:p>
                    <a:p>
                      <a:pPr algn="just">
                        <a:spcAft>
                          <a:spcPts val="0"/>
                        </a:spcAft>
                      </a:pPr>
                      <a:r>
                        <a:rPr lang="ru-RU" sz="1200" dirty="0"/>
                        <a:t>Реферат</a:t>
                      </a:r>
                    </a:p>
                    <a:p>
                      <a:pPr algn="just">
                        <a:spcAft>
                          <a:spcPts val="0"/>
                        </a:spcAft>
                      </a:pPr>
                      <a:r>
                        <a:rPr lang="ru-RU" sz="1200" dirty="0"/>
                        <a:t>Подготовка  тестов.</a:t>
                      </a:r>
                    </a:p>
                    <a:p>
                      <a:pPr algn="just">
                        <a:spcAft>
                          <a:spcPts val="0"/>
                        </a:spcAft>
                      </a:pPr>
                      <a:r>
                        <a:rPr lang="ru-RU" sz="1200" dirty="0"/>
                        <a:t>Изучение материала лекций</a:t>
                      </a:r>
                    </a:p>
                    <a:p>
                      <a:pPr algn="just">
                        <a:spcAft>
                          <a:spcPts val="0"/>
                        </a:spcAft>
                      </a:pPr>
                      <a:r>
                        <a:rPr lang="ru-RU" sz="1200" dirty="0"/>
                        <a:t>Составление опорных конспектов  по теме</a:t>
                      </a:r>
                    </a:p>
                    <a:p>
                      <a:pPr algn="just">
                        <a:spcAft>
                          <a:spcPts val="0"/>
                        </a:spcAft>
                      </a:pPr>
                      <a:r>
                        <a:rPr lang="ru-RU" sz="1200" dirty="0"/>
                        <a:t>Выполнение  презентаций</a:t>
                      </a:r>
                    </a:p>
                    <a:p>
                      <a:pPr algn="just">
                        <a:spcAft>
                          <a:spcPts val="0"/>
                        </a:spcAft>
                      </a:pPr>
                      <a:r>
                        <a:rPr lang="ru-RU" sz="1200" dirty="0"/>
                        <a:t>Составление плана конспекта</a:t>
                      </a:r>
                    </a:p>
                    <a:p>
                      <a:pPr algn="just">
                        <a:spcAft>
                          <a:spcPts val="0"/>
                        </a:spcAft>
                      </a:pPr>
                      <a:r>
                        <a:rPr lang="ru-RU" sz="1200" dirty="0"/>
                        <a:t>Заполнение таблиц</a:t>
                      </a:r>
                    </a:p>
                    <a:p>
                      <a:pPr algn="just">
                        <a:spcAft>
                          <a:spcPts val="0"/>
                        </a:spcAft>
                      </a:pPr>
                      <a:r>
                        <a:rPr lang="ru-RU" sz="1200" dirty="0"/>
                        <a:t>Составление кроссвордов, ребусов и т.п.</a:t>
                      </a:r>
                    </a:p>
                    <a:p>
                      <a:pPr algn="just">
                        <a:spcAft>
                          <a:spcPts val="0"/>
                        </a:spcAft>
                      </a:pPr>
                      <a:r>
                        <a:rPr lang="ru-RU" sz="1200" dirty="0"/>
                        <a:t>Самостоятельное изучение темы</a:t>
                      </a:r>
                    </a:p>
                    <a:p>
                      <a:pPr algn="just">
                        <a:spcAft>
                          <a:spcPts val="0"/>
                        </a:spcAft>
                      </a:pPr>
                      <a:r>
                        <a:rPr lang="ru-RU" sz="1200" dirty="0"/>
                        <a:t>Составление и решение задач</a:t>
                      </a:r>
                    </a:p>
                    <a:p>
                      <a:pPr algn="just">
                        <a:spcAft>
                          <a:spcPts val="0"/>
                        </a:spcAft>
                      </a:pPr>
                      <a:r>
                        <a:rPr lang="ru-RU" sz="1200" dirty="0"/>
                        <a:t>Составление схем</a:t>
                      </a:r>
                    </a:p>
                    <a:p>
                      <a:pPr algn="just">
                        <a:spcAft>
                          <a:spcPts val="0"/>
                        </a:spcAft>
                      </a:pPr>
                      <a:r>
                        <a:rPr lang="ru-RU" sz="1200" dirty="0"/>
                        <a:t>Реферат</a:t>
                      </a:r>
                    </a:p>
                    <a:p>
                      <a:pPr algn="just">
                        <a:spcAft>
                          <a:spcPts val="0"/>
                        </a:spcAft>
                      </a:pPr>
                      <a:r>
                        <a:rPr lang="ru-RU" sz="1200" dirty="0"/>
                        <a:t>Сообщение, </a:t>
                      </a:r>
                      <a:r>
                        <a:rPr lang="ru-RU" sz="1200" dirty="0" smtClean="0"/>
                        <a:t>доклад</a:t>
                      </a:r>
                      <a:endParaRPr lang="ru-RU" sz="1200" dirty="0">
                        <a:latin typeface="Calibri"/>
                        <a:ea typeface="Times New Roman"/>
                        <a:cs typeface="Times New Roman"/>
                      </a:endParaRPr>
                    </a:p>
                  </a:txBody>
                  <a:tcPr marL="21803" marR="21803" marT="21803" marB="21803"/>
                </a:tc>
                <a:tc>
                  <a:txBody>
                    <a:bodyPr/>
                    <a:lstStyle/>
                    <a:p>
                      <a:pPr algn="ctr"/>
                      <a:r>
                        <a:rPr lang="ru-RU" sz="1200" dirty="0"/>
                        <a:t>*</a:t>
                      </a:r>
                    </a:p>
                    <a:p>
                      <a:pPr algn="ctr">
                        <a:spcAft>
                          <a:spcPts val="0"/>
                        </a:spcAft>
                      </a:pPr>
                      <a:r>
                        <a:rPr lang="ru-RU" sz="1200" dirty="0"/>
                        <a:t>*</a:t>
                      </a:r>
                      <a:br>
                        <a:rPr lang="ru-RU" sz="1200" dirty="0"/>
                      </a:br>
                      <a:endParaRPr lang="ru-RU" sz="1200" dirty="0"/>
                    </a:p>
                    <a:p>
                      <a:pPr algn="ctr">
                        <a:spcAft>
                          <a:spcPts val="0"/>
                        </a:spcAft>
                      </a:pPr>
                      <a:r>
                        <a:rPr lang="ru-RU" sz="1200" dirty="0"/>
                        <a:t>*</a:t>
                      </a:r>
                    </a:p>
                    <a:p>
                      <a:pPr algn="ctr">
                        <a:spcAft>
                          <a:spcPts val="0"/>
                        </a:spcAft>
                      </a:pPr>
                      <a:r>
                        <a:rPr lang="ru-RU" sz="1200" dirty="0"/>
                        <a:t>*</a:t>
                      </a:r>
                    </a:p>
                    <a:p>
                      <a:pPr algn="ctr">
                        <a:spcAft>
                          <a:spcPts val="0"/>
                        </a:spcAft>
                      </a:pPr>
                      <a:r>
                        <a:rPr lang="ru-RU" sz="1200" dirty="0"/>
                        <a:t>*</a:t>
                      </a:r>
                    </a:p>
                    <a:p>
                      <a:pPr algn="ctr">
                        <a:spcAft>
                          <a:spcPts val="0"/>
                        </a:spcAft>
                      </a:pPr>
                      <a:r>
                        <a:rPr lang="ru-RU" sz="1200" dirty="0"/>
                        <a:t>*</a:t>
                      </a:r>
                    </a:p>
                    <a:p>
                      <a:pPr algn="ctr">
                        <a:spcAft>
                          <a:spcPts val="0"/>
                        </a:spcAft>
                      </a:pPr>
                      <a:r>
                        <a:rPr lang="ru-RU" sz="1200" dirty="0"/>
                        <a:t>*</a:t>
                      </a:r>
                    </a:p>
                    <a:p>
                      <a:pPr algn="ctr">
                        <a:spcAft>
                          <a:spcPts val="0"/>
                        </a:spcAft>
                      </a:pPr>
                      <a:r>
                        <a:rPr lang="ru-RU" sz="1200" dirty="0"/>
                        <a:t>*</a:t>
                      </a:r>
                    </a:p>
                    <a:p>
                      <a:pPr algn="ctr">
                        <a:spcAft>
                          <a:spcPts val="0"/>
                        </a:spcAft>
                      </a:pPr>
                      <a:r>
                        <a:rPr lang="ru-RU" sz="1200" dirty="0"/>
                        <a:t>*</a:t>
                      </a:r>
                    </a:p>
                    <a:p>
                      <a:pPr algn="ctr">
                        <a:spcAft>
                          <a:spcPts val="0"/>
                        </a:spcAft>
                      </a:pPr>
                      <a:r>
                        <a:rPr lang="ru-RU" sz="1200" dirty="0"/>
                        <a:t>*</a:t>
                      </a:r>
                    </a:p>
                    <a:p>
                      <a:pPr algn="ctr">
                        <a:spcAft>
                          <a:spcPts val="0"/>
                        </a:spcAft>
                      </a:pPr>
                      <a:r>
                        <a:rPr lang="ru-RU" sz="1200" dirty="0"/>
                        <a:t>*</a:t>
                      </a:r>
                    </a:p>
                    <a:p>
                      <a:pPr algn="ctr">
                        <a:spcAft>
                          <a:spcPts val="0"/>
                        </a:spcAft>
                      </a:pPr>
                      <a:r>
                        <a:rPr lang="ru-RU" sz="1200" dirty="0"/>
                        <a:t>*</a:t>
                      </a:r>
                    </a:p>
                    <a:p>
                      <a:pPr algn="ctr">
                        <a:spcAft>
                          <a:spcPts val="0"/>
                        </a:spcAft>
                      </a:pPr>
                      <a:r>
                        <a:rPr lang="ru-RU" sz="1200" dirty="0" smtClean="0"/>
                        <a:t>*</a:t>
                      </a:r>
                      <a:endParaRPr lang="ru-RU" sz="1200" dirty="0">
                        <a:latin typeface="Times New Roman"/>
                        <a:ea typeface="Times New Roman"/>
                        <a:cs typeface="Times New Roman"/>
                      </a:endParaRPr>
                    </a:p>
                  </a:txBody>
                  <a:tcPr marL="21803" marR="21803" marT="21803" marB="21803"/>
                </a:tc>
              </a:tr>
              <a:tr h="116799">
                <a:tc gridSpan="2">
                  <a:txBody>
                    <a:bodyPr/>
                    <a:lstStyle/>
                    <a:p>
                      <a:r>
                        <a:rPr lang="ru-RU" sz="1200" b="0" dirty="0"/>
                        <a:t>Итоговая аттестация - (зачёт, дифференцированный зачёт, экзамен) </a:t>
                      </a:r>
                      <a:endParaRPr lang="ru-RU" sz="1200" b="0" dirty="0">
                        <a:latin typeface="Calibri"/>
                        <a:ea typeface="Times New Roman"/>
                        <a:cs typeface="Times New Roman"/>
                      </a:endParaRPr>
                    </a:p>
                  </a:txBody>
                  <a:tcPr marL="21803" marR="21803" marT="21803" marB="21803"/>
                </a:tc>
                <a:tc hMerge="1">
                  <a:txBody>
                    <a:bodyPr/>
                    <a:lstStyle/>
                    <a:p>
                      <a:endParaRPr lang="ru-RU"/>
                    </a:p>
                  </a:txBody>
                  <a:tcPr/>
                </a:tc>
              </a:tr>
            </a:tbl>
          </a:graphicData>
        </a:graphic>
      </p:graphicFrame>
      <p:sp>
        <p:nvSpPr>
          <p:cNvPr id="45057" name="Rectangle 1"/>
          <p:cNvSpPr>
            <a:spLocks noChangeArrowheads="1"/>
          </p:cNvSpPr>
          <p:nvPr/>
        </p:nvSpPr>
        <p:spPr bwMode="auto">
          <a:xfrm>
            <a:off x="1043608" y="260648"/>
            <a:ext cx="7488832"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СТРУКТУРА И СОДЕРЖАНИЕ УЧЕБНОЙ ДИСЦИПЛИНЫ</a:t>
            </a:r>
            <a:endPar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2.1. Объем учебной дисциплины и виды учебной работы</a:t>
            </a:r>
            <a:endPar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
        <p:nvSpPr>
          <p:cNvPr id="4" name="Прямоугольник 3"/>
          <p:cNvSpPr/>
          <p:nvPr/>
        </p:nvSpPr>
        <p:spPr>
          <a:xfrm>
            <a:off x="539552" y="6309320"/>
            <a:ext cx="8280920" cy="307777"/>
          </a:xfrm>
          <a:prstGeom prst="rect">
            <a:avLst/>
          </a:prstGeom>
        </p:spPr>
        <p:txBody>
          <a:bodyPr wrap="square">
            <a:spAutoFit/>
          </a:bodyPr>
          <a:lstStyle/>
          <a:p>
            <a:pPr lvl="0" eaLnBrk="0" fontAlgn="base" hangingPunct="0">
              <a:spcBef>
                <a:spcPct val="0"/>
              </a:spcBef>
              <a:spcAft>
                <a:spcPct val="0"/>
              </a:spcAft>
            </a:pPr>
            <a:r>
              <a:rPr lang="ru-RU" sz="1400" i="1" dirty="0" smtClean="0">
                <a:latin typeface="Arial" pitchFamily="34" charset="0"/>
                <a:ea typeface="Times New Roman" pitchFamily="18" charset="0"/>
                <a:cs typeface="Arial" pitchFamily="34" charset="0"/>
              </a:rPr>
              <a:t>Во всех ячейках со звездочкой (*) следует указать объем часов.</a:t>
            </a:r>
            <a:endParaRPr lang="ru-RU" sz="1400" dirty="0" smtClean="0">
              <a:latin typeface="Arial" pitchFamily="34" charset="0"/>
              <a:cs typeface="Arial" pitchFamily="34"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323528" y="86913"/>
          <a:ext cx="8640960" cy="6438845"/>
        </p:xfrm>
        <a:graphic>
          <a:graphicData uri="http://schemas.openxmlformats.org/drawingml/2006/table">
            <a:tbl>
              <a:tblPr/>
              <a:tblGrid>
                <a:gridCol w="8126616"/>
                <a:gridCol w="514344"/>
              </a:tblGrid>
              <a:tr h="1318205">
                <a:tc>
                  <a:txBody>
                    <a:bodyPr/>
                    <a:lstStyle/>
                    <a:p>
                      <a:pPr algn="just">
                        <a:spcAft>
                          <a:spcPts val="0"/>
                        </a:spcAft>
                      </a:pPr>
                      <a:r>
                        <a:rPr lang="ru-RU" sz="1200" b="1" dirty="0">
                          <a:latin typeface="Times New Roman"/>
                          <a:ea typeface="Calibri"/>
                        </a:rPr>
                        <a:t>Самостоятельная работа при изучении раздела ПМ 1.</a:t>
                      </a:r>
                      <a:r>
                        <a:rPr lang="ru-RU" sz="1200" i="1" dirty="0">
                          <a:latin typeface="Times New Roman"/>
                          <a:ea typeface="Times New Roman"/>
                        </a:rPr>
                        <a:t> </a:t>
                      </a:r>
                      <a:endParaRPr lang="ru-RU" sz="1200" dirty="0">
                        <a:latin typeface="Times New Roman"/>
                        <a:ea typeface="Times New Roman"/>
                      </a:endParaRPr>
                    </a:p>
                    <a:p>
                      <a:pPr algn="just">
                        <a:spcAft>
                          <a:spcPts val="0"/>
                        </a:spcAft>
                      </a:pPr>
                      <a:r>
                        <a:rPr lang="ru-RU" sz="1200" dirty="0">
                          <a:latin typeface="Times New Roman"/>
                          <a:ea typeface="Calibri"/>
                        </a:rPr>
                        <a:t>Систематическая проработка конспектов занятий, учебной и нормативно-технической литературы (по вопросам к параграфам, главам учебных пособий и рабочих тетрадей, составленным преподавателем).</a:t>
                      </a:r>
                      <a:endParaRPr lang="ru-RU" sz="1200" dirty="0">
                        <a:latin typeface="Times New Roman"/>
                        <a:ea typeface="Times New Roman"/>
                      </a:endParaRPr>
                    </a:p>
                    <a:p>
                      <a:pPr algn="just">
                        <a:spcAft>
                          <a:spcPts val="0"/>
                        </a:spcAft>
                      </a:pPr>
                      <a:r>
                        <a:rPr lang="ru-RU" sz="1200" dirty="0">
                          <a:latin typeface="Times New Roman"/>
                          <a:ea typeface="Calibri"/>
                        </a:rPr>
                        <a:t>Подготовка к практическим работам с использованием методических рекомендаций преподавателя, оформление практических работ, отчетов и подготовка к их защите.</a:t>
                      </a:r>
                      <a:endParaRPr lang="ru-RU" sz="1200" dirty="0">
                        <a:latin typeface="Times New Roman"/>
                        <a:ea typeface="Times New Roman"/>
                      </a:endParaRPr>
                    </a:p>
                    <a:p>
                      <a:pPr algn="just">
                        <a:spcAft>
                          <a:spcPts val="0"/>
                        </a:spcAft>
                      </a:pPr>
                      <a:r>
                        <a:rPr lang="ru-RU" sz="1200" dirty="0">
                          <a:latin typeface="Times New Roman"/>
                          <a:ea typeface="Calibri"/>
                        </a:rPr>
                        <a:t>Самостоятельное изучение правил выполнения технологических расчетов и составления технологической документации.</a:t>
                      </a:r>
                      <a:endParaRPr lang="ru-RU" sz="1200" dirty="0">
                        <a:latin typeface="Times New Roman"/>
                        <a:ea typeface="Times New Roman"/>
                      </a:endParaRPr>
                    </a:p>
                    <a:p>
                      <a:pPr algn="just">
                        <a:spcAft>
                          <a:spcPts val="0"/>
                        </a:spcAft>
                      </a:pPr>
                      <a:r>
                        <a:rPr lang="ru-RU" sz="1200" dirty="0">
                          <a:latin typeface="Times New Roman"/>
                          <a:ea typeface="Calibri"/>
                        </a:rPr>
                        <a:t>Работа над письменной экзаменационной работой.</a:t>
                      </a:r>
                      <a:endParaRPr lang="ru-RU" sz="1200" dirty="0">
                        <a:latin typeface="Times New Roman"/>
                        <a:ea typeface="Times New Roman"/>
                      </a:endParaRPr>
                    </a:p>
                  </a:txBody>
                  <a:tcPr marL="38100" marR="38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ru-RU" sz="1200" dirty="0">
                          <a:latin typeface="Times New Roman"/>
                          <a:ea typeface="Times New Roman"/>
                        </a:rPr>
                        <a:t>28</a:t>
                      </a:r>
                    </a:p>
                  </a:txBody>
                  <a:tcPr marL="38100" marR="38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051">
                <a:tc>
                  <a:txBody>
                    <a:bodyPr/>
                    <a:lstStyle/>
                    <a:p>
                      <a:pPr algn="just">
                        <a:spcAft>
                          <a:spcPts val="0"/>
                        </a:spcAft>
                      </a:pPr>
                      <a:r>
                        <a:rPr lang="ru-RU" sz="1200" b="1" dirty="0">
                          <a:latin typeface="Times New Roman"/>
                          <a:ea typeface="Times New Roman"/>
                        </a:rPr>
                        <a:t>Примерная тематика внеаудиторной самостоятельной работы</a:t>
                      </a:r>
                      <a:endParaRPr lang="ru-RU" sz="1200" dirty="0">
                        <a:latin typeface="Times New Roman"/>
                        <a:ea typeface="Times New Roman"/>
                      </a:endParaRPr>
                    </a:p>
                    <a:p>
                      <a:pPr marL="342900" lvl="0" indent="-342900" algn="just">
                        <a:spcAft>
                          <a:spcPts val="0"/>
                        </a:spcAft>
                        <a:buFont typeface="+mj-lt"/>
                        <a:buAutoNum type="arabicPeriod"/>
                        <a:tabLst>
                          <a:tab pos="169545" algn="l"/>
                          <a:tab pos="457200" algn="l"/>
                        </a:tabLst>
                      </a:pPr>
                      <a:r>
                        <a:rPr lang="ru-RU" sz="1200" dirty="0">
                          <a:latin typeface="Times New Roman"/>
                          <a:ea typeface="Times New Roman"/>
                        </a:rPr>
                        <a:t>Составление технологических схем обработки сырья и приготовления полуфабрикатов (сырье и полуфабрикат указываются преподавателем)</a:t>
                      </a:r>
                    </a:p>
                    <a:p>
                      <a:pPr marL="342900" lvl="0" indent="-342900" algn="just">
                        <a:spcAft>
                          <a:spcPts val="0"/>
                        </a:spcAft>
                        <a:buFont typeface="+mj-lt"/>
                        <a:buAutoNum type="arabicPeriod"/>
                        <a:tabLst>
                          <a:tab pos="169545" algn="l"/>
                          <a:tab pos="457200" algn="l"/>
                        </a:tabLst>
                      </a:pPr>
                      <a:r>
                        <a:rPr lang="ru-RU" sz="1200" dirty="0">
                          <a:latin typeface="Times New Roman"/>
                          <a:ea typeface="Times New Roman"/>
                        </a:rPr>
                        <a:t>Разработка </a:t>
                      </a:r>
                      <a:r>
                        <a:rPr lang="ru-RU" sz="1200" dirty="0" err="1">
                          <a:latin typeface="Times New Roman"/>
                          <a:ea typeface="Times New Roman"/>
                        </a:rPr>
                        <a:t>инструкционно</a:t>
                      </a:r>
                      <a:r>
                        <a:rPr lang="ru-RU" sz="1200" dirty="0">
                          <a:latin typeface="Times New Roman"/>
                          <a:ea typeface="Times New Roman"/>
                        </a:rPr>
                        <a:t> - технологических карт обработки сырья и приготовления полуфабрикатов</a:t>
                      </a:r>
                    </a:p>
                    <a:p>
                      <a:pPr marL="342900" lvl="0" indent="-342900" algn="just">
                        <a:spcAft>
                          <a:spcPts val="0"/>
                        </a:spcAft>
                        <a:buFont typeface="+mj-lt"/>
                        <a:buAutoNum type="arabicPeriod"/>
                        <a:tabLst>
                          <a:tab pos="169545" algn="l"/>
                          <a:tab pos="457200" algn="l"/>
                        </a:tabLst>
                      </a:pPr>
                      <a:r>
                        <a:rPr lang="ru-RU" sz="1200" dirty="0">
                          <a:latin typeface="Times New Roman"/>
                          <a:ea typeface="Times New Roman"/>
                        </a:rPr>
                        <a:t>Решение технологических задач по расчетам </a:t>
                      </a:r>
                      <a:r>
                        <a:rPr lang="ru-RU" sz="1200" dirty="0">
                          <a:solidFill>
                            <a:srgbClr val="000000"/>
                          </a:solidFill>
                          <a:latin typeface="Times New Roman"/>
                          <a:ea typeface="Times New Roman"/>
                        </a:rPr>
                        <a:t>при механической кулинарной обработке мяса и субпродуктов</a:t>
                      </a:r>
                      <a:endParaRPr lang="ru-RU" sz="1200" dirty="0">
                        <a:latin typeface="Times New Roman"/>
                        <a:ea typeface="Times New Roman"/>
                      </a:endParaRPr>
                    </a:p>
                    <a:p>
                      <a:pPr marL="342900" lvl="0" indent="-342900" algn="just">
                        <a:spcAft>
                          <a:spcPts val="0"/>
                        </a:spcAft>
                        <a:buFont typeface="+mj-lt"/>
                        <a:buAutoNum type="arabicPeriod"/>
                        <a:tabLst>
                          <a:tab pos="169545" algn="l"/>
                          <a:tab pos="457200" algn="l"/>
                        </a:tabLst>
                      </a:pPr>
                      <a:r>
                        <a:rPr lang="ru-RU" sz="1200" dirty="0">
                          <a:solidFill>
                            <a:srgbClr val="000000"/>
                          </a:solidFill>
                          <a:latin typeface="Times New Roman"/>
                          <a:ea typeface="Times New Roman"/>
                        </a:rPr>
                        <a:t>Разработка и оформление технологических карт</a:t>
                      </a:r>
                      <a:endParaRPr lang="ru-RU" sz="1200" dirty="0">
                        <a:latin typeface="Times New Roman"/>
                        <a:ea typeface="Times New Roman"/>
                      </a:endParaRPr>
                    </a:p>
                  </a:txBody>
                  <a:tcPr marL="38100" marR="38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826803">
                <a:tc>
                  <a:txBody>
                    <a:bodyPr/>
                    <a:lstStyle/>
                    <a:p>
                      <a:pPr algn="just">
                        <a:spcAft>
                          <a:spcPts val="0"/>
                        </a:spcAft>
                      </a:pPr>
                      <a:r>
                        <a:rPr lang="ru-RU" sz="1200" b="1" dirty="0">
                          <a:latin typeface="Times New Roman"/>
                          <a:ea typeface="Calibri"/>
                        </a:rPr>
                        <a:t>Учебная практика</a:t>
                      </a:r>
                      <a:endParaRPr lang="ru-RU" sz="1200" dirty="0">
                        <a:latin typeface="Times New Roman"/>
                        <a:ea typeface="Times New Roman"/>
                      </a:endParaRPr>
                    </a:p>
                    <a:p>
                      <a:pPr algn="just">
                        <a:spcAft>
                          <a:spcPts val="0"/>
                        </a:spcAft>
                      </a:pPr>
                      <a:r>
                        <a:rPr lang="ru-RU" sz="1200" b="1" dirty="0">
                          <a:latin typeface="Times New Roman"/>
                          <a:ea typeface="Calibri"/>
                        </a:rPr>
                        <a:t>Виды работ</a:t>
                      </a:r>
                      <a:endParaRPr lang="ru-RU" sz="1200" dirty="0">
                        <a:latin typeface="Times New Roman"/>
                        <a:ea typeface="Times New Roman"/>
                      </a:endParaRPr>
                    </a:p>
                    <a:p>
                      <a:pPr algn="just">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latin typeface="Times New Roman"/>
                          <a:ea typeface="Times New Roman"/>
                        </a:rPr>
                        <a:t>- определять органолептическим способом качество мяса и субпродуктов; </a:t>
                      </a:r>
                    </a:p>
                    <a:p>
                      <a:pPr algn="just">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latin typeface="Times New Roman"/>
                          <a:ea typeface="Times New Roman"/>
                        </a:rPr>
                        <a:t>- подбирать части мяса для приготовления полуфабрикатов из мяса, котлетной и рубленой массы;</a:t>
                      </a:r>
                    </a:p>
                    <a:p>
                      <a:pPr algn="just">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latin typeface="Times New Roman"/>
                          <a:ea typeface="Times New Roman"/>
                        </a:rPr>
                        <a:t>- подбирать сырье для приготовления котлетной и рубленой массы;</a:t>
                      </a:r>
                    </a:p>
                    <a:p>
                      <a:pPr algn="just">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latin typeface="Times New Roman"/>
                          <a:ea typeface="Times New Roman"/>
                        </a:rPr>
                        <a:t>- осуществлять расчет необходимого количества сырья для приготовления полуфабрикатов из мяса, котлетной, рубленой и </a:t>
                      </a:r>
                      <a:r>
                        <a:rPr lang="ru-RU" sz="1200" dirty="0" err="1">
                          <a:latin typeface="Times New Roman"/>
                          <a:ea typeface="Times New Roman"/>
                        </a:rPr>
                        <a:t>кнельной</a:t>
                      </a:r>
                      <a:r>
                        <a:rPr lang="ru-RU" sz="1200" dirty="0">
                          <a:latin typeface="Times New Roman"/>
                          <a:ea typeface="Times New Roman"/>
                        </a:rPr>
                        <a:t> массы;</a:t>
                      </a:r>
                    </a:p>
                    <a:p>
                      <a:pPr algn="just">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latin typeface="Times New Roman"/>
                          <a:ea typeface="Times New Roman"/>
                        </a:rPr>
                        <a:t>- выбирать производственный инвентарь и оборудование для приготовления полуфабрикатов из мяса, котлетной, рубленой и </a:t>
                      </a:r>
                      <a:r>
                        <a:rPr lang="ru-RU" sz="1200" dirty="0" err="1">
                          <a:latin typeface="Times New Roman"/>
                          <a:ea typeface="Times New Roman"/>
                        </a:rPr>
                        <a:t>кнельной</a:t>
                      </a:r>
                      <a:r>
                        <a:rPr lang="ru-RU" sz="1200" dirty="0">
                          <a:latin typeface="Times New Roman"/>
                          <a:ea typeface="Times New Roman"/>
                        </a:rPr>
                        <a:t>  массы;</a:t>
                      </a:r>
                    </a:p>
                    <a:p>
                      <a:pPr algn="just">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latin typeface="Times New Roman"/>
                          <a:ea typeface="Times New Roman"/>
                        </a:rPr>
                        <a:t>- осуществлять обработку мяса и субпродуктов;</a:t>
                      </a:r>
                    </a:p>
                    <a:p>
                      <a:pPr algn="just">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latin typeface="Times New Roman"/>
                          <a:ea typeface="Times New Roman"/>
                        </a:rPr>
                        <a:t>- готовить полуфабрикаты из мяса, </a:t>
                      </a:r>
                    </a:p>
                    <a:p>
                      <a:pPr algn="just">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latin typeface="Times New Roman"/>
                          <a:ea typeface="Times New Roman"/>
                        </a:rPr>
                        <a:t>- готовить рубленую, котлетную и </a:t>
                      </a:r>
                      <a:r>
                        <a:rPr lang="ru-RU" sz="1200" dirty="0" err="1">
                          <a:latin typeface="Times New Roman"/>
                          <a:ea typeface="Times New Roman"/>
                        </a:rPr>
                        <a:t>кнельную</a:t>
                      </a:r>
                      <a:r>
                        <a:rPr lang="ru-RU" sz="1200" dirty="0">
                          <a:latin typeface="Times New Roman"/>
                          <a:ea typeface="Times New Roman"/>
                        </a:rPr>
                        <a:t> массы</a:t>
                      </a:r>
                    </a:p>
                    <a:p>
                      <a:pPr algn="just">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latin typeface="Times New Roman"/>
                          <a:ea typeface="Times New Roman"/>
                        </a:rPr>
                        <a:t>- готовить полуфабрикаты из  котлетной, рубленой и </a:t>
                      </a:r>
                      <a:r>
                        <a:rPr lang="ru-RU" sz="1200" dirty="0" err="1">
                          <a:latin typeface="Times New Roman"/>
                          <a:ea typeface="Times New Roman"/>
                        </a:rPr>
                        <a:t>кнельной</a:t>
                      </a:r>
                      <a:r>
                        <a:rPr lang="ru-RU" sz="1200" dirty="0">
                          <a:latin typeface="Times New Roman"/>
                          <a:ea typeface="Times New Roman"/>
                        </a:rPr>
                        <a:t> массы;</a:t>
                      </a:r>
                    </a:p>
                    <a:p>
                      <a:pPr algn="just">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latin typeface="Times New Roman"/>
                          <a:ea typeface="Times New Roman"/>
                        </a:rPr>
                        <a:t>- оценивать качество полуфабрикатов из мяса, рубленой и котлетной массы, полуфабрикатов из  котлетной и рубленой массы;</a:t>
                      </a:r>
                    </a:p>
                    <a:p>
                      <a:pPr algn="just">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latin typeface="Times New Roman"/>
                          <a:ea typeface="Times New Roman"/>
                        </a:rPr>
                        <a:t>- оформлять технологическую документацию.</a:t>
                      </a:r>
                    </a:p>
                  </a:txBody>
                  <a:tcPr marL="38100" marR="38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latin typeface="Times New Roman"/>
                          <a:ea typeface="Times New Roman"/>
                        </a:rPr>
                        <a:t>12</a:t>
                      </a:r>
                    </a:p>
                  </a:txBody>
                  <a:tcPr marL="38100" marR="38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051">
                <a:tc>
                  <a:txBody>
                    <a:bodyPr/>
                    <a:lstStyle/>
                    <a:p>
                      <a:pPr algn="just">
                        <a:spcAft>
                          <a:spcPts val="0"/>
                        </a:spcAft>
                      </a:pPr>
                      <a:r>
                        <a:rPr lang="ru-RU" sz="1200" b="1" dirty="0">
                          <a:latin typeface="Times New Roman"/>
                          <a:ea typeface="Calibri"/>
                        </a:rPr>
                        <a:t>Производственная практика</a:t>
                      </a:r>
                      <a:endParaRPr lang="ru-RU" sz="1200" dirty="0">
                        <a:latin typeface="Times New Roman"/>
                        <a:ea typeface="Times New Roman"/>
                      </a:endParaRPr>
                    </a:p>
                    <a:p>
                      <a:pPr algn="just">
                        <a:spcAft>
                          <a:spcPts val="0"/>
                        </a:spcAft>
                      </a:pPr>
                      <a:r>
                        <a:rPr lang="ru-RU" sz="1200" b="1" dirty="0">
                          <a:latin typeface="Times New Roman"/>
                          <a:ea typeface="Calibri"/>
                        </a:rPr>
                        <a:t>Виды работ</a:t>
                      </a:r>
                      <a:endParaRPr lang="ru-RU" sz="1200" dirty="0">
                        <a:latin typeface="Times New Roman"/>
                        <a:ea typeface="Times New Roman"/>
                      </a:endParaRPr>
                    </a:p>
                    <a:p>
                      <a:pPr algn="just">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latin typeface="Times New Roman"/>
                          <a:ea typeface="Calibri"/>
                        </a:rPr>
                        <a:t>- </a:t>
                      </a:r>
                      <a:r>
                        <a:rPr lang="ru-RU" sz="1200" dirty="0">
                          <a:latin typeface="Times New Roman"/>
                          <a:ea typeface="Times New Roman"/>
                        </a:rPr>
                        <a:t>обработка мяса и субпродуктов;</a:t>
                      </a:r>
                    </a:p>
                    <a:p>
                      <a:pPr algn="just">
                        <a:spcAft>
                          <a:spcPts val="0"/>
                        </a:spcAft>
                      </a:pPr>
                      <a:r>
                        <a:rPr lang="ru-RU" sz="1200" dirty="0">
                          <a:latin typeface="Times New Roman"/>
                          <a:ea typeface="Times New Roman"/>
                        </a:rPr>
                        <a:t>- приготовления полуфабрикатов из мяса;</a:t>
                      </a:r>
                    </a:p>
                    <a:p>
                      <a:pPr algn="just">
                        <a:spcAft>
                          <a:spcPts val="0"/>
                        </a:spcAft>
                      </a:pPr>
                      <a:r>
                        <a:rPr lang="ru-RU" sz="1200" dirty="0">
                          <a:latin typeface="Times New Roman"/>
                          <a:ea typeface="Times New Roman"/>
                        </a:rPr>
                        <a:t>- приготовление рубленой и котлетной массы из мяса;</a:t>
                      </a:r>
                    </a:p>
                    <a:p>
                      <a:pPr algn="just">
                        <a:spcAft>
                          <a:spcPts val="0"/>
                        </a:spcAft>
                      </a:pPr>
                      <a:r>
                        <a:rPr lang="ru-RU" sz="1200" dirty="0">
                          <a:latin typeface="Times New Roman"/>
                          <a:ea typeface="Times New Roman"/>
                        </a:rPr>
                        <a:t>- приготовление полуфабрикатов из рубленой и котлетной массы</a:t>
                      </a:r>
                    </a:p>
                  </a:txBody>
                  <a:tcPr marL="38100" marR="38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latin typeface="Times New Roman"/>
                          <a:ea typeface="Times New Roman"/>
                        </a:rPr>
                        <a:t>12</a:t>
                      </a:r>
                    </a:p>
                  </a:txBody>
                  <a:tcPr marL="38100" marR="38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755576" y="836711"/>
          <a:ext cx="8064895" cy="5033592"/>
        </p:xfrm>
        <a:graphic>
          <a:graphicData uri="http://schemas.openxmlformats.org/drawingml/2006/table">
            <a:tbl>
              <a:tblPr/>
              <a:tblGrid>
                <a:gridCol w="3077317"/>
                <a:gridCol w="3220565"/>
                <a:gridCol w="1767013"/>
              </a:tblGrid>
              <a:tr h="720251">
                <a:tc>
                  <a:txBody>
                    <a:bodyPr/>
                    <a:lstStyle/>
                    <a:p>
                      <a:pPr algn="ctr">
                        <a:spcAft>
                          <a:spcPts val="0"/>
                        </a:spcAft>
                      </a:pPr>
                      <a:r>
                        <a:rPr lang="ru-RU" sz="1400" b="1" dirty="0">
                          <a:latin typeface="Times New Roman"/>
                          <a:ea typeface="Times New Roman"/>
                          <a:cs typeface="Times New Roman"/>
                        </a:rPr>
                        <a:t>Результаты </a:t>
                      </a:r>
                      <a:endParaRPr lang="ru-RU" sz="1400" dirty="0">
                        <a:latin typeface="Times New Roman"/>
                        <a:ea typeface="Times New Roman"/>
                        <a:cs typeface="Times New Roman"/>
                      </a:endParaRPr>
                    </a:p>
                    <a:p>
                      <a:pPr algn="ctr">
                        <a:spcAft>
                          <a:spcPts val="0"/>
                        </a:spcAft>
                      </a:pPr>
                      <a:r>
                        <a:rPr lang="ru-RU" sz="1400" b="1" dirty="0">
                          <a:latin typeface="Times New Roman"/>
                          <a:ea typeface="Times New Roman"/>
                          <a:cs typeface="Times New Roman"/>
                        </a:rPr>
                        <a:t>(освоенные профессиональные компетенции)</a:t>
                      </a:r>
                      <a:endParaRPr lang="ru-RU" sz="1400" dirty="0">
                        <a:latin typeface="Times New Roman"/>
                        <a:ea typeface="Times New Roman"/>
                        <a:cs typeface="Times New Roman"/>
                      </a:endParaRPr>
                    </a:p>
                  </a:txBody>
                  <a:tcPr marL="41379" marR="41379"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ru-RU" sz="1400" b="1">
                          <a:latin typeface="Times New Roman"/>
                          <a:ea typeface="Times New Roman"/>
                          <a:cs typeface="Times New Roman"/>
                        </a:rPr>
                        <a:t>Основные показатели оценки результата</a:t>
                      </a:r>
                      <a:endParaRPr lang="ru-RU" sz="1400">
                        <a:latin typeface="Times New Roman"/>
                        <a:ea typeface="Times New Roman"/>
                        <a:cs typeface="Times New Roman"/>
                      </a:endParaRPr>
                    </a:p>
                  </a:txBody>
                  <a:tcPr marL="41379" marR="41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ru-RU" sz="1400" b="1">
                          <a:latin typeface="Times New Roman"/>
                          <a:ea typeface="Times New Roman"/>
                          <a:cs typeface="Times New Roman"/>
                        </a:rPr>
                        <a:t>Формы и методы контроля и оценки </a:t>
                      </a:r>
                      <a:endParaRPr lang="ru-RU" sz="1400">
                        <a:latin typeface="Times New Roman"/>
                        <a:ea typeface="Times New Roman"/>
                        <a:cs typeface="Times New Roman"/>
                      </a:endParaRPr>
                    </a:p>
                  </a:txBody>
                  <a:tcPr marL="41379" marR="41379"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720251">
                <a:tc>
                  <a:txBody>
                    <a:bodyPr/>
                    <a:lstStyle/>
                    <a:p>
                      <a:pPr marL="0" indent="-1270">
                        <a:spcAft>
                          <a:spcPts val="0"/>
                        </a:spcAft>
                      </a:pPr>
                      <a:r>
                        <a:rPr lang="ru-RU" sz="1400" dirty="0">
                          <a:latin typeface="Times New Roman"/>
                          <a:ea typeface="Times New Roman"/>
                          <a:cs typeface="Times New Roman"/>
                        </a:rPr>
                        <a:t>ПК 1.1. Выявлять потребность в товарах.</a:t>
                      </a:r>
                    </a:p>
                  </a:txBody>
                  <a:tcPr marL="41379" marR="41379"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l">
                        <a:spcAft>
                          <a:spcPts val="0"/>
                        </a:spcAft>
                      </a:pPr>
                      <a:r>
                        <a:rPr lang="ru-RU" sz="1400" dirty="0">
                          <a:latin typeface="Times New Roman"/>
                          <a:ea typeface="Calibri"/>
                          <a:cs typeface="Times New Roman"/>
                        </a:rPr>
                        <a:t>Оптимальный выбор средств и методов  формирования спроса и стимулирования сбыта.</a:t>
                      </a:r>
                    </a:p>
                  </a:txBody>
                  <a:tcPr marL="41379" marR="41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4">
                  <a:txBody>
                    <a:bodyPr/>
                    <a:lstStyle/>
                    <a:p>
                      <a:pPr>
                        <a:spcAft>
                          <a:spcPts val="0"/>
                        </a:spcAft>
                      </a:pPr>
                      <a:r>
                        <a:rPr lang="ru-RU" sz="1400" dirty="0" smtClean="0">
                          <a:latin typeface="Times New Roman"/>
                          <a:ea typeface="Times New Roman"/>
                          <a:cs typeface="Times New Roman"/>
                        </a:rPr>
                        <a:t>- Наблюдение </a:t>
                      </a:r>
                      <a:r>
                        <a:rPr lang="ru-RU" sz="1400" dirty="0">
                          <a:latin typeface="Times New Roman"/>
                          <a:ea typeface="Times New Roman"/>
                          <a:cs typeface="Times New Roman"/>
                        </a:rPr>
                        <a:t>за деятельностью </a:t>
                      </a:r>
                      <a:r>
                        <a:rPr lang="ru-RU" sz="1400" dirty="0" smtClean="0">
                          <a:latin typeface="Times New Roman"/>
                          <a:ea typeface="Times New Roman"/>
                          <a:cs typeface="Times New Roman"/>
                        </a:rPr>
                        <a:t>обучающихся</a:t>
                      </a:r>
                      <a:endParaRPr lang="ru-RU" sz="1400" dirty="0">
                        <a:latin typeface="Times New Roman"/>
                        <a:ea typeface="Times New Roman"/>
                        <a:cs typeface="Times New Roman"/>
                      </a:endParaRPr>
                    </a:p>
                    <a:p>
                      <a:pPr>
                        <a:spcAft>
                          <a:spcPts val="0"/>
                        </a:spcAft>
                      </a:pPr>
                      <a:r>
                        <a:rPr lang="ru-RU" sz="1400" dirty="0" smtClean="0">
                          <a:latin typeface="Times New Roman"/>
                          <a:ea typeface="Times New Roman"/>
                          <a:cs typeface="Times New Roman"/>
                        </a:rPr>
                        <a:t>- Практическая работа</a:t>
                      </a:r>
                    </a:p>
                    <a:p>
                      <a:pPr>
                        <a:spcAft>
                          <a:spcPts val="0"/>
                        </a:spcAft>
                      </a:pPr>
                      <a:r>
                        <a:rPr kumimoji="0" lang="ru-RU" sz="1400" kern="1200" dirty="0" smtClean="0">
                          <a:solidFill>
                            <a:schemeClr val="tx1"/>
                          </a:solidFill>
                          <a:latin typeface="Times New Roman" pitchFamily="18" charset="0"/>
                          <a:ea typeface="+mn-ea"/>
                          <a:cs typeface="Times New Roman" pitchFamily="18" charset="0"/>
                        </a:rPr>
                        <a:t>- Отчеты по  практическим работам</a:t>
                      </a:r>
                      <a:endParaRPr lang="ru-RU" sz="1400" dirty="0">
                        <a:latin typeface="Times New Roman" pitchFamily="18" charset="0"/>
                        <a:ea typeface="Times New Roman"/>
                        <a:cs typeface="Times New Roman" pitchFamily="18" charset="0"/>
                      </a:endParaRPr>
                    </a:p>
                    <a:p>
                      <a:pPr>
                        <a:spcAft>
                          <a:spcPts val="0"/>
                        </a:spcAft>
                      </a:pPr>
                      <a:r>
                        <a:rPr lang="ru-RU" sz="1400" dirty="0" smtClean="0">
                          <a:latin typeface="Times New Roman"/>
                          <a:ea typeface="Times New Roman"/>
                          <a:cs typeface="Times New Roman"/>
                        </a:rPr>
                        <a:t>- Решение ситуационных задач</a:t>
                      </a:r>
                    </a:p>
                    <a:p>
                      <a:r>
                        <a:rPr kumimoji="0" lang="ru-RU" sz="1400" kern="1200" dirty="0" smtClean="0">
                          <a:solidFill>
                            <a:schemeClr val="tx1"/>
                          </a:solidFill>
                          <a:latin typeface="Times New Roman" pitchFamily="18" charset="0"/>
                          <a:ea typeface="+mn-ea"/>
                          <a:cs typeface="Times New Roman" pitchFamily="18" charset="0"/>
                        </a:rPr>
                        <a:t>- Зачеты по производственной практике и по каждому разделу профессионального модуля</a:t>
                      </a:r>
                    </a:p>
                    <a:p>
                      <a:r>
                        <a:rPr kumimoji="0" lang="ru-RU" sz="1400" kern="1200" dirty="0" smtClean="0">
                          <a:solidFill>
                            <a:schemeClr val="tx1"/>
                          </a:solidFill>
                          <a:latin typeface="Times New Roman" pitchFamily="18" charset="0"/>
                          <a:ea typeface="+mn-ea"/>
                          <a:cs typeface="Times New Roman" pitchFamily="18" charset="0"/>
                        </a:rPr>
                        <a:t> - Комплексный экзамен по модулю</a:t>
                      </a:r>
                    </a:p>
                    <a:p>
                      <a:pPr>
                        <a:spcAft>
                          <a:spcPts val="0"/>
                        </a:spcAft>
                      </a:pPr>
                      <a:endParaRPr lang="ru-RU" sz="1400" dirty="0">
                        <a:latin typeface="Times New Roman"/>
                        <a:ea typeface="Times New Roman"/>
                        <a:cs typeface="Times New Roman"/>
                      </a:endParaRPr>
                    </a:p>
                  </a:txBody>
                  <a:tcPr marL="41379" marR="4137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8480">
                <a:tc>
                  <a:txBody>
                    <a:bodyPr/>
                    <a:lstStyle/>
                    <a:p>
                      <a:pPr marL="0">
                        <a:spcAft>
                          <a:spcPts val="0"/>
                        </a:spcAft>
                      </a:pPr>
                      <a:r>
                        <a:rPr lang="ru-RU" sz="1400" dirty="0">
                          <a:latin typeface="Times New Roman"/>
                          <a:ea typeface="Calibri"/>
                          <a:cs typeface="Times New Roman"/>
                        </a:rPr>
                        <a:t>ПК 2.2. Осуществлять связи с поставщиками и потребителями продукции</a:t>
                      </a:r>
                    </a:p>
                  </a:txBody>
                  <a:tcPr marL="41379" marR="41379"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l">
                        <a:spcAft>
                          <a:spcPts val="0"/>
                        </a:spcAft>
                      </a:pPr>
                      <a:r>
                        <a:rPr lang="ru-RU" sz="1400" dirty="0">
                          <a:latin typeface="Times New Roman"/>
                          <a:ea typeface="Times New Roman"/>
                          <a:cs typeface="Times New Roman"/>
                        </a:rPr>
                        <a:t>Обоснованность выбора поставщиков, потребителей и </a:t>
                      </a:r>
                      <a:r>
                        <a:rPr lang="ru-RU" sz="1400" dirty="0">
                          <a:solidFill>
                            <a:srgbClr val="000000"/>
                          </a:solidFill>
                          <a:latin typeface="Times New Roman"/>
                          <a:ea typeface="Times New Roman"/>
                          <a:cs typeface="Times New Roman"/>
                        </a:rPr>
                        <a:t>торговых посредников.</a:t>
                      </a:r>
                      <a:endParaRPr lang="ru-RU" sz="1400" dirty="0">
                        <a:latin typeface="Times New Roman"/>
                        <a:ea typeface="Times New Roman"/>
                        <a:cs typeface="Times New Roman"/>
                      </a:endParaRPr>
                    </a:p>
                  </a:txBody>
                  <a:tcPr marL="41379" marR="41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ru-RU"/>
                    </a:p>
                  </a:txBody>
                  <a:tcPr/>
                </a:tc>
              </a:tr>
              <a:tr h="1680586">
                <a:tc>
                  <a:txBody>
                    <a:bodyPr/>
                    <a:lstStyle/>
                    <a:p>
                      <a:pPr marL="0">
                        <a:spcAft>
                          <a:spcPts val="0"/>
                        </a:spcAft>
                      </a:pPr>
                      <a:r>
                        <a:rPr lang="ru-RU" sz="1400" dirty="0">
                          <a:latin typeface="Times New Roman"/>
                          <a:ea typeface="Times New Roman"/>
                          <a:cs typeface="Times New Roman"/>
                        </a:rPr>
                        <a:t>ПК 3.3. Управлять товарными запасами и потоками.</a:t>
                      </a:r>
                    </a:p>
                  </a:txBody>
                  <a:tcPr marL="41379" marR="41379"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l">
                        <a:spcAft>
                          <a:spcPts val="0"/>
                        </a:spcAft>
                      </a:pPr>
                      <a:r>
                        <a:rPr lang="ru-RU" sz="1400" dirty="0">
                          <a:latin typeface="Times New Roman"/>
                          <a:ea typeface="Times New Roman"/>
                          <a:cs typeface="Times New Roman"/>
                        </a:rPr>
                        <a:t>составление ассортиментного перечня товаров;</a:t>
                      </a:r>
                    </a:p>
                    <a:p>
                      <a:pPr marL="0" algn="l">
                        <a:spcAft>
                          <a:spcPts val="0"/>
                        </a:spcAft>
                      </a:pPr>
                      <a:r>
                        <a:rPr lang="ru-RU" sz="1400" dirty="0">
                          <a:latin typeface="Times New Roman"/>
                          <a:ea typeface="Times New Roman"/>
                          <a:cs typeface="Times New Roman"/>
                        </a:rPr>
                        <a:t>составление ассортиментной матрицы на товары;</a:t>
                      </a:r>
                    </a:p>
                    <a:p>
                      <a:pPr marL="0" algn="l">
                        <a:spcAft>
                          <a:spcPts val="0"/>
                        </a:spcAft>
                      </a:pPr>
                      <a:r>
                        <a:rPr lang="ru-RU" sz="1400" dirty="0">
                          <a:latin typeface="Times New Roman"/>
                          <a:ea typeface="Times New Roman"/>
                          <a:cs typeface="Times New Roman"/>
                        </a:rPr>
                        <a:t>составление товарного классификатора;</a:t>
                      </a:r>
                    </a:p>
                    <a:p>
                      <a:pPr marL="0" algn="l">
                        <a:spcAft>
                          <a:spcPts val="0"/>
                        </a:spcAft>
                      </a:pPr>
                      <a:r>
                        <a:rPr lang="ru-RU" sz="1400" dirty="0">
                          <a:latin typeface="Times New Roman"/>
                          <a:ea typeface="Times New Roman"/>
                          <a:cs typeface="Times New Roman"/>
                        </a:rPr>
                        <a:t>расчёт товарных запасов и оборачиваемости товаров</a:t>
                      </a:r>
                    </a:p>
                  </a:txBody>
                  <a:tcPr marL="41379" marR="41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ru-RU"/>
                    </a:p>
                  </a:txBody>
                  <a:tcPr/>
                </a:tc>
              </a:tr>
              <a:tr h="1014024">
                <a:tc>
                  <a:txBody>
                    <a:bodyPr/>
                    <a:lstStyle/>
                    <a:p>
                      <a:pPr marL="0">
                        <a:spcAft>
                          <a:spcPts val="0"/>
                        </a:spcAft>
                      </a:pPr>
                      <a:r>
                        <a:rPr lang="ru-RU" sz="1400" dirty="0">
                          <a:latin typeface="Times New Roman"/>
                          <a:ea typeface="Calibri"/>
                          <a:cs typeface="Times New Roman"/>
                        </a:rPr>
                        <a:t>ПК 3.4. Оформлять документацию на поставку и реализацию товаров</a:t>
                      </a:r>
                    </a:p>
                  </a:txBody>
                  <a:tcPr marL="41379" marR="41379"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l">
                        <a:spcAft>
                          <a:spcPts val="0"/>
                        </a:spcAft>
                      </a:pPr>
                      <a:r>
                        <a:rPr lang="ru-RU" sz="1400" dirty="0">
                          <a:latin typeface="Times New Roman"/>
                          <a:ea typeface="Calibri"/>
                          <a:cs typeface="Times New Roman"/>
                        </a:rPr>
                        <a:t>грамотность оформления основных и дополнительных реквизитов;</a:t>
                      </a:r>
                    </a:p>
                    <a:p>
                      <a:pPr marL="0" algn="l">
                        <a:spcAft>
                          <a:spcPts val="0"/>
                        </a:spcAft>
                      </a:pPr>
                      <a:r>
                        <a:rPr lang="ru-RU" sz="1400" dirty="0">
                          <a:latin typeface="Times New Roman"/>
                          <a:ea typeface="Calibri"/>
                          <a:cs typeface="Times New Roman"/>
                        </a:rPr>
                        <a:t>правильность оформления документов на поставку и реализацию товаров</a:t>
                      </a:r>
                    </a:p>
                  </a:txBody>
                  <a:tcPr marL="41379" marR="41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ru-RU"/>
                    </a:p>
                  </a:txBody>
                  <a:tcPr/>
                </a:tc>
              </a:tr>
            </a:tbl>
          </a:graphicData>
        </a:graphic>
      </p:graphicFrame>
      <p:sp>
        <p:nvSpPr>
          <p:cNvPr id="77825" name="Rectangle 1"/>
          <p:cNvSpPr>
            <a:spLocks noChangeArrowheads="1"/>
          </p:cNvSpPr>
          <p:nvPr/>
        </p:nvSpPr>
        <p:spPr bwMode="auto">
          <a:xfrm>
            <a:off x="1259632" y="188640"/>
            <a:ext cx="7308304" cy="8002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 КОНТРОЛЬ И ОЦЕНКА РЕЗУЛЬТАТОВ ОСВОЕНИЯ ПРОФЕССИОНАЛЬНОГО МОДУЛЯ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827584" y="260649"/>
          <a:ext cx="7776866" cy="3907479"/>
        </p:xfrm>
        <a:graphic>
          <a:graphicData uri="http://schemas.openxmlformats.org/drawingml/2006/table">
            <a:tbl>
              <a:tblPr>
                <a:tableStyleId>{69C7853C-536D-4A76-A0AE-DD22124D55A5}</a:tableStyleId>
              </a:tblPr>
              <a:tblGrid>
                <a:gridCol w="2454296"/>
                <a:gridCol w="2661285"/>
                <a:gridCol w="2661285"/>
              </a:tblGrid>
              <a:tr h="600164">
                <a:tc>
                  <a:txBody>
                    <a:bodyPr/>
                    <a:lstStyle/>
                    <a:p>
                      <a:pPr algn="ctr">
                        <a:spcAft>
                          <a:spcPts val="0"/>
                        </a:spcAft>
                      </a:pPr>
                      <a:r>
                        <a:rPr lang="ru-RU" sz="1400" b="1" dirty="0"/>
                        <a:t>Результаты </a:t>
                      </a:r>
                    </a:p>
                    <a:p>
                      <a:pPr algn="ctr">
                        <a:spcAft>
                          <a:spcPts val="0"/>
                        </a:spcAft>
                      </a:pPr>
                      <a:r>
                        <a:rPr lang="ru-RU" sz="1400" b="1" dirty="0"/>
                        <a:t>(освоенные общие </a:t>
                      </a:r>
                    </a:p>
                    <a:p>
                      <a:pPr algn="ctr">
                        <a:spcAft>
                          <a:spcPts val="0"/>
                        </a:spcAft>
                      </a:pPr>
                      <a:r>
                        <a:rPr lang="ru-RU" sz="1400" b="1" dirty="0"/>
                        <a:t>компетенции)</a:t>
                      </a:r>
                      <a:endParaRPr lang="ru-RU" sz="1400" b="1" dirty="0">
                        <a:latin typeface="Times New Roman" pitchFamily="18" charset="0"/>
                        <a:ea typeface="Times New Roman"/>
                        <a:cs typeface="Times New Roman" pitchFamily="18" charset="0"/>
                      </a:endParaRPr>
                    </a:p>
                  </a:txBody>
                  <a:tcPr marL="68580" marR="68580" marT="0" marB="0" anchor="ctr"/>
                </a:tc>
                <a:tc>
                  <a:txBody>
                    <a:bodyPr/>
                    <a:lstStyle/>
                    <a:p>
                      <a:pPr algn="ctr">
                        <a:spcAft>
                          <a:spcPts val="0"/>
                        </a:spcAft>
                      </a:pPr>
                      <a:r>
                        <a:rPr lang="ru-RU" sz="1400" b="1" dirty="0"/>
                        <a:t>Основные показатели оценки результата</a:t>
                      </a:r>
                      <a:endParaRPr lang="ru-RU" sz="1400" b="1" dirty="0">
                        <a:latin typeface="Times New Roman" pitchFamily="18" charset="0"/>
                        <a:ea typeface="Times New Roman"/>
                        <a:cs typeface="Times New Roman" pitchFamily="18" charset="0"/>
                      </a:endParaRPr>
                    </a:p>
                  </a:txBody>
                  <a:tcPr marL="68580" marR="68580" marT="0" marB="0" anchor="ctr"/>
                </a:tc>
                <a:tc>
                  <a:txBody>
                    <a:bodyPr/>
                    <a:lstStyle/>
                    <a:p>
                      <a:pPr algn="ctr">
                        <a:spcAft>
                          <a:spcPts val="0"/>
                        </a:spcAft>
                      </a:pPr>
                      <a:r>
                        <a:rPr lang="ru-RU" sz="1400" b="1" dirty="0"/>
                        <a:t>Формы и методы </a:t>
                      </a:r>
                    </a:p>
                    <a:p>
                      <a:pPr algn="ctr">
                        <a:spcAft>
                          <a:spcPts val="0"/>
                        </a:spcAft>
                      </a:pPr>
                      <a:r>
                        <a:rPr lang="ru-RU" sz="1400" b="1" dirty="0"/>
                        <a:t>контроля и оценки </a:t>
                      </a:r>
                      <a:endParaRPr lang="ru-RU" sz="1400" b="1" dirty="0">
                        <a:latin typeface="Times New Roman" pitchFamily="18" charset="0"/>
                        <a:ea typeface="Times New Roman"/>
                        <a:cs typeface="Times New Roman" pitchFamily="18" charset="0"/>
                      </a:endParaRPr>
                    </a:p>
                  </a:txBody>
                  <a:tcPr marL="68580" marR="68580" marT="0" marB="0" anchor="ctr"/>
                </a:tc>
              </a:tr>
              <a:tr h="1015661">
                <a:tc>
                  <a:txBody>
                    <a:bodyPr/>
                    <a:lstStyle/>
                    <a:p>
                      <a:pPr algn="just">
                        <a:spcAft>
                          <a:spcPts val="0"/>
                        </a:spcAft>
                      </a:pPr>
                      <a:r>
                        <a:rPr lang="ru-RU" sz="1400" dirty="0"/>
                        <a:t>ОК – 1. Понимать сущность и социальную значимость своей будущей профессии, проявлять к ней устойчивый интерес </a:t>
                      </a:r>
                      <a:endParaRPr lang="ru-RU" sz="1400" dirty="0">
                        <a:latin typeface="Times New Roman" pitchFamily="18" charset="0"/>
                        <a:ea typeface="Times New Roman"/>
                        <a:cs typeface="Times New Roman" pitchFamily="18" charset="0"/>
                      </a:endParaRPr>
                    </a:p>
                  </a:txBody>
                  <a:tcPr marL="68580" marR="68580" marT="0" marB="0">
                    <a:solidFill>
                      <a:schemeClr val="accent1">
                        <a:lumMod val="40000"/>
                        <a:lumOff val="60000"/>
                      </a:schemeClr>
                    </a:solidFill>
                  </a:tcPr>
                </a:tc>
                <a:tc>
                  <a:txBody>
                    <a:bodyPr/>
                    <a:lstStyle/>
                    <a:p>
                      <a:pPr algn="just">
                        <a:spcAft>
                          <a:spcPts val="0"/>
                        </a:spcAft>
                      </a:pPr>
                      <a:r>
                        <a:rPr lang="ru-RU" sz="1400" dirty="0"/>
                        <a:t>- демонстрация интереса к будущей профессии </a:t>
                      </a:r>
                      <a:endParaRPr lang="ru-RU" sz="1400" dirty="0">
                        <a:solidFill>
                          <a:srgbClr val="000000"/>
                        </a:solidFill>
                        <a:latin typeface="Times New Roman" pitchFamily="18" charset="0"/>
                        <a:ea typeface="Times New Roman"/>
                        <a:cs typeface="Times New Roman" pitchFamily="18" charset="0"/>
                      </a:endParaRPr>
                    </a:p>
                  </a:txBody>
                  <a:tcPr marL="68580" marR="68580" marT="0" marB="0">
                    <a:solidFill>
                      <a:schemeClr val="accent1">
                        <a:lumMod val="40000"/>
                        <a:lumOff val="60000"/>
                      </a:schemeClr>
                    </a:solidFill>
                  </a:tcPr>
                </a:tc>
                <a:tc>
                  <a:txBody>
                    <a:bodyPr/>
                    <a:lstStyle/>
                    <a:p>
                      <a:pPr algn="just">
                        <a:spcAft>
                          <a:spcPts val="0"/>
                        </a:spcAft>
                      </a:pPr>
                      <a:r>
                        <a:rPr lang="ru-RU" sz="1400" dirty="0"/>
                        <a:t>Наблюдение и оценка на теоретических, лабораторных и практических занятиях, при выполнении работ по учебной и производственной практике </a:t>
                      </a:r>
                      <a:endParaRPr lang="ru-RU" sz="1400" dirty="0">
                        <a:solidFill>
                          <a:srgbClr val="000000"/>
                        </a:solidFill>
                        <a:latin typeface="Times New Roman" pitchFamily="18" charset="0"/>
                        <a:ea typeface="Times New Roman"/>
                        <a:cs typeface="Times New Roman" pitchFamily="18" charset="0"/>
                      </a:endParaRPr>
                    </a:p>
                  </a:txBody>
                  <a:tcPr marL="68580" marR="68580" marT="0" marB="0">
                    <a:solidFill>
                      <a:schemeClr val="accent1">
                        <a:lumMod val="40000"/>
                        <a:lumOff val="60000"/>
                      </a:schemeClr>
                    </a:solidFill>
                  </a:tcPr>
                </a:tc>
              </a:tr>
              <a:tr h="2200599">
                <a:tc>
                  <a:txBody>
                    <a:bodyPr/>
                    <a:lstStyle/>
                    <a:p>
                      <a:pPr algn="just">
                        <a:spcAft>
                          <a:spcPts val="0"/>
                        </a:spcAft>
                      </a:pPr>
                      <a:r>
                        <a:rPr lang="ru-RU" sz="1400"/>
                        <a:t>ОК – 2. Организовывать  собственную деятельность, выбирать типовые методы и способы выполнения профессиональных задач, оценивать их эффективность и качество</a:t>
                      </a:r>
                      <a:endParaRPr lang="ru-RU" sz="1400">
                        <a:latin typeface="Times New Roman" pitchFamily="18" charset="0"/>
                        <a:ea typeface="Times New Roman"/>
                        <a:cs typeface="Times New Roman" pitchFamily="18" charset="0"/>
                      </a:endParaRPr>
                    </a:p>
                  </a:txBody>
                  <a:tcPr marL="68580" marR="68580" marT="0" marB="0"/>
                </a:tc>
                <a:tc>
                  <a:txBody>
                    <a:bodyPr/>
                    <a:lstStyle/>
                    <a:p>
                      <a:pPr algn="just">
                        <a:spcAft>
                          <a:spcPts val="0"/>
                        </a:spcAft>
                      </a:pPr>
                      <a:r>
                        <a:rPr lang="ru-RU" sz="1400" dirty="0"/>
                        <a:t>- обоснование выбора и применения методов и способов решения профессиональных задач в области разработки технологических процессов;</a:t>
                      </a:r>
                    </a:p>
                    <a:p>
                      <a:pPr algn="just">
                        <a:spcAft>
                          <a:spcPts val="0"/>
                        </a:spcAft>
                      </a:pPr>
                      <a:r>
                        <a:rPr lang="ru-RU" sz="1400" dirty="0"/>
                        <a:t>- демонстрация эффективности и качества выполнения профессиональных задач.</a:t>
                      </a:r>
                    </a:p>
                    <a:p>
                      <a:pPr algn="just">
                        <a:spcAft>
                          <a:spcPts val="0"/>
                        </a:spcAft>
                      </a:pPr>
                      <a:r>
                        <a:rPr lang="ru-RU" sz="1400" dirty="0"/>
                        <a:t> </a:t>
                      </a:r>
                      <a:endParaRPr lang="ru-RU" sz="1400" dirty="0">
                        <a:latin typeface="Times New Roman" pitchFamily="18" charset="0"/>
                        <a:ea typeface="Times New Roman"/>
                        <a:cs typeface="Times New Roman" pitchFamily="18" charset="0"/>
                      </a:endParaRPr>
                    </a:p>
                  </a:txBody>
                  <a:tcPr marL="68580" marR="68580" marT="0" marB="0"/>
                </a:tc>
                <a:tc>
                  <a:txBody>
                    <a:bodyPr/>
                    <a:lstStyle/>
                    <a:p>
                      <a:pPr algn="just">
                        <a:spcAft>
                          <a:spcPts val="0"/>
                        </a:spcAft>
                      </a:pPr>
                      <a:r>
                        <a:rPr lang="ru-RU" sz="1400" dirty="0"/>
                        <a:t>Решение ситуационных производственных задач </a:t>
                      </a:r>
                    </a:p>
                    <a:p>
                      <a:pPr algn="just">
                        <a:spcAft>
                          <a:spcPts val="0"/>
                        </a:spcAft>
                      </a:pPr>
                      <a:r>
                        <a:rPr lang="ru-RU" sz="1400" dirty="0"/>
                        <a:t>Наблюдение и оценка на теоретических, лабораторных и практических занятиях, при выполнении работ по учебной и производственной практике </a:t>
                      </a:r>
                      <a:endParaRPr lang="ru-RU" sz="1400" dirty="0">
                        <a:solidFill>
                          <a:srgbClr val="000000"/>
                        </a:solidFill>
                        <a:latin typeface="Times New Roman" pitchFamily="18" charset="0"/>
                        <a:ea typeface="Times New Roman"/>
                        <a:cs typeface="Times New Roman" pitchFamily="18" charset="0"/>
                      </a:endParaRPr>
                    </a:p>
                  </a:txBody>
                  <a:tcPr marL="68580" marR="68580" marT="0" marB="0"/>
                </a:tc>
              </a:tr>
            </a:tbl>
          </a:graphicData>
        </a:graphic>
      </p:graphicFrame>
      <p:graphicFrame>
        <p:nvGraphicFramePr>
          <p:cNvPr id="3" name="Таблица 2"/>
          <p:cNvGraphicFramePr>
            <a:graphicFrameLocks noGrp="1"/>
          </p:cNvGraphicFramePr>
          <p:nvPr/>
        </p:nvGraphicFramePr>
        <p:xfrm>
          <a:off x="827585" y="4149080"/>
          <a:ext cx="7776864" cy="2560320"/>
        </p:xfrm>
        <a:graphic>
          <a:graphicData uri="http://schemas.openxmlformats.org/drawingml/2006/table">
            <a:tbl>
              <a:tblPr>
                <a:tableStyleId>{284E427A-3D55-4303-BF80-6455036E1DE7}</a:tableStyleId>
              </a:tblPr>
              <a:tblGrid>
                <a:gridCol w="2448272"/>
                <a:gridCol w="2664296"/>
                <a:gridCol w="2664296"/>
              </a:tblGrid>
              <a:tr h="0">
                <a:tc>
                  <a:txBody>
                    <a:bodyPr/>
                    <a:lstStyle/>
                    <a:p>
                      <a:pPr indent="0">
                        <a:spcAft>
                          <a:spcPts val="0"/>
                        </a:spcAft>
                      </a:pPr>
                      <a:r>
                        <a:rPr lang="ru-RU" sz="1400" dirty="0"/>
                        <a:t>ОК </a:t>
                      </a:r>
                      <a:r>
                        <a:rPr lang="ru-RU" sz="1400" dirty="0" smtClean="0"/>
                        <a:t>3 - Анализировать </a:t>
                      </a:r>
                      <a:r>
                        <a:rPr lang="ru-RU" sz="1400" dirty="0"/>
                        <a:t>рабочую ситуацию, осуществлять текущий и итоговый контроль, и коррекцию собственной деятельности, нести ответственность за результаты своей работы.</a:t>
                      </a:r>
                      <a:endParaRPr lang="ru-RU" sz="1200" dirty="0">
                        <a:latin typeface="Times New Roman"/>
                        <a:ea typeface="Times New Roman"/>
                        <a:cs typeface="Times New Roman"/>
                      </a:endParaRPr>
                    </a:p>
                  </a:txBody>
                  <a:tcPr marL="68580" marR="68580" marT="0" marB="0"/>
                </a:tc>
                <a:tc>
                  <a:txBody>
                    <a:bodyPr/>
                    <a:lstStyle/>
                    <a:p>
                      <a:pPr indent="450215">
                        <a:spcAft>
                          <a:spcPts val="0"/>
                        </a:spcAft>
                      </a:pPr>
                      <a:r>
                        <a:rPr lang="ru-RU" sz="1400" dirty="0"/>
                        <a:t>-определение ответственности за результаты своей работы;</a:t>
                      </a:r>
                      <a:endParaRPr lang="ru-RU" sz="1200" dirty="0"/>
                    </a:p>
                    <a:p>
                      <a:pPr indent="450215">
                        <a:spcAft>
                          <a:spcPts val="0"/>
                        </a:spcAft>
                      </a:pPr>
                      <a:r>
                        <a:rPr lang="ru-RU" sz="1400" dirty="0"/>
                        <a:t>-правильность и адекватность оценки рабочей ситуации в соответствии с поставленными целями и задачами;</a:t>
                      </a:r>
                      <a:endParaRPr lang="ru-RU" sz="1200" dirty="0"/>
                    </a:p>
                    <a:p>
                      <a:pPr indent="450215">
                        <a:spcAft>
                          <a:spcPts val="0"/>
                        </a:spcAft>
                      </a:pPr>
                      <a:r>
                        <a:rPr lang="ru-RU" sz="1400" dirty="0"/>
                        <a:t>-правильность осуществления самостоятельного текущего контроля;</a:t>
                      </a:r>
                      <a:endParaRPr lang="ru-RU" sz="1200" dirty="0">
                        <a:latin typeface="Times New Roman"/>
                        <a:ea typeface="Times New Roman"/>
                        <a:cs typeface="Times New Roman"/>
                      </a:endParaRPr>
                    </a:p>
                  </a:txBody>
                  <a:tcPr marL="68580" marR="68580" marT="0" marB="0"/>
                </a:tc>
                <a:tc>
                  <a:txBody>
                    <a:bodyPr/>
                    <a:lstStyle/>
                    <a:p>
                      <a:pPr indent="450215">
                        <a:spcAft>
                          <a:spcPts val="0"/>
                        </a:spcAft>
                      </a:pPr>
                      <a:r>
                        <a:rPr lang="ru-RU" sz="1400" dirty="0"/>
                        <a:t>-составление самоанализа деятельности во время учебной </a:t>
                      </a:r>
                      <a:r>
                        <a:rPr lang="ru-RU" sz="1400" dirty="0" smtClean="0"/>
                        <a:t>практики</a:t>
                      </a:r>
                      <a:endParaRPr lang="ru-RU" sz="1200" dirty="0">
                        <a:latin typeface="Times New Roman"/>
                        <a:ea typeface="Times New Roman"/>
                        <a:cs typeface="Times New Roman"/>
                      </a:endParaRPr>
                    </a:p>
                  </a:txBody>
                  <a:tcPr marL="68580" marR="68580" marT="0" marB="0"/>
                </a:tc>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Горизонтальный свиток 1"/>
          <p:cNvSpPr/>
          <p:nvPr/>
        </p:nvSpPr>
        <p:spPr>
          <a:xfrm>
            <a:off x="1331640" y="980728"/>
            <a:ext cx="6624736" cy="4896544"/>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p:cNvSpPr txBox="1"/>
          <p:nvPr/>
        </p:nvSpPr>
        <p:spPr>
          <a:xfrm>
            <a:off x="2195736" y="2564904"/>
            <a:ext cx="6048672" cy="2185214"/>
          </a:xfrm>
          <a:prstGeom prst="rect">
            <a:avLst/>
          </a:prstGeom>
          <a:noFill/>
        </p:spPr>
        <p:txBody>
          <a:bodyPr wrap="square" rtlCol="0">
            <a:spAutoFit/>
          </a:bodyPr>
          <a:lstStyle/>
          <a:p>
            <a:r>
              <a:rPr lang="ru-RU" sz="2400" dirty="0" smtClean="0"/>
              <a:t>В модулях методы контроля и оценки знаний должны иметь практическую направленность.</a:t>
            </a:r>
          </a:p>
          <a:p>
            <a:r>
              <a:rPr lang="ru-RU" sz="3200" b="1" dirty="0" smtClean="0">
                <a:solidFill>
                  <a:srgbClr val="FF0000"/>
                </a:solidFill>
              </a:rPr>
              <a:t>Нельзя в методах контроля указывать письменные тесты  </a:t>
            </a:r>
            <a:endParaRPr lang="ru-RU" sz="3200" b="1"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p:cNvSpPr>
            <a:spLocks noChangeArrowheads="1"/>
          </p:cNvSpPr>
          <p:nvPr/>
        </p:nvSpPr>
        <p:spPr bwMode="auto">
          <a:xfrm>
            <a:off x="899592" y="130445"/>
            <a:ext cx="7776864" cy="65248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Arial" pitchFamily="34" charset="0"/>
                <a:ea typeface="Calibri" pitchFamily="34" charset="0"/>
                <a:cs typeface="TimesNewRomanPS-BoldMT"/>
              </a:rPr>
              <a:t>Базовая СР может включать следующие виды работ:</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 работа с лекционным материалом, предусматривающая</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проработку конспекта лекций и учебной литературы;</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 поиск (подбор) и обзор литературы и электронных источников</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информации по индивидуально заданной проблеме курса;</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выполнение домашнего задания или домашней контрольной</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работы, предусматривающих решение задач, выполнение</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упражнений и выдаваемых на практических занятиях;</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изучение материала, вынесенного на самостоятельную проработку;</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практикум по учебной дисциплине с использованием</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программного обеспечения;</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подготовка к лабораторным работам, практическим и</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семинарским занятиям;</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подготовка к контрольной работе и коллоквиуму;</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подготовка к зачету и аттестациям;</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написание реферата (эссе, доклада, научной статьи) по</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заданной проблеме.</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ChangeArrowheads="1"/>
          </p:cNvSpPr>
          <p:nvPr/>
        </p:nvSpPr>
        <p:spPr bwMode="auto">
          <a:xfrm>
            <a:off x="971600" y="603846"/>
            <a:ext cx="7596336"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Arial" pitchFamily="34" charset="0"/>
                <a:ea typeface="Calibri" pitchFamily="34" charset="0"/>
                <a:cs typeface="TimesNewRomanPS-BoldMT"/>
              </a:rPr>
              <a:t>Дополнительная самостоятельная работа (ДСР) </a:t>
            </a: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направлена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на углубление и закрепление знаний студента, развитие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аналитических навыков по проблематике учебной дисциплины.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ДСР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может включать следующие виды работ:</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подготовка к экзамену;</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выполнение курсовой работы или проекта;</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исследовательская работа и участие в научных студенческих конференциях, семинарах и олимпиадах;</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анализ научной публикации по заранее определённой преподавателем теме;</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228600" algn="l" defTabSz="914400" rtl="0" eaLnBrk="0" fontAlgn="base" latinLnBrk="0" hangingPunct="0">
              <a:lnSpc>
                <a:spcPct val="15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TimesNewRomanPSMT"/>
              </a:rPr>
              <a:t>анализ статистических и фактических материалов по заданной теме, проведение расчетов, составление схем и моделей на основе статистических материалов.</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467544" y="692696"/>
          <a:ext cx="8424937" cy="5900372"/>
        </p:xfrm>
        <a:graphic>
          <a:graphicData uri="http://schemas.openxmlformats.org/drawingml/2006/table">
            <a:tbl>
              <a:tblPr/>
              <a:tblGrid>
                <a:gridCol w="1430718"/>
                <a:gridCol w="297474"/>
                <a:gridCol w="3784132"/>
                <a:gridCol w="1684403"/>
                <a:gridCol w="1228210"/>
              </a:tblGrid>
              <a:tr h="743750">
                <a:tc>
                  <a:txBody>
                    <a:bodyPr/>
                    <a:lstStyle/>
                    <a:p>
                      <a:pPr algn="ctr">
                        <a:spcAft>
                          <a:spcPts val="0"/>
                        </a:spcAft>
                      </a:pPr>
                      <a:r>
                        <a:rPr lang="ru-RU" sz="1200" dirty="0">
                          <a:latin typeface="Times New Roman" pitchFamily="18" charset="0"/>
                          <a:ea typeface="Times New Roman"/>
                          <a:cs typeface="Times New Roman" pitchFamily="18" charset="0"/>
                        </a:rPr>
                        <a:t/>
                      </a:r>
                      <a:br>
                        <a:rPr lang="ru-RU" sz="1200" dirty="0">
                          <a:latin typeface="Times New Roman" pitchFamily="18" charset="0"/>
                          <a:ea typeface="Times New Roman"/>
                          <a:cs typeface="Times New Roman" pitchFamily="18" charset="0"/>
                        </a:rPr>
                      </a:br>
                      <a:r>
                        <a:rPr lang="ru-RU" sz="1200" b="1" dirty="0">
                          <a:latin typeface="Times New Roman" pitchFamily="18" charset="0"/>
                          <a:ea typeface="Times New Roman"/>
                          <a:cs typeface="Times New Roman" pitchFamily="18" charset="0"/>
                        </a:rPr>
                        <a:t>Наименование разделов и тем</a:t>
                      </a:r>
                      <a:endParaRPr lang="ru-RU" sz="1200" dirty="0">
                        <a:latin typeface="Times New Roman" pitchFamily="18" charset="0"/>
                        <a:ea typeface="Times New Roman"/>
                        <a:cs typeface="Times New Roman" pitchFamily="18" charset="0"/>
                      </a:endParaRPr>
                    </a:p>
                  </a:txBody>
                  <a:tcPr marL="24902" marR="24902" marT="24902" marB="249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ru-RU" sz="1200" b="1" dirty="0">
                          <a:latin typeface="Times New Roman" pitchFamily="18" charset="0"/>
                          <a:ea typeface="Times New Roman"/>
                          <a:cs typeface="Times New Roman" pitchFamily="18" charset="0"/>
                        </a:rPr>
                        <a:t>Содержание учебного материала, лабораторные  работы и практические занятия, самостоятельная работа обучающихся, курсовая работа (проект)</a:t>
                      </a:r>
                      <a:r>
                        <a:rPr lang="ru-RU" sz="1200" i="1" dirty="0">
                          <a:latin typeface="Times New Roman" pitchFamily="18" charset="0"/>
                          <a:ea typeface="Times New Roman"/>
                          <a:cs typeface="Times New Roman" pitchFamily="18" charset="0"/>
                        </a:rPr>
                        <a:t> (если предусмотрены)</a:t>
                      </a:r>
                      <a:endParaRPr lang="ru-RU" sz="1200" dirty="0">
                        <a:latin typeface="Times New Roman" pitchFamily="18" charset="0"/>
                        <a:ea typeface="Times New Roman"/>
                        <a:cs typeface="Times New Roman" pitchFamily="18" charset="0"/>
                      </a:endParaRPr>
                    </a:p>
                  </a:txBody>
                  <a:tcPr marL="24902" marR="24902" marT="24902" marB="249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r>
                        <a:rPr lang="ru-RU" sz="1200" b="1" dirty="0">
                          <a:latin typeface="Times New Roman" pitchFamily="18" charset="0"/>
                          <a:ea typeface="Times New Roman"/>
                          <a:cs typeface="Times New Roman" pitchFamily="18" charset="0"/>
                        </a:rPr>
                        <a:t>Объем часов</a:t>
                      </a:r>
                      <a:endParaRPr lang="ru-RU" sz="1200" dirty="0">
                        <a:latin typeface="Times New Roman" pitchFamily="18" charset="0"/>
                        <a:ea typeface="Times New Roman"/>
                        <a:cs typeface="Times New Roman" pitchFamily="18" charset="0"/>
                      </a:endParaRPr>
                    </a:p>
                  </a:txBody>
                  <a:tcPr marL="24902" marR="24902" marT="24902" marB="249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200" b="1" dirty="0">
                          <a:latin typeface="Times New Roman" pitchFamily="18" charset="0"/>
                          <a:ea typeface="Times New Roman"/>
                          <a:cs typeface="Times New Roman" pitchFamily="18" charset="0"/>
                        </a:rPr>
                        <a:t>Уровень освоения</a:t>
                      </a:r>
                      <a:endParaRPr lang="ru-RU" sz="1200" dirty="0">
                        <a:latin typeface="Times New Roman" pitchFamily="18" charset="0"/>
                        <a:ea typeface="Times New Roman"/>
                        <a:cs typeface="Times New Roman" pitchFamily="18" charset="0"/>
                      </a:endParaRPr>
                    </a:p>
                  </a:txBody>
                  <a:tcPr marL="24902" marR="24902" marT="24902" marB="249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1494">
                <a:tc>
                  <a:txBody>
                    <a:bodyPr/>
                    <a:lstStyle/>
                    <a:p>
                      <a:pPr algn="ctr"/>
                      <a:r>
                        <a:rPr lang="ru-RU" sz="1200" b="1">
                          <a:latin typeface="Times New Roman" pitchFamily="18" charset="0"/>
                          <a:ea typeface="Times New Roman"/>
                          <a:cs typeface="Times New Roman" pitchFamily="18" charset="0"/>
                        </a:rPr>
                        <a:t>1</a:t>
                      </a:r>
                      <a:endParaRPr lang="ru-RU" sz="120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ru-RU" sz="1200" b="1" dirty="0">
                          <a:latin typeface="Times New Roman" pitchFamily="18" charset="0"/>
                          <a:ea typeface="Times New Roman"/>
                          <a:cs typeface="Times New Roman" pitchFamily="18" charset="0"/>
                        </a:rPr>
                        <a:t>2</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r>
                        <a:rPr lang="ru-RU" sz="1200" b="1" dirty="0">
                          <a:latin typeface="Times New Roman" pitchFamily="18" charset="0"/>
                          <a:ea typeface="Times New Roman"/>
                          <a:cs typeface="Times New Roman" pitchFamily="18" charset="0"/>
                        </a:rPr>
                        <a:t>3</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200" b="1" dirty="0">
                          <a:latin typeface="Times New Roman" pitchFamily="18" charset="0"/>
                          <a:ea typeface="Times New Roman"/>
                          <a:cs typeface="Times New Roman" pitchFamily="18" charset="0"/>
                        </a:rPr>
                        <a:t>4</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1494">
                <a:tc>
                  <a:txBody>
                    <a:bodyPr/>
                    <a:lstStyle/>
                    <a:p>
                      <a:pPr algn="ctr"/>
                      <a:r>
                        <a:rPr lang="ru-RU" sz="1200" b="1">
                          <a:latin typeface="Times New Roman" pitchFamily="18" charset="0"/>
                          <a:ea typeface="Times New Roman"/>
                          <a:cs typeface="Times New Roman" pitchFamily="18" charset="0"/>
                        </a:rPr>
                        <a:t>Раздел 1. </a:t>
                      </a:r>
                      <a:endParaRPr lang="ru-RU" sz="120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gridSpan="3">
                  <a:txBody>
                    <a:bodyPr/>
                    <a:lstStyle/>
                    <a:p>
                      <a:pPr algn="ctr">
                        <a:spcAft>
                          <a:spcPts val="0"/>
                        </a:spcAft>
                      </a:pPr>
                      <a:r>
                        <a:rPr lang="ru-RU" sz="1200" b="1" dirty="0">
                          <a:latin typeface="Times New Roman" pitchFamily="18" charset="0"/>
                          <a:ea typeface="Times New Roman"/>
                          <a:cs typeface="Times New Roman" pitchFamily="18" charset="0"/>
                        </a:rPr>
                        <a:t>Наименование раздела</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hMerge="1">
                  <a:txBody>
                    <a:bodyPr/>
                    <a:lstStyle/>
                    <a:p>
                      <a:endParaRPr lang="ru-RU"/>
                    </a:p>
                  </a:txBody>
                  <a:tcPr/>
                </a:tc>
                <a:tc hMerge="1">
                  <a:txBody>
                    <a:bodyPr/>
                    <a:lstStyle/>
                    <a:p>
                      <a:endParaRPr lang="ru-RU"/>
                    </a:p>
                  </a:txBody>
                  <a:tcPr/>
                </a:tc>
                <a:tc rowSpan="2">
                  <a:txBody>
                    <a:bodyPr/>
                    <a:lstStyle/>
                    <a:p>
                      <a:pPr>
                        <a:spcAft>
                          <a:spcPts val="0"/>
                        </a:spcAft>
                      </a:pP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r>
              <a:tr h="221494">
                <a:tc rowSpan="7">
                  <a:txBody>
                    <a:bodyPr/>
                    <a:lstStyle/>
                    <a:p>
                      <a:pPr algn="ctr"/>
                      <a:r>
                        <a:rPr lang="ru-RU" sz="1200" b="1">
                          <a:latin typeface="Times New Roman" pitchFamily="18" charset="0"/>
                          <a:ea typeface="Times New Roman"/>
                          <a:cs typeface="Times New Roman" pitchFamily="18" charset="0"/>
                        </a:rPr>
                        <a:t>Тема 1.1.</a:t>
                      </a:r>
                      <a:endParaRPr lang="ru-RU" sz="1200">
                        <a:latin typeface="Times New Roman" pitchFamily="18" charset="0"/>
                        <a:ea typeface="Times New Roman"/>
                        <a:cs typeface="Times New Roman" pitchFamily="18" charset="0"/>
                      </a:endParaRPr>
                    </a:p>
                    <a:p>
                      <a:pPr algn="ctr"/>
                      <a:r>
                        <a:rPr lang="ru-RU" sz="1200" b="0">
                          <a:latin typeface="Times New Roman" pitchFamily="18" charset="0"/>
                          <a:ea typeface="Times New Roman"/>
                          <a:cs typeface="Times New Roman" pitchFamily="18" charset="0"/>
                        </a:rPr>
                        <a:t>наименование</a:t>
                      </a:r>
                      <a:endParaRPr lang="ru-RU" sz="120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ru-RU" sz="1200" dirty="0">
                          <a:latin typeface="Times New Roman" pitchFamily="18" charset="0"/>
                          <a:ea typeface="Times New Roman"/>
                          <a:cs typeface="Times New Roman" pitchFamily="18" charset="0"/>
                        </a:rPr>
                        <a:t>Содержание учебного материала</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r>
                        <a:rPr lang="ru-RU" sz="1200" i="0" dirty="0">
                          <a:latin typeface="Times New Roman" pitchFamily="18" charset="0"/>
                          <a:ea typeface="Times New Roman"/>
                          <a:cs typeface="Times New Roman" pitchFamily="18" charset="0"/>
                        </a:rPr>
                        <a:t>*</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21494">
                <a:tc vMerge="1">
                  <a:txBody>
                    <a:bodyPr/>
                    <a:lstStyle/>
                    <a:p>
                      <a:endParaRPr lang="ru-RU"/>
                    </a:p>
                  </a:txBody>
                  <a:tcPr/>
                </a:tc>
                <a:tc>
                  <a:txBody>
                    <a:bodyPr/>
                    <a:lstStyle/>
                    <a:p>
                      <a:r>
                        <a:rPr lang="ru-RU" sz="1200">
                          <a:latin typeface="Times New Roman" pitchFamily="18" charset="0"/>
                          <a:ea typeface="Times New Roman"/>
                          <a:cs typeface="Times New Roman" pitchFamily="18" charset="0"/>
                        </a:rPr>
                        <a:t>1</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dirty="0">
                          <a:latin typeface="Times New Roman" pitchFamily="18" charset="0"/>
                          <a:ea typeface="Times New Roman"/>
                          <a:cs typeface="Times New Roman" pitchFamily="18" charset="0"/>
                        </a:rPr>
                        <a:t>………….</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200" dirty="0">
                          <a:latin typeface="Times New Roman" pitchFamily="18" charset="0"/>
                          <a:ea typeface="Times New Roman"/>
                          <a:cs typeface="Times New Roman" pitchFamily="18" charset="0"/>
                        </a:rPr>
                        <a:t>*</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200" i="1" dirty="0">
                          <a:latin typeface="Times New Roman" pitchFamily="18" charset="0"/>
                          <a:ea typeface="Times New Roman"/>
                          <a:cs typeface="Times New Roman" pitchFamily="18" charset="0"/>
                        </a:rPr>
                        <a:t>**</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1494">
                <a:tc vMerge="1">
                  <a:txBody>
                    <a:bodyPr/>
                    <a:lstStyle/>
                    <a:p>
                      <a:endParaRPr lang="ru-RU"/>
                    </a:p>
                  </a:txBody>
                  <a:tcPr/>
                </a:tc>
                <a:tc>
                  <a:txBody>
                    <a:bodyPr/>
                    <a:lstStyle/>
                    <a:p>
                      <a:r>
                        <a:rPr lang="ru-RU" sz="1200">
                          <a:latin typeface="Times New Roman" pitchFamily="18" charset="0"/>
                          <a:ea typeface="Times New Roman"/>
                          <a:cs typeface="Times New Roman" pitchFamily="18" charset="0"/>
                        </a:rPr>
                        <a:t>2</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a:latin typeface="Times New Roman" pitchFamily="18" charset="0"/>
                          <a:ea typeface="Times New Roman"/>
                          <a:cs typeface="Times New Roman" pitchFamily="18" charset="0"/>
                        </a:rPr>
                        <a:t>………….</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200" dirty="0">
                          <a:latin typeface="Times New Roman" pitchFamily="18" charset="0"/>
                          <a:ea typeface="Times New Roman"/>
                          <a:cs typeface="Times New Roman" pitchFamily="18" charset="0"/>
                        </a:rPr>
                        <a:t>*</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200" i="1" dirty="0">
                          <a:latin typeface="Times New Roman" pitchFamily="18" charset="0"/>
                          <a:ea typeface="Times New Roman"/>
                          <a:cs typeface="Times New Roman" pitchFamily="18" charset="0"/>
                        </a:rPr>
                        <a:t>**</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1494">
                <a:tc vMerge="1">
                  <a:txBody>
                    <a:bodyPr/>
                    <a:lstStyle/>
                    <a:p>
                      <a:endParaRPr lang="ru-RU"/>
                    </a:p>
                  </a:txBody>
                  <a:tcPr/>
                </a:tc>
                <a:tc gridSpan="2">
                  <a:txBody>
                    <a:bodyPr/>
                    <a:lstStyle/>
                    <a:p>
                      <a:r>
                        <a:rPr lang="ru-RU" sz="1200">
                          <a:latin typeface="Times New Roman" pitchFamily="18" charset="0"/>
                          <a:ea typeface="Times New Roman"/>
                          <a:cs typeface="Times New Roman" pitchFamily="18" charset="0"/>
                        </a:rPr>
                        <a:t>Лабораторные работы</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r>
                        <a:rPr lang="ru-RU" sz="1200" i="1" dirty="0">
                          <a:latin typeface="Times New Roman" pitchFamily="18" charset="0"/>
                          <a:ea typeface="Times New Roman"/>
                          <a:cs typeface="Times New Roman" pitchFamily="18" charset="0"/>
                        </a:rPr>
                        <a:t>*</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spcAft>
                          <a:spcPts val="0"/>
                        </a:spcAft>
                      </a:pP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r>
              <a:tr h="221494">
                <a:tc vMerge="1">
                  <a:txBody>
                    <a:bodyPr/>
                    <a:lstStyle/>
                    <a:p>
                      <a:endParaRPr lang="ru-RU"/>
                    </a:p>
                  </a:txBody>
                  <a:tcPr/>
                </a:tc>
                <a:tc gridSpan="2">
                  <a:txBody>
                    <a:bodyPr/>
                    <a:lstStyle/>
                    <a:p>
                      <a:r>
                        <a:rPr lang="ru-RU" sz="1200">
                          <a:latin typeface="Times New Roman" pitchFamily="18" charset="0"/>
                          <a:ea typeface="Times New Roman"/>
                          <a:cs typeface="Times New Roman" pitchFamily="18" charset="0"/>
                        </a:rPr>
                        <a:t>Практические занятия</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r>
                        <a:rPr lang="ru-RU" sz="1200" i="1" dirty="0">
                          <a:latin typeface="Times New Roman" pitchFamily="18" charset="0"/>
                          <a:ea typeface="Times New Roman"/>
                          <a:cs typeface="Times New Roman" pitchFamily="18" charset="0"/>
                        </a:rPr>
                        <a:t>*</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21494">
                <a:tc vMerge="1">
                  <a:txBody>
                    <a:bodyPr/>
                    <a:lstStyle/>
                    <a:p>
                      <a:endParaRPr lang="ru-RU"/>
                    </a:p>
                  </a:txBody>
                  <a:tcPr/>
                </a:tc>
                <a:tc gridSpan="2">
                  <a:txBody>
                    <a:bodyPr/>
                    <a:lstStyle/>
                    <a:p>
                      <a:r>
                        <a:rPr lang="ru-RU" sz="1200">
                          <a:latin typeface="Times New Roman" pitchFamily="18" charset="0"/>
                          <a:ea typeface="Times New Roman"/>
                          <a:cs typeface="Times New Roman" pitchFamily="18" charset="0"/>
                        </a:rPr>
                        <a:t>Контрольные работы</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r>
                        <a:rPr lang="ru-RU" sz="1200" i="1" dirty="0">
                          <a:latin typeface="Times New Roman" pitchFamily="18" charset="0"/>
                          <a:ea typeface="Times New Roman"/>
                          <a:cs typeface="Times New Roman" pitchFamily="18" charset="0"/>
                        </a:rPr>
                        <a:t>*</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21494">
                <a:tc vMerge="1">
                  <a:txBody>
                    <a:bodyPr/>
                    <a:lstStyle/>
                    <a:p>
                      <a:endParaRPr lang="ru-RU"/>
                    </a:p>
                  </a:txBody>
                  <a:tcPr/>
                </a:tc>
                <a:tc gridSpan="2">
                  <a:txBody>
                    <a:bodyPr/>
                    <a:lstStyle/>
                    <a:p>
                      <a:r>
                        <a:rPr lang="ru-RU" sz="1200">
                          <a:latin typeface="Times New Roman" pitchFamily="18" charset="0"/>
                          <a:ea typeface="Times New Roman"/>
                          <a:cs typeface="Times New Roman" pitchFamily="18" charset="0"/>
                        </a:rPr>
                        <a:t>Самостоятельная работа обучающихся</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r>
                        <a:rPr lang="ru-RU" sz="1200" i="1" dirty="0">
                          <a:latin typeface="Times New Roman" pitchFamily="18" charset="0"/>
                          <a:ea typeface="Times New Roman"/>
                          <a:cs typeface="Times New Roman" pitchFamily="18" charset="0"/>
                        </a:rPr>
                        <a:t>*</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21494">
                <a:tc rowSpan="9">
                  <a:txBody>
                    <a:bodyPr/>
                    <a:lstStyle/>
                    <a:p>
                      <a:pPr algn="ctr"/>
                      <a:r>
                        <a:rPr lang="ru-RU" sz="1200" b="1">
                          <a:latin typeface="Times New Roman" pitchFamily="18" charset="0"/>
                          <a:ea typeface="Times New Roman"/>
                          <a:cs typeface="Times New Roman" pitchFamily="18" charset="0"/>
                        </a:rPr>
                        <a:t>Тема 1.2.</a:t>
                      </a:r>
                      <a:endParaRPr lang="ru-RU" sz="1200">
                        <a:latin typeface="Times New Roman" pitchFamily="18" charset="0"/>
                        <a:ea typeface="Times New Roman"/>
                        <a:cs typeface="Times New Roman" pitchFamily="18" charset="0"/>
                      </a:endParaRPr>
                    </a:p>
                    <a:p>
                      <a:pPr algn="ctr"/>
                      <a:r>
                        <a:rPr lang="ru-RU" sz="1200" b="0">
                          <a:latin typeface="Times New Roman" pitchFamily="18" charset="0"/>
                          <a:ea typeface="Times New Roman"/>
                          <a:cs typeface="Times New Roman" pitchFamily="18" charset="0"/>
                        </a:rPr>
                        <a:t>наименование</a:t>
                      </a:r>
                      <a:endParaRPr lang="ru-RU" sz="120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ru-RU" sz="1200">
                          <a:latin typeface="Times New Roman" pitchFamily="18" charset="0"/>
                          <a:ea typeface="Times New Roman"/>
                          <a:cs typeface="Times New Roman" pitchFamily="18" charset="0"/>
                        </a:rPr>
                        <a:t>Содержание учебного материала</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r>
                        <a:rPr lang="ru-RU" sz="1200" i="1" dirty="0">
                          <a:latin typeface="Times New Roman" pitchFamily="18" charset="0"/>
                          <a:ea typeface="Times New Roman"/>
                          <a:cs typeface="Times New Roman" pitchFamily="18" charset="0"/>
                        </a:rPr>
                        <a:t>всего часов на тему</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21494">
                <a:tc vMerge="1">
                  <a:txBody>
                    <a:bodyPr/>
                    <a:lstStyle/>
                    <a:p>
                      <a:endParaRPr lang="ru-RU"/>
                    </a:p>
                  </a:txBody>
                  <a:tcPr/>
                </a:tc>
                <a:tc>
                  <a:txBody>
                    <a:bodyPr/>
                    <a:lstStyle/>
                    <a:p>
                      <a:r>
                        <a:rPr lang="ru-RU" sz="1200">
                          <a:latin typeface="Times New Roman" pitchFamily="18" charset="0"/>
                          <a:ea typeface="Times New Roman"/>
                          <a:cs typeface="Times New Roman" pitchFamily="18" charset="0"/>
                        </a:rPr>
                        <a:t>1</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a:latin typeface="Times New Roman" pitchFamily="18" charset="0"/>
                          <a:ea typeface="Times New Roman"/>
                          <a:cs typeface="Times New Roman" pitchFamily="18" charset="0"/>
                        </a:rPr>
                        <a:t>………….</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200" i="1" dirty="0">
                          <a:latin typeface="Times New Roman" pitchFamily="18" charset="0"/>
                          <a:ea typeface="Times New Roman"/>
                          <a:cs typeface="Times New Roman" pitchFamily="18" charset="0"/>
                        </a:rPr>
                        <a:t>**</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1494">
                <a:tc vMerge="1">
                  <a:txBody>
                    <a:bodyPr/>
                    <a:lstStyle/>
                    <a:p>
                      <a:endParaRPr lang="ru-RU"/>
                    </a:p>
                  </a:txBody>
                  <a:tcPr/>
                </a:tc>
                <a:tc>
                  <a:txBody>
                    <a:bodyPr/>
                    <a:lstStyle/>
                    <a:p>
                      <a:r>
                        <a:rPr lang="ru-RU" sz="1200">
                          <a:latin typeface="Times New Roman" pitchFamily="18" charset="0"/>
                          <a:ea typeface="Times New Roman"/>
                          <a:cs typeface="Times New Roman" pitchFamily="18" charset="0"/>
                        </a:rPr>
                        <a:t>2</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a:latin typeface="Times New Roman" pitchFamily="18" charset="0"/>
                          <a:ea typeface="Times New Roman"/>
                          <a:cs typeface="Times New Roman" pitchFamily="18" charset="0"/>
                        </a:rPr>
                        <a:t>………….</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endParaRPr lang="ru-RU" sz="120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200" i="1" dirty="0">
                          <a:latin typeface="Times New Roman" pitchFamily="18" charset="0"/>
                          <a:ea typeface="Times New Roman"/>
                          <a:cs typeface="Times New Roman" pitchFamily="18" charset="0"/>
                        </a:rPr>
                        <a:t>**</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1494">
                <a:tc vMerge="1">
                  <a:txBody>
                    <a:bodyPr/>
                    <a:lstStyle/>
                    <a:p>
                      <a:endParaRPr lang="ru-RU"/>
                    </a:p>
                  </a:txBody>
                  <a:tcPr/>
                </a:tc>
                <a:tc gridSpan="2">
                  <a:txBody>
                    <a:bodyPr/>
                    <a:lstStyle/>
                    <a:p>
                      <a:r>
                        <a:rPr lang="ru-RU" sz="1200">
                          <a:latin typeface="Times New Roman" pitchFamily="18" charset="0"/>
                          <a:ea typeface="Times New Roman"/>
                          <a:cs typeface="Times New Roman" pitchFamily="18" charset="0"/>
                        </a:rPr>
                        <a:t>Лабораторные работы</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r>
                        <a:rPr lang="ru-RU" sz="1200" i="1">
                          <a:latin typeface="Times New Roman" pitchFamily="18" charset="0"/>
                          <a:ea typeface="Times New Roman"/>
                          <a:cs typeface="Times New Roman" pitchFamily="18" charset="0"/>
                        </a:rPr>
                        <a:t>*</a:t>
                      </a:r>
                      <a:endParaRPr lang="ru-RU" sz="120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a:spcAft>
                          <a:spcPts val="0"/>
                        </a:spcAft>
                      </a:pP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r>
              <a:tr h="221494">
                <a:tc vMerge="1">
                  <a:txBody>
                    <a:bodyPr/>
                    <a:lstStyle/>
                    <a:p>
                      <a:endParaRPr lang="ru-RU"/>
                    </a:p>
                  </a:txBody>
                  <a:tcPr/>
                </a:tc>
                <a:tc>
                  <a:txBody>
                    <a:bodyPr/>
                    <a:lstStyle/>
                    <a:p>
                      <a:r>
                        <a:rPr lang="ru-RU" sz="1200">
                          <a:latin typeface="Times New Roman" pitchFamily="18" charset="0"/>
                          <a:ea typeface="Times New Roman"/>
                          <a:cs typeface="Times New Roman" pitchFamily="18" charset="0"/>
                        </a:rPr>
                        <a:t>1</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a:latin typeface="Times New Roman" pitchFamily="18" charset="0"/>
                          <a:ea typeface="Times New Roman"/>
                          <a:cs typeface="Times New Roman" pitchFamily="18" charset="0"/>
                        </a:rPr>
                        <a:t>………….</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21494">
                <a:tc vMerge="1">
                  <a:txBody>
                    <a:bodyPr/>
                    <a:lstStyle/>
                    <a:p>
                      <a:endParaRPr lang="ru-RU"/>
                    </a:p>
                  </a:txBody>
                  <a:tcPr/>
                </a:tc>
                <a:tc gridSpan="2">
                  <a:txBody>
                    <a:bodyPr/>
                    <a:lstStyle/>
                    <a:p>
                      <a:r>
                        <a:rPr lang="ru-RU" sz="1200">
                          <a:latin typeface="Times New Roman" pitchFamily="18" charset="0"/>
                          <a:ea typeface="Times New Roman"/>
                          <a:cs typeface="Times New Roman" pitchFamily="18" charset="0"/>
                        </a:rPr>
                        <a:t>Практические занятия</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r>
                        <a:rPr lang="ru-RU" sz="1200" i="1" dirty="0">
                          <a:latin typeface="Times New Roman" pitchFamily="18" charset="0"/>
                          <a:ea typeface="Times New Roman"/>
                          <a:cs typeface="Times New Roman" pitchFamily="18" charset="0"/>
                        </a:rPr>
                        <a:t>*</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21494">
                <a:tc vMerge="1">
                  <a:txBody>
                    <a:bodyPr/>
                    <a:lstStyle/>
                    <a:p>
                      <a:endParaRPr lang="ru-RU"/>
                    </a:p>
                  </a:txBody>
                  <a:tcPr/>
                </a:tc>
                <a:tc>
                  <a:txBody>
                    <a:bodyPr/>
                    <a:lstStyle/>
                    <a:p>
                      <a:r>
                        <a:rPr lang="ru-RU" sz="1200">
                          <a:latin typeface="Times New Roman" pitchFamily="18" charset="0"/>
                          <a:ea typeface="Times New Roman"/>
                          <a:cs typeface="Times New Roman" pitchFamily="18" charset="0"/>
                        </a:rPr>
                        <a:t>1</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a:latin typeface="Times New Roman" pitchFamily="18" charset="0"/>
                          <a:ea typeface="Times New Roman"/>
                          <a:cs typeface="Times New Roman" pitchFamily="18" charset="0"/>
                        </a:rPr>
                        <a:t>………….</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21494">
                <a:tc vMerge="1">
                  <a:txBody>
                    <a:bodyPr/>
                    <a:lstStyle/>
                    <a:p>
                      <a:endParaRPr lang="ru-RU"/>
                    </a:p>
                  </a:txBody>
                  <a:tcPr/>
                </a:tc>
                <a:tc gridSpan="2">
                  <a:txBody>
                    <a:bodyPr/>
                    <a:lstStyle/>
                    <a:p>
                      <a:r>
                        <a:rPr lang="ru-RU" sz="1200">
                          <a:latin typeface="Times New Roman" pitchFamily="18" charset="0"/>
                          <a:ea typeface="Times New Roman"/>
                          <a:cs typeface="Times New Roman" pitchFamily="18" charset="0"/>
                        </a:rPr>
                        <a:t>Контрольные работы</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r>
                        <a:rPr lang="ru-RU" sz="1200" i="1" dirty="0">
                          <a:latin typeface="Times New Roman" pitchFamily="18" charset="0"/>
                          <a:ea typeface="Times New Roman"/>
                          <a:cs typeface="Times New Roman" pitchFamily="18" charset="0"/>
                        </a:rPr>
                        <a:t>*</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21494">
                <a:tc vMerge="1">
                  <a:txBody>
                    <a:bodyPr/>
                    <a:lstStyle/>
                    <a:p>
                      <a:endParaRPr lang="ru-RU"/>
                    </a:p>
                  </a:txBody>
                  <a:tcPr/>
                </a:tc>
                <a:tc gridSpan="2">
                  <a:txBody>
                    <a:bodyPr/>
                    <a:lstStyle/>
                    <a:p>
                      <a:r>
                        <a:rPr lang="ru-RU" sz="1200">
                          <a:latin typeface="Times New Roman" pitchFamily="18" charset="0"/>
                          <a:ea typeface="Times New Roman"/>
                          <a:cs typeface="Times New Roman" pitchFamily="18" charset="0"/>
                        </a:rPr>
                        <a:t>Самостоятельная работа обучающихся</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r>
                        <a:rPr lang="ru-RU" sz="1200" i="1" dirty="0">
                          <a:latin typeface="Times New Roman" pitchFamily="18" charset="0"/>
                          <a:ea typeface="Times New Roman"/>
                          <a:cs typeface="Times New Roman" pitchFamily="18" charset="0"/>
                        </a:rPr>
                        <a:t>*</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21494">
                <a:tc>
                  <a:txBody>
                    <a:bodyPr/>
                    <a:lstStyle/>
                    <a:p>
                      <a:pPr algn="ctr"/>
                      <a:r>
                        <a:rPr lang="ru-RU" sz="1200" b="1">
                          <a:latin typeface="Times New Roman" pitchFamily="18" charset="0"/>
                          <a:ea typeface="Times New Roman"/>
                          <a:cs typeface="Times New Roman" pitchFamily="18" charset="0"/>
                        </a:rPr>
                        <a:t>Раздел 2.</a:t>
                      </a:r>
                      <a:endParaRPr lang="ru-RU" sz="120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gridSpan="3">
                  <a:txBody>
                    <a:bodyPr/>
                    <a:lstStyle/>
                    <a:p>
                      <a:pPr algn="ctr"/>
                      <a:r>
                        <a:rPr lang="ru-RU" sz="1200" b="1" dirty="0">
                          <a:latin typeface="Times New Roman" pitchFamily="18" charset="0"/>
                          <a:ea typeface="Times New Roman"/>
                          <a:cs typeface="Times New Roman" pitchFamily="18" charset="0"/>
                        </a:rPr>
                        <a:t>Наименование раздела</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hMerge="1">
                  <a:txBody>
                    <a:bodyPr/>
                    <a:lstStyle/>
                    <a:p>
                      <a:endParaRPr lang="ru-RU"/>
                    </a:p>
                  </a:txBody>
                  <a:tcPr/>
                </a:tc>
                <a:tc hMerge="1">
                  <a:txBody>
                    <a:bodyPr/>
                    <a:lstStyle/>
                    <a:p>
                      <a:endParaRPr lang="ru-RU"/>
                    </a:p>
                  </a:txBody>
                  <a:tcPr/>
                </a:tc>
                <a:tc vMerge="1">
                  <a:txBody>
                    <a:bodyPr/>
                    <a:lstStyle/>
                    <a:p>
                      <a:endParaRPr lang="ru-RU"/>
                    </a:p>
                  </a:txBody>
                  <a:tcPr/>
                </a:tc>
              </a:tr>
              <a:tr h="221494">
                <a:tc rowSpan="3">
                  <a:txBody>
                    <a:bodyPr/>
                    <a:lstStyle/>
                    <a:p>
                      <a:pPr algn="ctr"/>
                      <a:r>
                        <a:rPr lang="ru-RU" sz="1200" b="1">
                          <a:latin typeface="Times New Roman" pitchFamily="18" charset="0"/>
                          <a:ea typeface="Times New Roman"/>
                          <a:cs typeface="Times New Roman" pitchFamily="18" charset="0"/>
                        </a:rPr>
                        <a:t>Тема 2.1.</a:t>
                      </a:r>
                      <a:endParaRPr lang="ru-RU" sz="1200">
                        <a:latin typeface="Times New Roman" pitchFamily="18" charset="0"/>
                        <a:ea typeface="Times New Roman"/>
                        <a:cs typeface="Times New Roman" pitchFamily="18" charset="0"/>
                      </a:endParaRPr>
                    </a:p>
                    <a:p>
                      <a:pPr algn="ctr"/>
                      <a:r>
                        <a:rPr lang="ru-RU" sz="1200" b="0">
                          <a:latin typeface="Times New Roman" pitchFamily="18" charset="0"/>
                          <a:ea typeface="Times New Roman"/>
                          <a:cs typeface="Times New Roman" pitchFamily="18" charset="0"/>
                        </a:rPr>
                        <a:t>наименование</a:t>
                      </a:r>
                      <a:endParaRPr lang="ru-RU" sz="120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ru-RU" sz="1200">
                          <a:latin typeface="Times New Roman" pitchFamily="18" charset="0"/>
                          <a:ea typeface="Times New Roman"/>
                          <a:cs typeface="Times New Roman" pitchFamily="18" charset="0"/>
                        </a:rPr>
                        <a:t>Содержание учебного материала</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r>
                        <a:rPr lang="ru-RU" sz="1200" i="1" dirty="0">
                          <a:latin typeface="Times New Roman" pitchFamily="18" charset="0"/>
                          <a:ea typeface="Times New Roman"/>
                          <a:cs typeface="Times New Roman" pitchFamily="18" charset="0"/>
                        </a:rPr>
                        <a:t>всего часов на тему</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221494">
                <a:tc vMerge="1">
                  <a:txBody>
                    <a:bodyPr/>
                    <a:lstStyle/>
                    <a:p>
                      <a:endParaRPr lang="ru-RU"/>
                    </a:p>
                  </a:txBody>
                  <a:tcPr/>
                </a:tc>
                <a:tc>
                  <a:txBody>
                    <a:bodyPr/>
                    <a:lstStyle/>
                    <a:p>
                      <a:r>
                        <a:rPr lang="ru-RU" sz="1200">
                          <a:latin typeface="Times New Roman" pitchFamily="18" charset="0"/>
                          <a:ea typeface="Times New Roman"/>
                          <a:cs typeface="Times New Roman" pitchFamily="18" charset="0"/>
                        </a:rPr>
                        <a:t>1</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200">
                          <a:latin typeface="Times New Roman" pitchFamily="18" charset="0"/>
                          <a:ea typeface="Times New Roman"/>
                          <a:cs typeface="Times New Roman" pitchFamily="18" charset="0"/>
                        </a:rPr>
                        <a:t>………….</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endParaRPr lang="ru-RU" sz="120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200" i="1" dirty="0">
                          <a:latin typeface="Times New Roman" pitchFamily="18" charset="0"/>
                          <a:ea typeface="Times New Roman"/>
                          <a:cs typeface="Times New Roman" pitchFamily="18" charset="0"/>
                        </a:rPr>
                        <a:t>**</a:t>
                      </a: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1494">
                <a:tc vMerge="1">
                  <a:txBody>
                    <a:bodyPr/>
                    <a:lstStyle/>
                    <a:p>
                      <a:endParaRPr lang="ru-RU"/>
                    </a:p>
                  </a:txBody>
                  <a:tcPr/>
                </a:tc>
                <a:tc gridSpan="2">
                  <a:txBody>
                    <a:bodyPr/>
                    <a:lstStyle/>
                    <a:p>
                      <a:r>
                        <a:rPr lang="ru-RU" sz="1200">
                          <a:latin typeface="Times New Roman" pitchFamily="18" charset="0"/>
                          <a:ea typeface="Times New Roman"/>
                          <a:cs typeface="Times New Roman" pitchFamily="18" charset="0"/>
                        </a:rPr>
                        <a:t>Лабораторные работы</a:t>
                      </a: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pPr algn="ctr"/>
                      <a:r>
                        <a:rPr lang="ru-RU" sz="1200" i="1">
                          <a:latin typeface="Times New Roman" pitchFamily="18" charset="0"/>
                          <a:ea typeface="Times New Roman"/>
                          <a:cs typeface="Times New Roman" pitchFamily="18" charset="0"/>
                        </a:rPr>
                        <a:t>*</a:t>
                      </a:r>
                      <a:endParaRPr lang="ru-RU" sz="120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endParaRPr lang="ru-RU" sz="1200" dirty="0">
                        <a:latin typeface="Times New Roman" pitchFamily="18" charset="0"/>
                        <a:ea typeface="Times New Roman"/>
                        <a:cs typeface="Times New Roman" pitchFamily="18" charset="0"/>
                      </a:endParaRPr>
                    </a:p>
                  </a:txBody>
                  <a:tcPr marL="24902" marR="24902" marT="24902" marB="249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r>
            </a:tbl>
          </a:graphicData>
        </a:graphic>
      </p:graphicFrame>
      <p:sp>
        <p:nvSpPr>
          <p:cNvPr id="1025" name="Rectangle 1"/>
          <p:cNvSpPr>
            <a:spLocks noChangeArrowheads="1"/>
          </p:cNvSpPr>
          <p:nvPr/>
        </p:nvSpPr>
        <p:spPr bwMode="auto">
          <a:xfrm>
            <a:off x="1691680" y="171019"/>
            <a:ext cx="6984776" cy="4924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2.2. Тематический план и содержание учебной дисциплины</a:t>
            </a: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4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2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наименование дисциплины</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679</TotalTime>
  <Words>6779</Words>
  <Application>Microsoft Office PowerPoint</Application>
  <PresentationFormat>Экран (4:3)</PresentationFormat>
  <Paragraphs>1153</Paragraphs>
  <Slides>63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63</vt:i4>
      </vt:variant>
    </vt:vector>
  </HeadingPairs>
  <TitlesOfParts>
    <vt:vector size="64" baseType="lpstr">
      <vt:lpstr>Трек</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Слайд 48</vt:lpstr>
      <vt:lpstr>Слайд 49</vt:lpstr>
      <vt:lpstr>Слайд 50</vt:lpstr>
      <vt:lpstr>Слайд 51</vt:lpstr>
      <vt:lpstr>Слайд 52</vt:lpstr>
      <vt:lpstr>Слайд 53</vt:lpstr>
      <vt:lpstr>Слайд 54</vt:lpstr>
      <vt:lpstr>Слайд 55</vt:lpstr>
      <vt:lpstr>Слайд 56</vt:lpstr>
      <vt:lpstr>Слайд 57</vt:lpstr>
      <vt:lpstr>Слайд 58</vt:lpstr>
      <vt:lpstr>Слайд 59</vt:lpstr>
      <vt:lpstr>Слайд 60</vt:lpstr>
      <vt:lpstr>Слайд 61</vt:lpstr>
      <vt:lpstr>Слайд 62</vt:lpstr>
      <vt:lpstr>Слайд 63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20</cp:revision>
  <dcterms:created xsi:type="dcterms:W3CDTF">2012-10-11T08:44:38Z</dcterms:created>
  <dcterms:modified xsi:type="dcterms:W3CDTF">2012-10-17T03:16:22Z</dcterms:modified>
</cp:coreProperties>
</file>